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27"/>
  </p:notesMasterIdLst>
  <p:sldIdLst>
    <p:sldId id="257" r:id="rId2"/>
    <p:sldId id="358" r:id="rId3"/>
    <p:sldId id="396" r:id="rId4"/>
    <p:sldId id="363" r:id="rId5"/>
    <p:sldId id="364" r:id="rId6"/>
    <p:sldId id="366" r:id="rId7"/>
    <p:sldId id="367" r:id="rId8"/>
    <p:sldId id="359" r:id="rId9"/>
    <p:sldId id="395" r:id="rId10"/>
    <p:sldId id="376" r:id="rId11"/>
    <p:sldId id="386" r:id="rId12"/>
    <p:sldId id="385" r:id="rId13"/>
    <p:sldId id="387" r:id="rId14"/>
    <p:sldId id="388" r:id="rId15"/>
    <p:sldId id="389" r:id="rId16"/>
    <p:sldId id="390" r:id="rId17"/>
    <p:sldId id="391" r:id="rId18"/>
    <p:sldId id="392" r:id="rId19"/>
    <p:sldId id="393" r:id="rId20"/>
    <p:sldId id="372" r:id="rId21"/>
    <p:sldId id="373" r:id="rId22"/>
    <p:sldId id="374" r:id="rId23"/>
    <p:sldId id="375" r:id="rId24"/>
    <p:sldId id="371" r:id="rId25"/>
    <p:sldId id="260"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C9BD2"/>
    <a:srgbClr val="FFC000"/>
    <a:srgbClr val="C83D52"/>
    <a:srgbClr val="8FC54E"/>
    <a:srgbClr val="4D87C7"/>
    <a:srgbClr val="6E36DE"/>
    <a:srgbClr val="CC0000"/>
    <a:srgbClr val="213AF3"/>
    <a:srgbClr val="2B1BF9"/>
    <a:srgbClr val="3F9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85945" autoAdjust="0"/>
  </p:normalViewPr>
  <p:slideViewPr>
    <p:cSldViewPr snapToGrid="0">
      <p:cViewPr varScale="1">
        <p:scale>
          <a:sx n="76" d="100"/>
          <a:sy n="76" d="100"/>
        </p:scale>
        <p:origin x="-516" y="-90"/>
      </p:cViewPr>
      <p:guideLst>
        <p:guide orient="horz" pos="2065"/>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manualLayout>
          <c:layoutTarget val="inner"/>
          <c:xMode val="edge"/>
          <c:yMode val="edge"/>
          <c:x val="2.5516910454399605E-2"/>
          <c:y val="1.0540092196630572E-2"/>
          <c:w val="0.8709173323171534"/>
          <c:h val="0.95381165545468949"/>
        </c:manualLayout>
      </c:layout>
      <c:line3DChart>
        <c:grouping val="standard"/>
        <c:varyColors val="0"/>
        <c:ser>
          <c:idx val="0"/>
          <c:order val="0"/>
          <c:tx>
            <c:strRef>
              <c:f>Sheet1!$B$1</c:f>
              <c:strCache>
                <c:ptCount val="1"/>
                <c:pt idx="0">
                  <c:v>今日防护流量</c:v>
                </c:pt>
              </c:strCache>
            </c:strRef>
          </c:tx>
          <c:spPr>
            <a:solidFill>
              <a:srgbClr val="FFC000"/>
            </a:solidFill>
            <a:ln>
              <a:solidFill>
                <a:srgbClr val="FFC00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Sheet1!$B$2:$B$13</c:f>
              <c:numCache>
                <c:formatCode>General</c:formatCode>
                <c:ptCount val="12"/>
                <c:pt idx="0">
                  <c:v>1</c:v>
                </c:pt>
                <c:pt idx="1">
                  <c:v>1</c:v>
                </c:pt>
                <c:pt idx="2">
                  <c:v>1</c:v>
                </c:pt>
                <c:pt idx="3">
                  <c:v>1</c:v>
                </c:pt>
                <c:pt idx="4">
                  <c:v>1</c:v>
                </c:pt>
                <c:pt idx="5">
                  <c:v>1</c:v>
                </c:pt>
                <c:pt idx="6">
                  <c:v>1</c:v>
                </c:pt>
                <c:pt idx="7">
                  <c:v>1</c:v>
                </c:pt>
                <c:pt idx="8">
                  <c:v>5</c:v>
                </c:pt>
                <c:pt idx="9">
                  <c:v>4</c:v>
                </c:pt>
                <c:pt idx="10">
                  <c:v>2</c:v>
                </c:pt>
                <c:pt idx="11">
                  <c:v>2</c:v>
                </c:pt>
              </c:numCache>
            </c:numRef>
          </c:val>
          <c:smooth val="0"/>
        </c:ser>
        <c:ser>
          <c:idx val="1"/>
          <c:order val="1"/>
          <c:tx>
            <c:strRef>
              <c:f>Sheet1!$C$1</c:f>
              <c:strCache>
                <c:ptCount val="1"/>
                <c:pt idx="0">
                  <c:v>昨日防护流量</c:v>
                </c:pt>
              </c:strCache>
            </c:strRef>
          </c:tx>
          <c:spPr>
            <a:solidFill>
              <a:srgbClr val="7030A0"/>
            </a:solidFill>
            <a:ln>
              <a:solidFill>
                <a:srgbClr val="7030A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Sheet1!$C$2:$C$13</c:f>
              <c:numCache>
                <c:formatCode>General</c:formatCode>
                <c:ptCount val="12"/>
                <c:pt idx="0">
                  <c:v>1</c:v>
                </c:pt>
                <c:pt idx="1">
                  <c:v>1</c:v>
                </c:pt>
                <c:pt idx="2">
                  <c:v>1</c:v>
                </c:pt>
                <c:pt idx="3">
                  <c:v>1</c:v>
                </c:pt>
                <c:pt idx="4">
                  <c:v>1</c:v>
                </c:pt>
                <c:pt idx="5">
                  <c:v>1</c:v>
                </c:pt>
                <c:pt idx="6">
                  <c:v>1</c:v>
                </c:pt>
                <c:pt idx="7">
                  <c:v>1</c:v>
                </c:pt>
                <c:pt idx="8">
                  <c:v>2</c:v>
                </c:pt>
                <c:pt idx="9">
                  <c:v>3</c:v>
                </c:pt>
                <c:pt idx="10">
                  <c:v>3</c:v>
                </c:pt>
                <c:pt idx="11">
                  <c:v>3</c:v>
                </c:pt>
              </c:numCache>
            </c:numRef>
          </c:val>
          <c:smooth val="0"/>
        </c:ser>
        <c:ser>
          <c:idx val="2"/>
          <c:order val="2"/>
          <c:tx>
            <c:strRef>
              <c:f>Sheet1!$D$1</c:f>
              <c:strCache>
                <c:ptCount val="1"/>
                <c:pt idx="0">
                  <c:v>一周平均防护流量</c:v>
                </c:pt>
              </c:strCache>
            </c:strRef>
          </c:tx>
          <c:spPr>
            <a:solidFill>
              <a:srgbClr val="00B0F0"/>
            </a:solidFill>
            <a:ln>
              <a:solidFill>
                <a:srgbClr val="00B0F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Sheet1!$D$2:$D$13</c:f>
              <c:numCache>
                <c:formatCode>General</c:formatCode>
                <c:ptCount val="12"/>
                <c:pt idx="0">
                  <c:v>2</c:v>
                </c:pt>
                <c:pt idx="1">
                  <c:v>2</c:v>
                </c:pt>
                <c:pt idx="2">
                  <c:v>2</c:v>
                </c:pt>
                <c:pt idx="3">
                  <c:v>2</c:v>
                </c:pt>
                <c:pt idx="4">
                  <c:v>2</c:v>
                </c:pt>
                <c:pt idx="5">
                  <c:v>2</c:v>
                </c:pt>
                <c:pt idx="6">
                  <c:v>2</c:v>
                </c:pt>
                <c:pt idx="7">
                  <c:v>2</c:v>
                </c:pt>
                <c:pt idx="8">
                  <c:v>3</c:v>
                </c:pt>
                <c:pt idx="9">
                  <c:v>3</c:v>
                </c:pt>
                <c:pt idx="10">
                  <c:v>2.5</c:v>
                </c:pt>
                <c:pt idx="11">
                  <c:v>2.5</c:v>
                </c:pt>
              </c:numCache>
            </c:numRef>
          </c:val>
          <c:smooth val="0"/>
        </c:ser>
        <c:dLbls>
          <c:showLegendKey val="0"/>
          <c:showVal val="0"/>
          <c:showCatName val="0"/>
          <c:showSerName val="0"/>
          <c:showPercent val="0"/>
          <c:showBubbleSize val="0"/>
        </c:dLbls>
        <c:axId val="334162176"/>
        <c:axId val="334168064"/>
        <c:axId val="333943232"/>
      </c:line3DChart>
      <c:catAx>
        <c:axId val="334162176"/>
        <c:scaling>
          <c:orientation val="minMax"/>
        </c:scaling>
        <c:delete val="0"/>
        <c:axPos val="b"/>
        <c:numFmt formatCode="h:mm" sourceLinked="1"/>
        <c:majorTickMark val="out"/>
        <c:minorTickMark val="none"/>
        <c:tickLblPos val="nextTo"/>
        <c:txPr>
          <a:bodyPr/>
          <a:lstStyle/>
          <a:p>
            <a:pPr>
              <a:defRPr b="1"/>
            </a:pPr>
            <a:endParaRPr lang="zh-CN"/>
          </a:p>
        </c:txPr>
        <c:crossAx val="334168064"/>
        <c:crosses val="autoZero"/>
        <c:auto val="1"/>
        <c:lblAlgn val="ctr"/>
        <c:lblOffset val="100"/>
        <c:noMultiLvlLbl val="0"/>
      </c:catAx>
      <c:valAx>
        <c:axId val="334168064"/>
        <c:scaling>
          <c:orientation val="minMax"/>
        </c:scaling>
        <c:delete val="0"/>
        <c:axPos val="l"/>
        <c:majorGridlines>
          <c:spPr>
            <a:ln>
              <a:solidFill>
                <a:schemeClr val="accent2">
                  <a:lumMod val="60000"/>
                  <a:lumOff val="40000"/>
                </a:schemeClr>
              </a:solidFill>
            </a:ln>
          </c:spPr>
        </c:majorGridlines>
        <c:numFmt formatCode="General" sourceLinked="1"/>
        <c:majorTickMark val="out"/>
        <c:minorTickMark val="none"/>
        <c:tickLblPos val="nextTo"/>
        <c:crossAx val="334162176"/>
        <c:crosses val="autoZero"/>
        <c:crossBetween val="between"/>
      </c:valAx>
      <c:serAx>
        <c:axId val="333943232"/>
        <c:scaling>
          <c:orientation val="minMax"/>
        </c:scaling>
        <c:delete val="0"/>
        <c:axPos val="b"/>
        <c:majorTickMark val="out"/>
        <c:minorTickMark val="none"/>
        <c:tickLblPos val="nextTo"/>
        <c:txPr>
          <a:bodyPr/>
          <a:lstStyle/>
          <a:p>
            <a:pPr>
              <a:defRPr b="1"/>
            </a:pPr>
            <a:endParaRPr lang="zh-CN"/>
          </a:p>
        </c:txPr>
        <c:crossAx val="334168064"/>
        <c:crosses val="autoZero"/>
      </c:serAx>
    </c:plotArea>
    <c:legend>
      <c:legendPos val="r"/>
      <c:layout>
        <c:manualLayout>
          <c:xMode val="edge"/>
          <c:yMode val="edge"/>
          <c:x val="0.90345652177724733"/>
          <c:y val="0.45661645590372418"/>
          <c:w val="9.4687819808846732E-2"/>
          <c:h val="0.12205633497553373"/>
        </c:manualLayout>
      </c:layout>
      <c:overlay val="0"/>
      <c:txPr>
        <a:bodyPr/>
        <a:lstStyle/>
        <a:p>
          <a:pPr>
            <a:defRPr b="1"/>
          </a:pPr>
          <a:endParaRPr lang="zh-CN"/>
        </a:p>
      </c:txPr>
    </c:legend>
    <c:plotVisOnly val="1"/>
    <c:dispBlanksAs val="gap"/>
    <c:showDLblsOverMax val="0"/>
  </c:chart>
  <c:txPr>
    <a:bodyPr/>
    <a:lstStyle/>
    <a:p>
      <a:pPr>
        <a:defRPr sz="5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750C9-DB8E-4F59-B910-540666BA9148}" type="datetimeFigureOut">
              <a:rPr lang="zh-CN" altLang="en-US" smtClean="0"/>
              <a:t>2018-04-26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77D4C-76F8-43C0-98F2-47BA8EF9C214}" type="slidenum">
              <a:rPr lang="zh-CN" altLang="en-US" smtClean="0"/>
              <a:t>‹#›</a:t>
            </a:fld>
            <a:endParaRPr lang="zh-CN" altLang="en-US"/>
          </a:p>
        </p:txBody>
      </p:sp>
    </p:spTree>
    <p:extLst>
      <p:ext uri="{BB962C8B-B14F-4D97-AF65-F5344CB8AC3E}">
        <p14:creationId xmlns:p14="http://schemas.microsoft.com/office/powerpoint/2010/main" val="164298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9C1FDA-8698-4099-BCFE-509DC9D3D69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91905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24</a:t>
            </a:fld>
            <a:endParaRPr lang="zh-CN" altLang="en-US"/>
          </a:p>
        </p:txBody>
      </p:sp>
    </p:spTree>
    <p:extLst>
      <p:ext uri="{BB962C8B-B14F-4D97-AF65-F5344CB8AC3E}">
        <p14:creationId xmlns:p14="http://schemas.microsoft.com/office/powerpoint/2010/main" val="2204252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全国信息安全标准化技术委员会，简称“信安标委”，迪普科技已加入“信安标委”</a:t>
            </a:r>
            <a:r>
              <a:rPr lang="en-US" altLang="zh-CN" dirty="0" smtClean="0"/>
              <a:t>WG3</a:t>
            </a:r>
            <a:r>
              <a:rPr lang="zh-CN" altLang="en-US" dirty="0" smtClean="0"/>
              <a:t>、</a:t>
            </a:r>
            <a:r>
              <a:rPr lang="en-US" altLang="zh-CN" dirty="0" smtClean="0"/>
              <a:t>WG5</a:t>
            </a:r>
            <a:r>
              <a:rPr lang="zh-CN" altLang="en-US" dirty="0" smtClean="0"/>
              <a:t>、</a:t>
            </a:r>
            <a:r>
              <a:rPr lang="en-US" altLang="zh-CN" dirty="0" smtClean="0"/>
              <a:t>WG7</a:t>
            </a:r>
            <a:r>
              <a:rPr lang="zh-CN" altLang="en-US" dirty="0" smtClean="0"/>
              <a:t>、大数据组等标准制定组。</a:t>
            </a:r>
          </a:p>
          <a:p>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3</a:t>
            </a:fld>
            <a:endParaRPr lang="zh-CN" altLang="en-US"/>
          </a:p>
        </p:txBody>
      </p:sp>
    </p:spTree>
    <p:extLst>
      <p:ext uri="{BB962C8B-B14F-4D97-AF65-F5344CB8AC3E}">
        <p14:creationId xmlns:p14="http://schemas.microsoft.com/office/powerpoint/2010/main" val="20450702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7</a:t>
            </a:fld>
            <a:endParaRPr lang="zh-CN" altLang="en-US"/>
          </a:p>
        </p:txBody>
      </p:sp>
    </p:spTree>
    <p:extLst>
      <p:ext uri="{BB962C8B-B14F-4D97-AF65-F5344CB8AC3E}">
        <p14:creationId xmlns:p14="http://schemas.microsoft.com/office/powerpoint/2010/main" val="15749728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安全监测</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14</a:t>
            </a:fld>
            <a:endParaRPr lang="zh-CN" altLang="en-US"/>
          </a:p>
        </p:txBody>
      </p:sp>
    </p:spTree>
    <p:extLst>
      <p:ext uri="{BB962C8B-B14F-4D97-AF65-F5344CB8AC3E}">
        <p14:creationId xmlns:p14="http://schemas.microsoft.com/office/powerpoint/2010/main" val="827050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态势分析</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15</a:t>
            </a:fld>
            <a:endParaRPr lang="zh-CN" altLang="en-US"/>
          </a:p>
        </p:txBody>
      </p:sp>
    </p:spTree>
    <p:extLst>
      <p:ext uri="{BB962C8B-B14F-4D97-AF65-F5344CB8AC3E}">
        <p14:creationId xmlns:p14="http://schemas.microsoft.com/office/powerpoint/2010/main" val="37602938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攻击事件还原</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16</a:t>
            </a:fld>
            <a:endParaRPr lang="zh-CN" altLang="en-US"/>
          </a:p>
        </p:txBody>
      </p:sp>
    </p:spTree>
    <p:extLst>
      <p:ext uri="{BB962C8B-B14F-4D97-AF65-F5344CB8AC3E}">
        <p14:creationId xmlns:p14="http://schemas.microsoft.com/office/powerpoint/2010/main" val="1228493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追踪溯源</a:t>
            </a:r>
            <a:endParaRPr lang="en-US" altLang="zh-CN" dirty="0" smtClean="0"/>
          </a:p>
          <a:p>
            <a:endParaRPr lang="zh-CN" altLang="en-US" dirty="0" smtClean="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17</a:t>
            </a:fld>
            <a:endParaRPr lang="zh-CN" altLang="en-US"/>
          </a:p>
        </p:txBody>
      </p:sp>
    </p:spTree>
    <p:extLst>
      <p:ext uri="{BB962C8B-B14F-4D97-AF65-F5344CB8AC3E}">
        <p14:creationId xmlns:p14="http://schemas.microsoft.com/office/powerpoint/2010/main" val="12284931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海量数据处理</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18</a:t>
            </a:fld>
            <a:endParaRPr lang="zh-CN" altLang="en-US"/>
          </a:p>
        </p:txBody>
      </p:sp>
    </p:spTree>
    <p:extLst>
      <p:ext uri="{BB962C8B-B14F-4D97-AF65-F5344CB8AC3E}">
        <p14:creationId xmlns:p14="http://schemas.microsoft.com/office/powerpoint/2010/main" val="37602938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策略联动防护</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19</a:t>
            </a:fld>
            <a:endParaRPr lang="zh-CN" altLang="en-US"/>
          </a:p>
        </p:txBody>
      </p:sp>
    </p:spTree>
    <p:extLst>
      <p:ext uri="{BB962C8B-B14F-4D97-AF65-F5344CB8AC3E}">
        <p14:creationId xmlns:p14="http://schemas.microsoft.com/office/powerpoint/2010/main" val="295166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页">
    <p:spTree>
      <p:nvGrpSpPr>
        <p:cNvPr id="1" name=""/>
        <p:cNvGrpSpPr/>
        <p:nvPr/>
      </p:nvGrpSpPr>
      <p:grpSpPr>
        <a:xfrm>
          <a:off x="0" y="0"/>
          <a:ext cx="0" cy="0"/>
          <a:chOff x="0" y="0"/>
          <a:chExt cx="0" cy="0"/>
        </a:xfrm>
      </p:grpSpPr>
      <p:sp>
        <p:nvSpPr>
          <p:cNvPr id="2" name="标题 1"/>
          <p:cNvSpPr>
            <a:spLocks noGrp="1"/>
          </p:cNvSpPr>
          <p:nvPr>
            <p:ph type="title"/>
          </p:nvPr>
        </p:nvSpPr>
        <p:spPr>
          <a:xfrm>
            <a:off x="335360" y="3356992"/>
            <a:ext cx="9793088" cy="648072"/>
          </a:xfrm>
          <a:prstGeom prst="rect">
            <a:avLst/>
          </a:prstGeom>
        </p:spPr>
        <p:txBody>
          <a:bodyPr/>
          <a:lstStyle/>
          <a:p>
            <a:r>
              <a:rPr kumimoji="1" lang="zh-CN" altLang="en-US" dirty="0"/>
              <a:t>单击此处编辑母版标题样式</a:t>
            </a:r>
          </a:p>
        </p:txBody>
      </p:sp>
      <p:cxnSp>
        <p:nvCxnSpPr>
          <p:cNvPr id="4" name="直接连接符 2"/>
          <p:cNvCxnSpPr/>
          <p:nvPr userDrawn="1"/>
        </p:nvCxnSpPr>
        <p:spPr>
          <a:xfrm>
            <a:off x="335360" y="4077072"/>
            <a:ext cx="11521280" cy="0"/>
          </a:xfrm>
          <a:prstGeom prst="line">
            <a:avLst/>
          </a:prstGeom>
          <a:ln>
            <a:solidFill>
              <a:srgbClr val="4D87C7"/>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335360" y="4077073"/>
            <a:ext cx="11521280" cy="246221"/>
          </a:xfrm>
          <a:prstGeom prst="rect">
            <a:avLst/>
          </a:prstGeom>
        </p:spPr>
        <p:txBody>
          <a:bodyPr wrap="square">
            <a:spAutoFit/>
          </a:bodyPr>
          <a:lstStyle/>
          <a:p>
            <a:pPr algn="dist"/>
            <a:r>
              <a:rPr lang="en-US" altLang="zh-CN" sz="1000" dirty="0">
                <a:solidFill>
                  <a:srgbClr val="D4DEEC"/>
                </a:solidFill>
              </a:rPr>
              <a:t>01001001 00100000 01100001 01101101 00100000 01011010 01100101 01110010 01101111 01100110 01101100 01100001 01100111 00101110</a:t>
            </a:r>
            <a:endParaRPr lang="zh-CN" altLang="en-US" sz="1000" dirty="0">
              <a:solidFill>
                <a:srgbClr val="D4DEEC"/>
              </a:solidFill>
            </a:endParaRPr>
          </a:p>
        </p:txBody>
      </p:sp>
    </p:spTree>
    <p:extLst>
      <p:ext uri="{BB962C8B-B14F-4D97-AF65-F5344CB8AC3E}">
        <p14:creationId xmlns:p14="http://schemas.microsoft.com/office/powerpoint/2010/main" val="356349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26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82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26273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descr="二维码-网站.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7008" y="4590338"/>
            <a:ext cx="1143706" cy="1143706"/>
          </a:xfrm>
          <a:prstGeom prst="rect">
            <a:avLst/>
          </a:prstGeom>
        </p:spPr>
      </p:pic>
      <p:sp>
        <p:nvSpPr>
          <p:cNvPr id="5" name="矩形 4"/>
          <p:cNvSpPr/>
          <p:nvPr userDrawn="1"/>
        </p:nvSpPr>
        <p:spPr>
          <a:xfrm>
            <a:off x="3350697" y="1990544"/>
            <a:ext cx="5490606" cy="1068562"/>
          </a:xfrm>
          <a:prstGeom prst="rect">
            <a:avLst/>
          </a:prstGeom>
        </p:spPr>
        <p:txBody>
          <a:bodyPr wrap="square">
            <a:spAutoFit/>
          </a:bodyPr>
          <a:lstStyle/>
          <a:p>
            <a:pPr algn="dist">
              <a:lnSpc>
                <a:spcPct val="150000"/>
              </a:lnSpc>
            </a:pPr>
            <a:r>
              <a:rPr lang="zh-CN" altLang="en-US" sz="4800" b="1" dirty="0" smtClean="0">
                <a:solidFill>
                  <a:prstClr val="white"/>
                </a:solidFill>
              </a:rPr>
              <a:t>广守护</a:t>
            </a:r>
            <a:r>
              <a:rPr lang="en-US" altLang="zh-CN" sz="4800" b="1" dirty="0" smtClean="0">
                <a:solidFill>
                  <a:prstClr val="white"/>
                </a:solidFill>
              </a:rPr>
              <a:t>·</a:t>
            </a:r>
            <a:r>
              <a:rPr lang="zh-CN" altLang="en-US" sz="4800" b="1" dirty="0" smtClean="0">
                <a:solidFill>
                  <a:prstClr val="white"/>
                </a:solidFill>
              </a:rPr>
              <a:t>深安全</a:t>
            </a:r>
            <a:endParaRPr lang="zh-CN" altLang="en-US" sz="4800" b="1" dirty="0">
              <a:solidFill>
                <a:prstClr val="white"/>
              </a:solidFill>
            </a:endParaRPr>
          </a:p>
        </p:txBody>
      </p:sp>
      <p:sp>
        <p:nvSpPr>
          <p:cNvPr id="7" name="TextBox 5"/>
          <p:cNvSpPr txBox="1"/>
          <p:nvPr/>
        </p:nvSpPr>
        <p:spPr>
          <a:xfrm>
            <a:off x="4618673" y="5464209"/>
            <a:ext cx="2954655" cy="369332"/>
          </a:xfrm>
          <a:prstGeom prst="rect">
            <a:avLst/>
          </a:prstGeom>
          <a:noFill/>
        </p:spPr>
        <p:txBody>
          <a:bodyPr wrap="none" rtlCol="0">
            <a:spAutoFit/>
          </a:bodyPr>
          <a:lstStyle/>
          <a:p>
            <a:pPr algn="ctr"/>
            <a:r>
              <a:rPr lang="zh-CN" altLang="en-US" dirty="0">
                <a:ln w="0">
                  <a:noFill/>
                </a:ln>
                <a:solidFill>
                  <a:prstClr val="white"/>
                </a:solidFill>
              </a:rPr>
              <a:t>杭州迪普</a:t>
            </a:r>
            <a:r>
              <a:rPr lang="zh-CN" altLang="en-US" dirty="0" smtClean="0">
                <a:ln w="0">
                  <a:noFill/>
                </a:ln>
                <a:solidFill>
                  <a:prstClr val="white"/>
                </a:solidFill>
              </a:rPr>
              <a:t>科技股份有限公司</a:t>
            </a:r>
            <a:endParaRPr lang="zh-CN" altLang="en-US" dirty="0">
              <a:ln w="0">
                <a:noFill/>
              </a:ln>
              <a:solidFill>
                <a:prstClr val="white"/>
              </a:solidFill>
            </a:endParaRPr>
          </a:p>
        </p:txBody>
      </p:sp>
      <p:pic>
        <p:nvPicPr>
          <p:cNvPr id="9" name="Picture 7" descr="logo-黑白"/>
          <p:cNvPicPr>
            <a:picLocks noChangeAspect="1" noChangeArrowheads="1"/>
          </p:cNvPicPr>
          <p:nvPr userDrawn="1"/>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49505" y="4490839"/>
            <a:ext cx="2492491" cy="109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994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11165909" y="6426007"/>
            <a:ext cx="569626" cy="333550"/>
          </a:xfrm>
          <a:prstGeom prst="rect">
            <a:avLst/>
          </a:prstGeom>
        </p:spPr>
        <p:txBody>
          <a:bodyPr/>
          <a:lstStyle/>
          <a:p>
            <a:fld id="{4FB8DE10-C7BE-4560-81CC-9C4C51C21C0F}" type="slidenum">
              <a:rPr lang="zh-CN" altLang="en-US" smtClean="0">
                <a:solidFill>
                  <a:prstClr val="white">
                    <a:tint val="75000"/>
                  </a:prstClr>
                </a:solidFill>
              </a:rPr>
              <a:pPr/>
              <a:t>‹#›</a:t>
            </a:fld>
            <a:endParaRPr lang="zh-CN" altLang="en-US" dirty="0">
              <a:solidFill>
                <a:prstClr val="white">
                  <a:tint val="75000"/>
                </a:prstClr>
              </a:solidFill>
            </a:endParaRPr>
          </a:p>
        </p:txBody>
      </p:sp>
      <p:sp>
        <p:nvSpPr>
          <p:cNvPr id="4" name="标题 3"/>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44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74000">
              <a:srgbClr val="153F52"/>
            </a:gs>
            <a:gs pos="83000">
              <a:srgbClr val="153F52"/>
            </a:gs>
            <a:gs pos="100000">
              <a:schemeClr val="bg1"/>
            </a:gs>
          </a:gsLst>
          <a:lin ang="5400000" scaled="1"/>
        </a:gradFill>
        <a:effectLst/>
      </p:bgPr>
    </p:bg>
    <p:spTree>
      <p:nvGrpSpPr>
        <p:cNvPr id="1" name=""/>
        <p:cNvGrpSpPr/>
        <p:nvPr/>
      </p:nvGrpSpPr>
      <p:grpSpPr>
        <a:xfrm>
          <a:off x="0" y="0"/>
          <a:ext cx="0" cy="0"/>
          <a:chOff x="0" y="0"/>
          <a:chExt cx="0" cy="0"/>
        </a:xfrm>
      </p:grpSpPr>
      <p:sp>
        <p:nvSpPr>
          <p:cNvPr id="16" name="TextBox 15"/>
          <p:cNvSpPr txBox="1"/>
          <p:nvPr/>
        </p:nvSpPr>
        <p:spPr>
          <a:xfrm>
            <a:off x="1011021" y="6482557"/>
            <a:ext cx="2031325" cy="276999"/>
          </a:xfrm>
          <a:prstGeom prst="rect">
            <a:avLst/>
          </a:prstGeom>
          <a:noFill/>
        </p:spPr>
        <p:txBody>
          <a:bodyPr wrap="none" rtlCol="0">
            <a:spAutoFit/>
          </a:bodyPr>
          <a:lstStyle/>
          <a:p>
            <a:r>
              <a:rPr lang="zh-CN" altLang="en-US" sz="1200" b="1" dirty="0">
                <a:solidFill>
                  <a:schemeClr val="tx1"/>
                </a:solidFill>
                <a:cs typeface="Arial" pitchFamily="34" charset="0"/>
              </a:rPr>
              <a:t>杭州迪普科技股份有限公司</a:t>
            </a:r>
          </a:p>
        </p:txBody>
      </p:sp>
      <p:pic>
        <p:nvPicPr>
          <p:cNvPr id="5" name="Picture 7" descr="logo-黑白"/>
          <p:cNvPicPr>
            <a:picLocks noChangeAspect="1" noChangeArrowheads="1"/>
          </p:cNvPicPr>
          <p:nvPr userDrawn="1"/>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5021" y="6426006"/>
            <a:ext cx="756000" cy="3335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a:cxnSpLocks/>
          </p:cNvCxnSpPr>
          <p:nvPr userDrawn="1"/>
        </p:nvCxnSpPr>
        <p:spPr>
          <a:xfrm>
            <a:off x="3042346" y="6606591"/>
            <a:ext cx="806492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任意多边形: 形状 16"/>
          <p:cNvSpPr>
            <a:spLocks noChangeAspect="1"/>
          </p:cNvSpPr>
          <p:nvPr userDrawn="1"/>
        </p:nvSpPr>
        <p:spPr>
          <a:xfrm>
            <a:off x="11302800" y="6498591"/>
            <a:ext cx="576000" cy="216000"/>
          </a:xfrm>
          <a:custGeom>
            <a:avLst/>
            <a:gdLst>
              <a:gd name="connsiteX0" fmla="*/ 1080000 w 1728000"/>
              <a:gd name="connsiteY0" fmla="*/ 0 h 648000"/>
              <a:gd name="connsiteX1" fmla="*/ 1728000 w 1728000"/>
              <a:gd name="connsiteY1" fmla="*/ 324000 h 648000"/>
              <a:gd name="connsiteX2" fmla="*/ 1080000 w 1728000"/>
              <a:gd name="connsiteY2" fmla="*/ 648000 h 648000"/>
              <a:gd name="connsiteX3" fmla="*/ 648000 w 1728000"/>
              <a:gd name="connsiteY3" fmla="*/ 0 h 648000"/>
              <a:gd name="connsiteX4" fmla="*/ 648000 w 1728000"/>
              <a:gd name="connsiteY4" fmla="*/ 648000 h 648000"/>
              <a:gd name="connsiteX5" fmla="*/ 0 w 1728000"/>
              <a:gd name="connsiteY5" fmla="*/ 324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000" h="648000">
                <a:moveTo>
                  <a:pt x="1080000" y="0"/>
                </a:moveTo>
                <a:lnTo>
                  <a:pt x="1728000" y="324000"/>
                </a:lnTo>
                <a:lnTo>
                  <a:pt x="1080000" y="648000"/>
                </a:lnTo>
                <a:close/>
                <a:moveTo>
                  <a:pt x="648000" y="0"/>
                </a:moveTo>
                <a:lnTo>
                  <a:pt x="648000" y="648000"/>
                </a:lnTo>
                <a:lnTo>
                  <a:pt x="0" y="324000"/>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Tree>
    <p:extLst>
      <p:ext uri="{BB962C8B-B14F-4D97-AF65-F5344CB8AC3E}">
        <p14:creationId xmlns:p14="http://schemas.microsoft.com/office/powerpoint/2010/main" val="2646812104"/>
      </p:ext>
    </p:extLst>
  </p:cSld>
  <p:clrMap bg1="dk1" tx1="lt1" bg2="dk2" tx2="lt2" accent1="accent1" accent2="accent2" accent3="accent3" accent4="accent4" accent5="accent5" accent6="accent6" hlink="hlink" folHlink="folHlink"/>
  <p:sldLayoutIdLst>
    <p:sldLayoutId id="2147483663" r:id="rId1"/>
    <p:sldLayoutId id="2147483662" r:id="rId2"/>
    <p:sldLayoutId id="2147483664" r:id="rId3"/>
    <p:sldLayoutId id="2147483665" r:id="rId4"/>
    <p:sldLayoutId id="2147483666" r:id="rId5"/>
    <p:sldLayoutId id="2147483667" r:id="rId6"/>
  </p:sldLayoutIdLst>
  <p:hf sldNum="0" hdr="0" ftr="0" dt="0"/>
  <p:txStyles>
    <p:titleStyle>
      <a:lvl1pPr algn="l" defTabSz="914400" rtl="0" eaLnBrk="1" latinLnBrk="0" hangingPunct="1">
        <a:spcBef>
          <a:spcPct val="0"/>
        </a:spcBef>
        <a:buNone/>
        <a:defRPr sz="3200" b="1" kern="1200">
          <a:solidFill>
            <a:schemeClr val="tx1"/>
          </a:solidFill>
          <a:latin typeface="+mj-ea"/>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2.png"/><Relationship Id="rId7" Type="http://schemas.openxmlformats.org/officeDocument/2006/relationships/image" Target="../media/image33.png"/><Relationship Id="rId12" Type="http://schemas.openxmlformats.org/officeDocument/2006/relationships/image" Target="../media/image37.png"/><Relationship Id="rId2" Type="http://schemas.openxmlformats.org/officeDocument/2006/relationships/image" Target="../media/image31.png"/><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36.png"/><Relationship Id="rId5" Type="http://schemas.openxmlformats.org/officeDocument/2006/relationships/image" Target="../media/image14.png"/><Relationship Id="rId10" Type="http://schemas.openxmlformats.org/officeDocument/2006/relationships/image" Target="../media/image30.emf"/><Relationship Id="rId4" Type="http://schemas.openxmlformats.org/officeDocument/2006/relationships/image" Target="../media/image13.png"/><Relationship Id="rId9" Type="http://schemas.openxmlformats.org/officeDocument/2006/relationships/image" Target="../media/image35.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40.jpeg"/><Relationship Id="rId3" Type="http://schemas.openxmlformats.org/officeDocument/2006/relationships/image" Target="../media/image24.png"/><Relationship Id="rId7" Type="http://schemas.openxmlformats.org/officeDocument/2006/relationships/image" Target="../media/image39.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16.png"/><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emf"/></Relationships>
</file>

<file path=ppt/slides/_rels/slide1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44.png"/><Relationship Id="rId7"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notesSlide" Target="../notesSlides/notesSlide10.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6.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7.png"/><Relationship Id="rId4" Type="http://schemas.openxmlformats.org/officeDocument/2006/relationships/image" Target="../media/image11.png"/><Relationship Id="rId9"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xml"/><Relationship Id="rId5" Type="http://schemas.openxmlformats.org/officeDocument/2006/relationships/image" Target="../media/image22.png"/><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7.emf"/><Relationship Id="rId3" Type="http://schemas.openxmlformats.org/officeDocument/2006/relationships/image" Target="../media/image24.png"/><Relationship Id="rId7" Type="http://schemas.openxmlformats.org/officeDocument/2006/relationships/image" Target="../media/image26.png"/><Relationship Id="rId2" Type="http://schemas.openxmlformats.org/officeDocument/2006/relationships/image" Target="../media/image23.emf"/><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25.png"/><Relationship Id="rId10" Type="http://schemas.openxmlformats.org/officeDocument/2006/relationships/image" Target="../media/image29.jpeg"/><Relationship Id="rId4" Type="http://schemas.openxmlformats.org/officeDocument/2006/relationships/image" Target="../media/image16.png"/><Relationship Id="rId9"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3122384" y="3160026"/>
            <a:ext cx="5929828" cy="523220"/>
          </a:xfrm>
          <a:prstGeom prst="rect">
            <a:avLst/>
          </a:prstGeom>
        </p:spPr>
        <p:txBody>
          <a:bodyPr wrap="none">
            <a:spAutoFit/>
          </a:bodyPr>
          <a:lstStyle/>
          <a:p>
            <a:pPr algn="ctr"/>
            <a:r>
              <a:rPr lang="zh-CN" altLang="en-US" sz="2800" b="1" smtClean="0"/>
              <a:t>迪普科技安全威胁态势感知解决方案</a:t>
            </a:r>
            <a:endParaRPr lang="zh-CN" altLang="en-US" sz="2800" b="1" dirty="0"/>
          </a:p>
        </p:txBody>
      </p:sp>
      <p:sp>
        <p:nvSpPr>
          <p:cNvPr id="4" name="矩形 3"/>
          <p:cNvSpPr/>
          <p:nvPr/>
        </p:nvSpPr>
        <p:spPr>
          <a:xfrm>
            <a:off x="4051806" y="2160282"/>
            <a:ext cx="4083170" cy="830997"/>
          </a:xfrm>
          <a:prstGeom prst="rect">
            <a:avLst/>
          </a:prstGeom>
        </p:spPr>
        <p:txBody>
          <a:bodyPr wrap="none">
            <a:spAutoFit/>
          </a:bodyPr>
          <a:lstStyle/>
          <a:p>
            <a:pPr algn="ctr"/>
            <a:r>
              <a:rPr lang="zh-CN" altLang="en-US" sz="4800" b="1" dirty="0" smtClean="0">
                <a:solidFill>
                  <a:srgbClr val="FFFF00"/>
                </a:solidFill>
              </a:rPr>
              <a:t>广守护</a:t>
            </a:r>
            <a:r>
              <a:rPr lang="en-US" altLang="zh-CN" sz="4800" b="1" dirty="0" smtClean="0">
                <a:solidFill>
                  <a:srgbClr val="FFFF00"/>
                </a:solidFill>
              </a:rPr>
              <a:t>·</a:t>
            </a:r>
            <a:r>
              <a:rPr lang="zh-CN" altLang="en-US" sz="4800" b="1" dirty="0" smtClean="0">
                <a:solidFill>
                  <a:srgbClr val="FFFF00"/>
                </a:solidFill>
              </a:rPr>
              <a:t>深安全</a:t>
            </a:r>
            <a:endParaRPr lang="zh-CN" altLang="en-US" sz="4800" b="1" dirty="0">
              <a:solidFill>
                <a:srgbClr val="FFFF00"/>
              </a:solidFill>
            </a:endParaRPr>
          </a:p>
        </p:txBody>
      </p:sp>
    </p:spTree>
    <p:extLst>
      <p:ext uri="{BB962C8B-B14F-4D97-AF65-F5344CB8AC3E}">
        <p14:creationId xmlns:p14="http://schemas.microsoft.com/office/powerpoint/2010/main" val="128791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7446" y="116013"/>
            <a:ext cx="4562436"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大</a:t>
            </a:r>
            <a:r>
              <a:rPr lang="zh-CN" altLang="en-US" dirty="0" smtClean="0"/>
              <a:t>数据分析过程</a:t>
            </a:r>
            <a:endParaRPr lang="zh-CN" altLang="en-US" dirty="0"/>
          </a:p>
        </p:txBody>
      </p:sp>
      <p:sp>
        <p:nvSpPr>
          <p:cNvPr id="10" name="任意多边形: 形状 50"/>
          <p:cNvSpPr>
            <a:spLocks/>
          </p:cNvSpPr>
          <p:nvPr/>
        </p:nvSpPr>
        <p:spPr bwMode="auto">
          <a:xfrm>
            <a:off x="3432972" y="2633281"/>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业务模型学习</a:t>
            </a:r>
            <a:endParaRPr lang="zh-CN" altLang="en-US" sz="800" b="1" dirty="0">
              <a:solidFill>
                <a:srgbClr val="FFFFFF"/>
              </a:solidFill>
              <a:latin typeface="+mn-ea"/>
              <a:ea typeface="+mn-ea"/>
            </a:endParaRPr>
          </a:p>
        </p:txBody>
      </p:sp>
      <p:sp>
        <p:nvSpPr>
          <p:cNvPr id="11" name="任意多边形: 形状 48"/>
          <p:cNvSpPr>
            <a:spLocks/>
          </p:cNvSpPr>
          <p:nvPr/>
        </p:nvSpPr>
        <p:spPr bwMode="auto">
          <a:xfrm>
            <a:off x="4172409" y="955294"/>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攻击关联分析</a:t>
            </a:r>
          </a:p>
        </p:txBody>
      </p:sp>
      <p:sp>
        <p:nvSpPr>
          <p:cNvPr id="12" name="任意多边形: 形状 52"/>
          <p:cNvSpPr>
            <a:spLocks/>
          </p:cNvSpPr>
          <p:nvPr/>
        </p:nvSpPr>
        <p:spPr bwMode="auto">
          <a:xfrm>
            <a:off x="3738972" y="3173281"/>
            <a:ext cx="612000" cy="612000"/>
          </a:xfrm>
          <a:custGeom>
            <a:avLst/>
            <a:gdLst>
              <a:gd name="connsiteX0" fmla="*/ 620319 w 1343667"/>
              <a:gd name="connsiteY0" fmla="*/ 0 h 1345910"/>
              <a:gd name="connsiteX1" fmla="*/ 723654 w 1343667"/>
              <a:gd name="connsiteY1" fmla="*/ 0 h 1345910"/>
              <a:gd name="connsiteX2" fmla="*/ 728836 w 1343667"/>
              <a:gd name="connsiteY2" fmla="*/ 305 h 1345910"/>
              <a:gd name="connsiteX3" fmla="*/ 734018 w 1343667"/>
              <a:gd name="connsiteY3" fmla="*/ 916 h 1345910"/>
              <a:gd name="connsiteX4" fmla="*/ 738895 w 1343667"/>
              <a:gd name="connsiteY4" fmla="*/ 2137 h 1345910"/>
              <a:gd name="connsiteX5" fmla="*/ 743773 w 1343667"/>
              <a:gd name="connsiteY5" fmla="*/ 3969 h 1345910"/>
              <a:gd name="connsiteX6" fmla="*/ 748345 w 1343667"/>
              <a:gd name="connsiteY6" fmla="*/ 6107 h 1345910"/>
              <a:gd name="connsiteX7" fmla="*/ 752613 w 1343667"/>
              <a:gd name="connsiteY7" fmla="*/ 8550 h 1345910"/>
              <a:gd name="connsiteX8" fmla="*/ 756270 w 1343667"/>
              <a:gd name="connsiteY8" fmla="*/ 11908 h 1345910"/>
              <a:gd name="connsiteX9" fmla="*/ 759928 w 1343667"/>
              <a:gd name="connsiteY9" fmla="*/ 15267 h 1345910"/>
              <a:gd name="connsiteX10" fmla="*/ 763586 w 1343667"/>
              <a:gd name="connsiteY10" fmla="*/ 18931 h 1345910"/>
              <a:gd name="connsiteX11" fmla="*/ 766634 w 1343667"/>
              <a:gd name="connsiteY11" fmla="*/ 22900 h 1345910"/>
              <a:gd name="connsiteX12" fmla="*/ 769073 w 1343667"/>
              <a:gd name="connsiteY12" fmla="*/ 26870 h 1345910"/>
              <a:gd name="connsiteX13" fmla="*/ 771207 w 1343667"/>
              <a:gd name="connsiteY13" fmla="*/ 31450 h 1345910"/>
              <a:gd name="connsiteX14" fmla="*/ 773036 w 1343667"/>
              <a:gd name="connsiteY14" fmla="*/ 36335 h 1345910"/>
              <a:gd name="connsiteX15" fmla="*/ 774255 w 1343667"/>
              <a:gd name="connsiteY15" fmla="*/ 41220 h 1345910"/>
              <a:gd name="connsiteX16" fmla="*/ 775170 w 1343667"/>
              <a:gd name="connsiteY16" fmla="*/ 46411 h 1345910"/>
              <a:gd name="connsiteX17" fmla="*/ 775170 w 1343667"/>
              <a:gd name="connsiteY17" fmla="*/ 51602 h 1345910"/>
              <a:gd name="connsiteX18" fmla="*/ 775170 w 1343667"/>
              <a:gd name="connsiteY18" fmla="*/ 113890 h 1345910"/>
              <a:gd name="connsiteX19" fmla="*/ 775474 w 1343667"/>
              <a:gd name="connsiteY19" fmla="*/ 119386 h 1345910"/>
              <a:gd name="connsiteX20" fmla="*/ 776389 w 1343667"/>
              <a:gd name="connsiteY20" fmla="*/ 124576 h 1345910"/>
              <a:gd name="connsiteX21" fmla="*/ 777608 w 1343667"/>
              <a:gd name="connsiteY21" fmla="*/ 129767 h 1345910"/>
              <a:gd name="connsiteX22" fmla="*/ 779132 w 1343667"/>
              <a:gd name="connsiteY22" fmla="*/ 134958 h 1345910"/>
              <a:gd name="connsiteX23" fmla="*/ 781266 w 1343667"/>
              <a:gd name="connsiteY23" fmla="*/ 140454 h 1345910"/>
              <a:gd name="connsiteX24" fmla="*/ 783704 w 1343667"/>
              <a:gd name="connsiteY24" fmla="*/ 145339 h 1345910"/>
              <a:gd name="connsiteX25" fmla="*/ 786753 w 1343667"/>
              <a:gd name="connsiteY25" fmla="*/ 150224 h 1345910"/>
              <a:gd name="connsiteX26" fmla="*/ 789801 w 1343667"/>
              <a:gd name="connsiteY26" fmla="*/ 154805 h 1345910"/>
              <a:gd name="connsiteX27" fmla="*/ 793459 w 1343667"/>
              <a:gd name="connsiteY27" fmla="*/ 159384 h 1345910"/>
              <a:gd name="connsiteX28" fmla="*/ 797117 w 1343667"/>
              <a:gd name="connsiteY28" fmla="*/ 163659 h 1345910"/>
              <a:gd name="connsiteX29" fmla="*/ 801080 w 1343667"/>
              <a:gd name="connsiteY29" fmla="*/ 167628 h 1345910"/>
              <a:gd name="connsiteX30" fmla="*/ 805347 w 1343667"/>
              <a:gd name="connsiteY30" fmla="*/ 170987 h 1345910"/>
              <a:gd name="connsiteX31" fmla="*/ 810224 w 1343667"/>
              <a:gd name="connsiteY31" fmla="*/ 174040 h 1345910"/>
              <a:gd name="connsiteX32" fmla="*/ 814797 w 1343667"/>
              <a:gd name="connsiteY32" fmla="*/ 176788 h 1345910"/>
              <a:gd name="connsiteX33" fmla="*/ 819674 w 1343667"/>
              <a:gd name="connsiteY33" fmla="*/ 179231 h 1345910"/>
              <a:gd name="connsiteX34" fmla="*/ 824551 w 1343667"/>
              <a:gd name="connsiteY34" fmla="*/ 180758 h 1345910"/>
              <a:gd name="connsiteX35" fmla="*/ 911121 w 1343667"/>
              <a:gd name="connsiteY35" fmla="*/ 216787 h 1345910"/>
              <a:gd name="connsiteX36" fmla="*/ 915998 w 1343667"/>
              <a:gd name="connsiteY36" fmla="*/ 218924 h 1345910"/>
              <a:gd name="connsiteX37" fmla="*/ 921181 w 1343667"/>
              <a:gd name="connsiteY37" fmla="*/ 220756 h 1345910"/>
              <a:gd name="connsiteX38" fmla="*/ 926362 w 1343667"/>
              <a:gd name="connsiteY38" fmla="*/ 222283 h 1345910"/>
              <a:gd name="connsiteX39" fmla="*/ 931545 w 1343667"/>
              <a:gd name="connsiteY39" fmla="*/ 223199 h 1345910"/>
              <a:gd name="connsiteX40" fmla="*/ 937336 w 1343667"/>
              <a:gd name="connsiteY40" fmla="*/ 223810 h 1345910"/>
              <a:gd name="connsiteX41" fmla="*/ 942823 w 1343667"/>
              <a:gd name="connsiteY41" fmla="*/ 223810 h 1345910"/>
              <a:gd name="connsiteX42" fmla="*/ 948615 w 1343667"/>
              <a:gd name="connsiteY42" fmla="*/ 223810 h 1345910"/>
              <a:gd name="connsiteX43" fmla="*/ 954101 w 1343667"/>
              <a:gd name="connsiteY43" fmla="*/ 223199 h 1345910"/>
              <a:gd name="connsiteX44" fmla="*/ 959893 w 1343667"/>
              <a:gd name="connsiteY44" fmla="*/ 221978 h 1345910"/>
              <a:gd name="connsiteX45" fmla="*/ 965075 w 1343667"/>
              <a:gd name="connsiteY45" fmla="*/ 220756 h 1345910"/>
              <a:gd name="connsiteX46" fmla="*/ 970257 w 1343667"/>
              <a:gd name="connsiteY46" fmla="*/ 218924 h 1345910"/>
              <a:gd name="connsiteX47" fmla="*/ 975439 w 1343667"/>
              <a:gd name="connsiteY47" fmla="*/ 216787 h 1345910"/>
              <a:gd name="connsiteX48" fmla="*/ 980621 w 1343667"/>
              <a:gd name="connsiteY48" fmla="*/ 214345 h 1345910"/>
              <a:gd name="connsiteX49" fmla="*/ 985194 w 1343667"/>
              <a:gd name="connsiteY49" fmla="*/ 211291 h 1345910"/>
              <a:gd name="connsiteX50" fmla="*/ 989461 w 1343667"/>
              <a:gd name="connsiteY50" fmla="*/ 208237 h 1345910"/>
              <a:gd name="connsiteX51" fmla="*/ 993424 w 1343667"/>
              <a:gd name="connsiteY51" fmla="*/ 204268 h 1345910"/>
              <a:gd name="connsiteX52" fmla="*/ 1037318 w 1343667"/>
              <a:gd name="connsiteY52" fmla="*/ 160300 h 1345910"/>
              <a:gd name="connsiteX53" fmla="*/ 1040977 w 1343667"/>
              <a:gd name="connsiteY53" fmla="*/ 156942 h 1345910"/>
              <a:gd name="connsiteX54" fmla="*/ 1045549 w 1343667"/>
              <a:gd name="connsiteY54" fmla="*/ 153888 h 1345910"/>
              <a:gd name="connsiteX55" fmla="*/ 1049816 w 1343667"/>
              <a:gd name="connsiteY55" fmla="*/ 151141 h 1345910"/>
              <a:gd name="connsiteX56" fmla="*/ 1054389 w 1343667"/>
              <a:gd name="connsiteY56" fmla="*/ 149309 h 1345910"/>
              <a:gd name="connsiteX57" fmla="*/ 1058961 w 1343667"/>
              <a:gd name="connsiteY57" fmla="*/ 147477 h 1345910"/>
              <a:gd name="connsiteX58" fmla="*/ 1063838 w 1343667"/>
              <a:gd name="connsiteY58" fmla="*/ 146255 h 1345910"/>
              <a:gd name="connsiteX59" fmla="*/ 1069020 w 1343667"/>
              <a:gd name="connsiteY59" fmla="*/ 145645 h 1345910"/>
              <a:gd name="connsiteX60" fmla="*/ 1073897 w 1343667"/>
              <a:gd name="connsiteY60" fmla="*/ 145339 h 1345910"/>
              <a:gd name="connsiteX61" fmla="*/ 1078774 w 1343667"/>
              <a:gd name="connsiteY61" fmla="*/ 145645 h 1345910"/>
              <a:gd name="connsiteX62" fmla="*/ 1083652 w 1343667"/>
              <a:gd name="connsiteY62" fmla="*/ 146255 h 1345910"/>
              <a:gd name="connsiteX63" fmla="*/ 1088834 w 1343667"/>
              <a:gd name="connsiteY63" fmla="*/ 147477 h 1345910"/>
              <a:gd name="connsiteX64" fmla="*/ 1093406 w 1343667"/>
              <a:gd name="connsiteY64" fmla="*/ 149309 h 1345910"/>
              <a:gd name="connsiteX65" fmla="*/ 1097979 w 1343667"/>
              <a:gd name="connsiteY65" fmla="*/ 151141 h 1345910"/>
              <a:gd name="connsiteX66" fmla="*/ 1102246 w 1343667"/>
              <a:gd name="connsiteY66" fmla="*/ 153888 h 1345910"/>
              <a:gd name="connsiteX67" fmla="*/ 1106514 w 1343667"/>
              <a:gd name="connsiteY67" fmla="*/ 156942 h 1345910"/>
              <a:gd name="connsiteX68" fmla="*/ 1110476 w 1343667"/>
              <a:gd name="connsiteY68" fmla="*/ 160300 h 1345910"/>
              <a:gd name="connsiteX69" fmla="*/ 1183635 w 1343667"/>
              <a:gd name="connsiteY69" fmla="*/ 233580 h 1345910"/>
              <a:gd name="connsiteX70" fmla="*/ 1187292 w 1343667"/>
              <a:gd name="connsiteY70" fmla="*/ 237549 h 1345910"/>
              <a:gd name="connsiteX71" fmla="*/ 1190036 w 1343667"/>
              <a:gd name="connsiteY71" fmla="*/ 241824 h 1345910"/>
              <a:gd name="connsiteX72" fmla="*/ 1192779 w 1343667"/>
              <a:gd name="connsiteY72" fmla="*/ 246099 h 1345910"/>
              <a:gd name="connsiteX73" fmla="*/ 1194913 w 1343667"/>
              <a:gd name="connsiteY73" fmla="*/ 250984 h 1345910"/>
              <a:gd name="connsiteX74" fmla="*/ 1196742 w 1343667"/>
              <a:gd name="connsiteY74" fmla="*/ 255564 h 1345910"/>
              <a:gd name="connsiteX75" fmla="*/ 1197961 w 1343667"/>
              <a:gd name="connsiteY75" fmla="*/ 260450 h 1345910"/>
              <a:gd name="connsiteX76" fmla="*/ 1198571 w 1343667"/>
              <a:gd name="connsiteY76" fmla="*/ 265335 h 1345910"/>
              <a:gd name="connsiteX77" fmla="*/ 1198876 w 1343667"/>
              <a:gd name="connsiteY77" fmla="*/ 270526 h 1345910"/>
              <a:gd name="connsiteX78" fmla="*/ 1198571 w 1343667"/>
              <a:gd name="connsiteY78" fmla="*/ 275411 h 1345910"/>
              <a:gd name="connsiteX79" fmla="*/ 1197961 w 1343667"/>
              <a:gd name="connsiteY79" fmla="*/ 280296 h 1345910"/>
              <a:gd name="connsiteX80" fmla="*/ 1196742 w 1343667"/>
              <a:gd name="connsiteY80" fmla="*/ 284877 h 1345910"/>
              <a:gd name="connsiteX81" fmla="*/ 1194913 w 1343667"/>
              <a:gd name="connsiteY81" fmla="*/ 289761 h 1345910"/>
              <a:gd name="connsiteX82" fmla="*/ 1192779 w 1343667"/>
              <a:gd name="connsiteY82" fmla="*/ 294647 h 1345910"/>
              <a:gd name="connsiteX83" fmla="*/ 1190036 w 1343667"/>
              <a:gd name="connsiteY83" fmla="*/ 298921 h 1345910"/>
              <a:gd name="connsiteX84" fmla="*/ 1187292 w 1343667"/>
              <a:gd name="connsiteY84" fmla="*/ 302891 h 1345910"/>
              <a:gd name="connsiteX85" fmla="*/ 1183635 w 1343667"/>
              <a:gd name="connsiteY85" fmla="*/ 306861 h 1345910"/>
              <a:gd name="connsiteX86" fmla="*/ 1139740 w 1343667"/>
              <a:gd name="connsiteY86" fmla="*/ 350828 h 1345910"/>
              <a:gd name="connsiteX87" fmla="*/ 1136082 w 1343667"/>
              <a:gd name="connsiteY87" fmla="*/ 354798 h 1345910"/>
              <a:gd name="connsiteX88" fmla="*/ 1133033 w 1343667"/>
              <a:gd name="connsiteY88" fmla="*/ 359378 h 1345910"/>
              <a:gd name="connsiteX89" fmla="*/ 1129680 w 1343667"/>
              <a:gd name="connsiteY89" fmla="*/ 363958 h 1345910"/>
              <a:gd name="connsiteX90" fmla="*/ 1127242 w 1343667"/>
              <a:gd name="connsiteY90" fmla="*/ 368843 h 1345910"/>
              <a:gd name="connsiteX91" fmla="*/ 1125108 w 1343667"/>
              <a:gd name="connsiteY91" fmla="*/ 373729 h 1345910"/>
              <a:gd name="connsiteX92" fmla="*/ 1123279 w 1343667"/>
              <a:gd name="connsiteY92" fmla="*/ 379225 h 1345910"/>
              <a:gd name="connsiteX93" fmla="*/ 1122060 w 1343667"/>
              <a:gd name="connsiteY93" fmla="*/ 384721 h 1345910"/>
              <a:gd name="connsiteX94" fmla="*/ 1121145 w 1343667"/>
              <a:gd name="connsiteY94" fmla="*/ 390217 h 1345910"/>
              <a:gd name="connsiteX95" fmla="*/ 1120231 w 1343667"/>
              <a:gd name="connsiteY95" fmla="*/ 395713 h 1345910"/>
              <a:gd name="connsiteX96" fmla="*/ 1120231 w 1343667"/>
              <a:gd name="connsiteY96" fmla="*/ 401514 h 1345910"/>
              <a:gd name="connsiteX97" fmla="*/ 1120231 w 1343667"/>
              <a:gd name="connsiteY97" fmla="*/ 407010 h 1345910"/>
              <a:gd name="connsiteX98" fmla="*/ 1120840 w 1343667"/>
              <a:gd name="connsiteY98" fmla="*/ 412506 h 1345910"/>
              <a:gd name="connsiteX99" fmla="*/ 1121755 w 1343667"/>
              <a:gd name="connsiteY99" fmla="*/ 418002 h 1345910"/>
              <a:gd name="connsiteX100" fmla="*/ 1123279 w 1343667"/>
              <a:gd name="connsiteY100" fmla="*/ 423498 h 1345910"/>
              <a:gd name="connsiteX101" fmla="*/ 1125108 w 1343667"/>
              <a:gd name="connsiteY101" fmla="*/ 428383 h 1345910"/>
              <a:gd name="connsiteX102" fmla="*/ 1127547 w 1343667"/>
              <a:gd name="connsiteY102" fmla="*/ 433269 h 1345910"/>
              <a:gd name="connsiteX103" fmla="*/ 1163211 w 1343667"/>
              <a:gd name="connsiteY103" fmla="*/ 519984 h 1345910"/>
              <a:gd name="connsiteX104" fmla="*/ 1165040 w 1343667"/>
              <a:gd name="connsiteY104" fmla="*/ 524868 h 1345910"/>
              <a:gd name="connsiteX105" fmla="*/ 1167174 w 1343667"/>
              <a:gd name="connsiteY105" fmla="*/ 530059 h 1345910"/>
              <a:gd name="connsiteX106" fmla="*/ 1169918 w 1343667"/>
              <a:gd name="connsiteY106" fmla="*/ 534639 h 1345910"/>
              <a:gd name="connsiteX107" fmla="*/ 1172966 w 1343667"/>
              <a:gd name="connsiteY107" fmla="*/ 539219 h 1345910"/>
              <a:gd name="connsiteX108" fmla="*/ 1176928 w 1343667"/>
              <a:gd name="connsiteY108" fmla="*/ 543494 h 1345910"/>
              <a:gd name="connsiteX109" fmla="*/ 1180586 w 1343667"/>
              <a:gd name="connsiteY109" fmla="*/ 547463 h 1345910"/>
              <a:gd name="connsiteX110" fmla="*/ 1184854 w 1343667"/>
              <a:gd name="connsiteY110" fmla="*/ 551433 h 1345910"/>
              <a:gd name="connsiteX111" fmla="*/ 1189121 w 1343667"/>
              <a:gd name="connsiteY111" fmla="*/ 555097 h 1345910"/>
              <a:gd name="connsiteX112" fmla="*/ 1193694 w 1343667"/>
              <a:gd name="connsiteY112" fmla="*/ 558150 h 1345910"/>
              <a:gd name="connsiteX113" fmla="*/ 1198876 w 1343667"/>
              <a:gd name="connsiteY113" fmla="*/ 560898 h 1345910"/>
              <a:gd name="connsiteX114" fmla="*/ 1203753 w 1343667"/>
              <a:gd name="connsiteY114" fmla="*/ 563341 h 1345910"/>
              <a:gd name="connsiteX115" fmla="*/ 1208935 w 1343667"/>
              <a:gd name="connsiteY115" fmla="*/ 565478 h 1345910"/>
              <a:gd name="connsiteX116" fmla="*/ 1214117 w 1343667"/>
              <a:gd name="connsiteY116" fmla="*/ 567005 h 1345910"/>
              <a:gd name="connsiteX117" fmla="*/ 1219604 w 1343667"/>
              <a:gd name="connsiteY117" fmla="*/ 568226 h 1345910"/>
              <a:gd name="connsiteX118" fmla="*/ 1224786 w 1343667"/>
              <a:gd name="connsiteY118" fmla="*/ 569142 h 1345910"/>
              <a:gd name="connsiteX119" fmla="*/ 1230272 w 1343667"/>
              <a:gd name="connsiteY119" fmla="*/ 569142 h 1345910"/>
              <a:gd name="connsiteX120" fmla="*/ 1292152 w 1343667"/>
              <a:gd name="connsiteY120" fmla="*/ 569142 h 1345910"/>
              <a:gd name="connsiteX121" fmla="*/ 1297334 w 1343667"/>
              <a:gd name="connsiteY121" fmla="*/ 569447 h 1345910"/>
              <a:gd name="connsiteX122" fmla="*/ 1302516 w 1343667"/>
              <a:gd name="connsiteY122" fmla="*/ 570363 h 1345910"/>
              <a:gd name="connsiteX123" fmla="*/ 1307698 w 1343667"/>
              <a:gd name="connsiteY123" fmla="*/ 571890 h 1345910"/>
              <a:gd name="connsiteX124" fmla="*/ 1312270 w 1343667"/>
              <a:gd name="connsiteY124" fmla="*/ 573722 h 1345910"/>
              <a:gd name="connsiteX125" fmla="*/ 1316843 w 1343667"/>
              <a:gd name="connsiteY125" fmla="*/ 575859 h 1345910"/>
              <a:gd name="connsiteX126" fmla="*/ 1320806 w 1343667"/>
              <a:gd name="connsiteY126" fmla="*/ 578302 h 1345910"/>
              <a:gd name="connsiteX127" fmla="*/ 1324768 w 1343667"/>
              <a:gd name="connsiteY127" fmla="*/ 581356 h 1345910"/>
              <a:gd name="connsiteX128" fmla="*/ 1328731 w 1343667"/>
              <a:gd name="connsiteY128" fmla="*/ 584714 h 1345910"/>
              <a:gd name="connsiteX129" fmla="*/ 1332084 w 1343667"/>
              <a:gd name="connsiteY129" fmla="*/ 588072 h 1345910"/>
              <a:gd name="connsiteX130" fmla="*/ 1335132 w 1343667"/>
              <a:gd name="connsiteY130" fmla="*/ 592042 h 1345910"/>
              <a:gd name="connsiteX131" fmla="*/ 1337571 w 1343667"/>
              <a:gd name="connsiteY131" fmla="*/ 596622 h 1345910"/>
              <a:gd name="connsiteX132" fmla="*/ 1339704 w 1343667"/>
              <a:gd name="connsiteY132" fmla="*/ 601202 h 1345910"/>
              <a:gd name="connsiteX133" fmla="*/ 1341534 w 1343667"/>
              <a:gd name="connsiteY133" fmla="*/ 605782 h 1345910"/>
              <a:gd name="connsiteX134" fmla="*/ 1342753 w 1343667"/>
              <a:gd name="connsiteY134" fmla="*/ 610667 h 1345910"/>
              <a:gd name="connsiteX135" fmla="*/ 1343363 w 1343667"/>
              <a:gd name="connsiteY135" fmla="*/ 616163 h 1345910"/>
              <a:gd name="connsiteX136" fmla="*/ 1343667 w 1343667"/>
              <a:gd name="connsiteY136" fmla="*/ 621354 h 1345910"/>
              <a:gd name="connsiteX137" fmla="*/ 1343667 w 1343667"/>
              <a:gd name="connsiteY137" fmla="*/ 724862 h 1345910"/>
              <a:gd name="connsiteX138" fmla="*/ 1343363 w 1343667"/>
              <a:gd name="connsiteY138" fmla="*/ 730053 h 1345910"/>
              <a:gd name="connsiteX139" fmla="*/ 1342753 w 1343667"/>
              <a:gd name="connsiteY139" fmla="*/ 735244 h 1345910"/>
              <a:gd name="connsiteX140" fmla="*/ 1341534 w 1343667"/>
              <a:gd name="connsiteY140" fmla="*/ 740128 h 1345910"/>
              <a:gd name="connsiteX141" fmla="*/ 1339704 w 1343667"/>
              <a:gd name="connsiteY141" fmla="*/ 745014 h 1345910"/>
              <a:gd name="connsiteX142" fmla="*/ 1337571 w 1343667"/>
              <a:gd name="connsiteY142" fmla="*/ 749594 h 1345910"/>
              <a:gd name="connsiteX143" fmla="*/ 1335132 w 1343667"/>
              <a:gd name="connsiteY143" fmla="*/ 753869 h 1345910"/>
              <a:gd name="connsiteX144" fmla="*/ 1332084 w 1343667"/>
              <a:gd name="connsiteY144" fmla="*/ 757533 h 1345910"/>
              <a:gd name="connsiteX145" fmla="*/ 1328731 w 1343667"/>
              <a:gd name="connsiteY145" fmla="*/ 761197 h 1345910"/>
              <a:gd name="connsiteX146" fmla="*/ 1324768 w 1343667"/>
              <a:gd name="connsiteY146" fmla="*/ 764556 h 1345910"/>
              <a:gd name="connsiteX147" fmla="*/ 1320806 w 1343667"/>
              <a:gd name="connsiteY147" fmla="*/ 767914 h 1345910"/>
              <a:gd name="connsiteX148" fmla="*/ 1316843 w 1343667"/>
              <a:gd name="connsiteY148" fmla="*/ 770357 h 1345910"/>
              <a:gd name="connsiteX149" fmla="*/ 1312270 w 1343667"/>
              <a:gd name="connsiteY149" fmla="*/ 772494 h 1345910"/>
              <a:gd name="connsiteX150" fmla="*/ 1307698 w 1343667"/>
              <a:gd name="connsiteY150" fmla="*/ 774326 h 1345910"/>
              <a:gd name="connsiteX151" fmla="*/ 1302516 w 1343667"/>
              <a:gd name="connsiteY151" fmla="*/ 775547 h 1345910"/>
              <a:gd name="connsiteX152" fmla="*/ 1297334 w 1343667"/>
              <a:gd name="connsiteY152" fmla="*/ 776463 h 1345910"/>
              <a:gd name="connsiteX153" fmla="*/ 1292152 w 1343667"/>
              <a:gd name="connsiteY153" fmla="*/ 776463 h 1345910"/>
              <a:gd name="connsiteX154" fmla="*/ 1230272 w 1343667"/>
              <a:gd name="connsiteY154" fmla="*/ 776463 h 1345910"/>
              <a:gd name="connsiteX155" fmla="*/ 1224786 w 1343667"/>
              <a:gd name="connsiteY155" fmla="*/ 776769 h 1345910"/>
              <a:gd name="connsiteX156" fmla="*/ 1219604 w 1343667"/>
              <a:gd name="connsiteY156" fmla="*/ 777685 h 1345910"/>
              <a:gd name="connsiteX157" fmla="*/ 1214117 w 1343667"/>
              <a:gd name="connsiteY157" fmla="*/ 778906 h 1345910"/>
              <a:gd name="connsiteX158" fmla="*/ 1208935 w 1343667"/>
              <a:gd name="connsiteY158" fmla="*/ 780433 h 1345910"/>
              <a:gd name="connsiteX159" fmla="*/ 1203753 w 1343667"/>
              <a:gd name="connsiteY159" fmla="*/ 782570 h 1345910"/>
              <a:gd name="connsiteX160" fmla="*/ 1198876 w 1343667"/>
              <a:gd name="connsiteY160" fmla="*/ 785013 h 1345910"/>
              <a:gd name="connsiteX161" fmla="*/ 1193694 w 1343667"/>
              <a:gd name="connsiteY161" fmla="*/ 788066 h 1345910"/>
              <a:gd name="connsiteX162" fmla="*/ 1189121 w 1343667"/>
              <a:gd name="connsiteY162" fmla="*/ 791120 h 1345910"/>
              <a:gd name="connsiteX163" fmla="*/ 1184854 w 1343667"/>
              <a:gd name="connsiteY163" fmla="*/ 794784 h 1345910"/>
              <a:gd name="connsiteX164" fmla="*/ 1180586 w 1343667"/>
              <a:gd name="connsiteY164" fmla="*/ 798448 h 1345910"/>
              <a:gd name="connsiteX165" fmla="*/ 1176928 w 1343667"/>
              <a:gd name="connsiteY165" fmla="*/ 802417 h 1345910"/>
              <a:gd name="connsiteX166" fmla="*/ 1172966 w 1343667"/>
              <a:gd name="connsiteY166" fmla="*/ 806691 h 1345910"/>
              <a:gd name="connsiteX167" fmla="*/ 1169918 w 1343667"/>
              <a:gd name="connsiteY167" fmla="*/ 811577 h 1345910"/>
              <a:gd name="connsiteX168" fmla="*/ 1167174 w 1343667"/>
              <a:gd name="connsiteY168" fmla="*/ 816157 h 1345910"/>
              <a:gd name="connsiteX169" fmla="*/ 1165040 w 1343667"/>
              <a:gd name="connsiteY169" fmla="*/ 821042 h 1345910"/>
              <a:gd name="connsiteX170" fmla="*/ 1163211 w 1343667"/>
              <a:gd name="connsiteY170" fmla="*/ 825928 h 1345910"/>
              <a:gd name="connsiteX171" fmla="*/ 1127547 w 1343667"/>
              <a:gd name="connsiteY171" fmla="*/ 912642 h 1345910"/>
              <a:gd name="connsiteX172" fmla="*/ 1125108 w 1343667"/>
              <a:gd name="connsiteY172" fmla="*/ 917833 h 1345910"/>
              <a:gd name="connsiteX173" fmla="*/ 1123279 w 1343667"/>
              <a:gd name="connsiteY173" fmla="*/ 922718 h 1345910"/>
              <a:gd name="connsiteX174" fmla="*/ 1121755 w 1343667"/>
              <a:gd name="connsiteY174" fmla="*/ 927909 h 1345910"/>
              <a:gd name="connsiteX175" fmla="*/ 1120840 w 1343667"/>
              <a:gd name="connsiteY175" fmla="*/ 933405 h 1345910"/>
              <a:gd name="connsiteX176" fmla="*/ 1120231 w 1343667"/>
              <a:gd name="connsiteY176" fmla="*/ 938901 h 1345910"/>
              <a:gd name="connsiteX177" fmla="*/ 1120231 w 1343667"/>
              <a:gd name="connsiteY177" fmla="*/ 944702 h 1345910"/>
              <a:gd name="connsiteX178" fmla="*/ 1120231 w 1343667"/>
              <a:gd name="connsiteY178" fmla="*/ 950198 h 1345910"/>
              <a:gd name="connsiteX179" fmla="*/ 1121145 w 1343667"/>
              <a:gd name="connsiteY179" fmla="*/ 955694 h 1345910"/>
              <a:gd name="connsiteX180" fmla="*/ 1122060 w 1343667"/>
              <a:gd name="connsiteY180" fmla="*/ 961496 h 1345910"/>
              <a:gd name="connsiteX181" fmla="*/ 1123279 w 1343667"/>
              <a:gd name="connsiteY181" fmla="*/ 966686 h 1345910"/>
              <a:gd name="connsiteX182" fmla="*/ 1125108 w 1343667"/>
              <a:gd name="connsiteY182" fmla="*/ 972182 h 1345910"/>
              <a:gd name="connsiteX183" fmla="*/ 1127242 w 1343667"/>
              <a:gd name="connsiteY183" fmla="*/ 977067 h 1345910"/>
              <a:gd name="connsiteX184" fmla="*/ 1129680 w 1343667"/>
              <a:gd name="connsiteY184" fmla="*/ 982258 h 1345910"/>
              <a:gd name="connsiteX185" fmla="*/ 1133033 w 1343667"/>
              <a:gd name="connsiteY185" fmla="*/ 986838 h 1345910"/>
              <a:gd name="connsiteX186" fmla="*/ 1136082 w 1343667"/>
              <a:gd name="connsiteY186" fmla="*/ 991113 h 1345910"/>
              <a:gd name="connsiteX187" fmla="*/ 1139740 w 1343667"/>
              <a:gd name="connsiteY187" fmla="*/ 995082 h 1345910"/>
              <a:gd name="connsiteX188" fmla="*/ 1183635 w 1343667"/>
              <a:gd name="connsiteY188" fmla="*/ 1039051 h 1345910"/>
              <a:gd name="connsiteX189" fmla="*/ 1187292 w 1343667"/>
              <a:gd name="connsiteY189" fmla="*/ 1042714 h 1345910"/>
              <a:gd name="connsiteX190" fmla="*/ 1190036 w 1343667"/>
              <a:gd name="connsiteY190" fmla="*/ 1047294 h 1345910"/>
              <a:gd name="connsiteX191" fmla="*/ 1192779 w 1343667"/>
              <a:gd name="connsiteY191" fmla="*/ 1051569 h 1345910"/>
              <a:gd name="connsiteX192" fmla="*/ 1194913 w 1343667"/>
              <a:gd name="connsiteY192" fmla="*/ 1056149 h 1345910"/>
              <a:gd name="connsiteX193" fmla="*/ 1196742 w 1343667"/>
              <a:gd name="connsiteY193" fmla="*/ 1060729 h 1345910"/>
              <a:gd name="connsiteX194" fmla="*/ 1197961 w 1343667"/>
              <a:gd name="connsiteY194" fmla="*/ 1065614 h 1345910"/>
              <a:gd name="connsiteX195" fmla="*/ 1198571 w 1343667"/>
              <a:gd name="connsiteY195" fmla="*/ 1070805 h 1345910"/>
              <a:gd name="connsiteX196" fmla="*/ 1198876 w 1343667"/>
              <a:gd name="connsiteY196" fmla="*/ 1075690 h 1345910"/>
              <a:gd name="connsiteX197" fmla="*/ 1198571 w 1343667"/>
              <a:gd name="connsiteY197" fmla="*/ 1080576 h 1345910"/>
              <a:gd name="connsiteX198" fmla="*/ 1197961 w 1343667"/>
              <a:gd name="connsiteY198" fmla="*/ 1085461 h 1345910"/>
              <a:gd name="connsiteX199" fmla="*/ 1196742 w 1343667"/>
              <a:gd name="connsiteY199" fmla="*/ 1090651 h 1345910"/>
              <a:gd name="connsiteX200" fmla="*/ 1194913 w 1343667"/>
              <a:gd name="connsiteY200" fmla="*/ 1095232 h 1345910"/>
              <a:gd name="connsiteX201" fmla="*/ 1192779 w 1343667"/>
              <a:gd name="connsiteY201" fmla="*/ 1099811 h 1345910"/>
              <a:gd name="connsiteX202" fmla="*/ 1190036 w 1343667"/>
              <a:gd name="connsiteY202" fmla="*/ 1104087 h 1345910"/>
              <a:gd name="connsiteX203" fmla="*/ 1187292 w 1343667"/>
              <a:gd name="connsiteY203" fmla="*/ 1108361 h 1345910"/>
              <a:gd name="connsiteX204" fmla="*/ 1183635 w 1343667"/>
              <a:gd name="connsiteY204" fmla="*/ 1112330 h 1345910"/>
              <a:gd name="connsiteX205" fmla="*/ 1110476 w 1343667"/>
              <a:gd name="connsiteY205" fmla="*/ 1185611 h 1345910"/>
              <a:gd name="connsiteX206" fmla="*/ 1106514 w 1343667"/>
              <a:gd name="connsiteY206" fmla="*/ 1188969 h 1345910"/>
              <a:gd name="connsiteX207" fmla="*/ 1102246 w 1343667"/>
              <a:gd name="connsiteY207" fmla="*/ 1192022 h 1345910"/>
              <a:gd name="connsiteX208" fmla="*/ 1097979 w 1343667"/>
              <a:gd name="connsiteY208" fmla="*/ 1194770 h 1345910"/>
              <a:gd name="connsiteX209" fmla="*/ 1093406 w 1343667"/>
              <a:gd name="connsiteY209" fmla="*/ 1197213 h 1345910"/>
              <a:gd name="connsiteX210" fmla="*/ 1088834 w 1343667"/>
              <a:gd name="connsiteY210" fmla="*/ 1198740 h 1345910"/>
              <a:gd name="connsiteX211" fmla="*/ 1083652 w 1343667"/>
              <a:gd name="connsiteY211" fmla="*/ 1199961 h 1345910"/>
              <a:gd name="connsiteX212" fmla="*/ 1078774 w 1343667"/>
              <a:gd name="connsiteY212" fmla="*/ 1200572 h 1345910"/>
              <a:gd name="connsiteX213" fmla="*/ 1073897 w 1343667"/>
              <a:gd name="connsiteY213" fmla="*/ 1200877 h 1345910"/>
              <a:gd name="connsiteX214" fmla="*/ 1069020 w 1343667"/>
              <a:gd name="connsiteY214" fmla="*/ 1200572 h 1345910"/>
              <a:gd name="connsiteX215" fmla="*/ 1063838 w 1343667"/>
              <a:gd name="connsiteY215" fmla="*/ 1199961 h 1345910"/>
              <a:gd name="connsiteX216" fmla="*/ 1058961 w 1343667"/>
              <a:gd name="connsiteY216" fmla="*/ 1198740 h 1345910"/>
              <a:gd name="connsiteX217" fmla="*/ 1054389 w 1343667"/>
              <a:gd name="connsiteY217" fmla="*/ 1197213 h 1345910"/>
              <a:gd name="connsiteX218" fmla="*/ 1049816 w 1343667"/>
              <a:gd name="connsiteY218" fmla="*/ 1194770 h 1345910"/>
              <a:gd name="connsiteX219" fmla="*/ 1045549 w 1343667"/>
              <a:gd name="connsiteY219" fmla="*/ 1192022 h 1345910"/>
              <a:gd name="connsiteX220" fmla="*/ 1040977 w 1343667"/>
              <a:gd name="connsiteY220" fmla="*/ 1188969 h 1345910"/>
              <a:gd name="connsiteX221" fmla="*/ 1037318 w 1343667"/>
              <a:gd name="connsiteY221" fmla="*/ 1185611 h 1345910"/>
              <a:gd name="connsiteX222" fmla="*/ 993424 w 1343667"/>
              <a:gd name="connsiteY222" fmla="*/ 1141642 h 1345910"/>
              <a:gd name="connsiteX223" fmla="*/ 989461 w 1343667"/>
              <a:gd name="connsiteY223" fmla="*/ 1137978 h 1345910"/>
              <a:gd name="connsiteX224" fmla="*/ 985194 w 1343667"/>
              <a:gd name="connsiteY224" fmla="*/ 1134925 h 1345910"/>
              <a:gd name="connsiteX225" fmla="*/ 980621 w 1343667"/>
              <a:gd name="connsiteY225" fmla="*/ 1131566 h 1345910"/>
              <a:gd name="connsiteX226" fmla="*/ 975744 w 1343667"/>
              <a:gd name="connsiteY226" fmla="*/ 1129123 h 1345910"/>
              <a:gd name="connsiteX227" fmla="*/ 970562 w 1343667"/>
              <a:gd name="connsiteY227" fmla="*/ 1126986 h 1345910"/>
              <a:gd name="connsiteX228" fmla="*/ 965380 w 1343667"/>
              <a:gd name="connsiteY228" fmla="*/ 1125154 h 1345910"/>
              <a:gd name="connsiteX229" fmla="*/ 959893 w 1343667"/>
              <a:gd name="connsiteY229" fmla="*/ 1123933 h 1345910"/>
              <a:gd name="connsiteX230" fmla="*/ 954101 w 1343667"/>
              <a:gd name="connsiteY230" fmla="*/ 1123017 h 1345910"/>
              <a:gd name="connsiteX231" fmla="*/ 948615 w 1343667"/>
              <a:gd name="connsiteY231" fmla="*/ 1122101 h 1345910"/>
              <a:gd name="connsiteX232" fmla="*/ 943128 w 1343667"/>
              <a:gd name="connsiteY232" fmla="*/ 1122101 h 1345910"/>
              <a:gd name="connsiteX233" fmla="*/ 937641 w 1343667"/>
              <a:gd name="connsiteY233" fmla="*/ 1122101 h 1345910"/>
              <a:gd name="connsiteX234" fmla="*/ 931849 w 1343667"/>
              <a:gd name="connsiteY234" fmla="*/ 1122712 h 1345910"/>
              <a:gd name="connsiteX235" fmla="*/ 926362 w 1343667"/>
              <a:gd name="connsiteY235" fmla="*/ 1123933 h 1345910"/>
              <a:gd name="connsiteX236" fmla="*/ 921181 w 1343667"/>
              <a:gd name="connsiteY236" fmla="*/ 1125154 h 1345910"/>
              <a:gd name="connsiteX237" fmla="*/ 916303 w 1343667"/>
              <a:gd name="connsiteY237" fmla="*/ 1126986 h 1345910"/>
              <a:gd name="connsiteX238" fmla="*/ 911121 w 1343667"/>
              <a:gd name="connsiteY238" fmla="*/ 1129429 h 1345910"/>
              <a:gd name="connsiteX239" fmla="*/ 824551 w 1343667"/>
              <a:gd name="connsiteY239" fmla="*/ 1165153 h 1345910"/>
              <a:gd name="connsiteX240" fmla="*/ 819674 w 1343667"/>
              <a:gd name="connsiteY240" fmla="*/ 1166985 h 1345910"/>
              <a:gd name="connsiteX241" fmla="*/ 814797 w 1343667"/>
              <a:gd name="connsiteY241" fmla="*/ 1169122 h 1345910"/>
              <a:gd name="connsiteX242" fmla="*/ 810224 w 1343667"/>
              <a:gd name="connsiteY242" fmla="*/ 1171870 h 1345910"/>
              <a:gd name="connsiteX243" fmla="*/ 805347 w 1343667"/>
              <a:gd name="connsiteY243" fmla="*/ 1174924 h 1345910"/>
              <a:gd name="connsiteX244" fmla="*/ 801080 w 1343667"/>
              <a:gd name="connsiteY244" fmla="*/ 1178893 h 1345910"/>
              <a:gd name="connsiteX245" fmla="*/ 797117 w 1343667"/>
              <a:gd name="connsiteY245" fmla="*/ 1182557 h 1345910"/>
              <a:gd name="connsiteX246" fmla="*/ 793459 w 1343667"/>
              <a:gd name="connsiteY246" fmla="*/ 1186831 h 1345910"/>
              <a:gd name="connsiteX247" fmla="*/ 789801 w 1343667"/>
              <a:gd name="connsiteY247" fmla="*/ 1191107 h 1345910"/>
              <a:gd name="connsiteX248" fmla="*/ 786753 w 1343667"/>
              <a:gd name="connsiteY248" fmla="*/ 1195686 h 1345910"/>
              <a:gd name="connsiteX249" fmla="*/ 783704 w 1343667"/>
              <a:gd name="connsiteY249" fmla="*/ 1200877 h 1345910"/>
              <a:gd name="connsiteX250" fmla="*/ 781266 w 1343667"/>
              <a:gd name="connsiteY250" fmla="*/ 1205762 h 1345910"/>
              <a:gd name="connsiteX251" fmla="*/ 779132 w 1343667"/>
              <a:gd name="connsiteY251" fmla="*/ 1210953 h 1345910"/>
              <a:gd name="connsiteX252" fmla="*/ 777608 w 1343667"/>
              <a:gd name="connsiteY252" fmla="*/ 1216143 h 1345910"/>
              <a:gd name="connsiteX253" fmla="*/ 776389 w 1343667"/>
              <a:gd name="connsiteY253" fmla="*/ 1221639 h 1345910"/>
              <a:gd name="connsiteX254" fmla="*/ 775474 w 1343667"/>
              <a:gd name="connsiteY254" fmla="*/ 1227136 h 1345910"/>
              <a:gd name="connsiteX255" fmla="*/ 775170 w 1343667"/>
              <a:gd name="connsiteY255" fmla="*/ 1232326 h 1345910"/>
              <a:gd name="connsiteX256" fmla="*/ 775170 w 1343667"/>
              <a:gd name="connsiteY256" fmla="*/ 1294309 h 1345910"/>
              <a:gd name="connsiteX257" fmla="*/ 775170 w 1343667"/>
              <a:gd name="connsiteY257" fmla="*/ 1299500 h 1345910"/>
              <a:gd name="connsiteX258" fmla="*/ 774255 w 1343667"/>
              <a:gd name="connsiteY258" fmla="*/ 1304385 h 1345910"/>
              <a:gd name="connsiteX259" fmla="*/ 773036 w 1343667"/>
              <a:gd name="connsiteY259" fmla="*/ 1309576 h 1345910"/>
              <a:gd name="connsiteX260" fmla="*/ 771207 w 1343667"/>
              <a:gd name="connsiteY260" fmla="*/ 1314461 h 1345910"/>
              <a:gd name="connsiteX261" fmla="*/ 769073 w 1343667"/>
              <a:gd name="connsiteY261" fmla="*/ 1318736 h 1345910"/>
              <a:gd name="connsiteX262" fmla="*/ 766634 w 1343667"/>
              <a:gd name="connsiteY262" fmla="*/ 1323011 h 1345910"/>
              <a:gd name="connsiteX263" fmla="*/ 763586 w 1343667"/>
              <a:gd name="connsiteY263" fmla="*/ 1327285 h 1345910"/>
              <a:gd name="connsiteX264" fmla="*/ 759928 w 1343667"/>
              <a:gd name="connsiteY264" fmla="*/ 1330949 h 1345910"/>
              <a:gd name="connsiteX265" fmla="*/ 756270 w 1343667"/>
              <a:gd name="connsiteY265" fmla="*/ 1334308 h 1345910"/>
              <a:gd name="connsiteX266" fmla="*/ 752613 w 1343667"/>
              <a:gd name="connsiteY266" fmla="*/ 1337055 h 1345910"/>
              <a:gd name="connsiteX267" fmla="*/ 748345 w 1343667"/>
              <a:gd name="connsiteY267" fmla="*/ 1339804 h 1345910"/>
              <a:gd name="connsiteX268" fmla="*/ 743773 w 1343667"/>
              <a:gd name="connsiteY268" fmla="*/ 1341941 h 1345910"/>
              <a:gd name="connsiteX269" fmla="*/ 738895 w 1343667"/>
              <a:gd name="connsiteY269" fmla="*/ 1343468 h 1345910"/>
              <a:gd name="connsiteX270" fmla="*/ 734018 w 1343667"/>
              <a:gd name="connsiteY270" fmla="*/ 1344995 h 1345910"/>
              <a:gd name="connsiteX271" fmla="*/ 728836 w 1343667"/>
              <a:gd name="connsiteY271" fmla="*/ 1345605 h 1345910"/>
              <a:gd name="connsiteX272" fmla="*/ 723654 w 1343667"/>
              <a:gd name="connsiteY272" fmla="*/ 1345910 h 1345910"/>
              <a:gd name="connsiteX273" fmla="*/ 620319 w 1343667"/>
              <a:gd name="connsiteY273" fmla="*/ 1345910 h 1345910"/>
              <a:gd name="connsiteX274" fmla="*/ 615136 w 1343667"/>
              <a:gd name="connsiteY274" fmla="*/ 1345605 h 1345910"/>
              <a:gd name="connsiteX275" fmla="*/ 609649 w 1343667"/>
              <a:gd name="connsiteY275" fmla="*/ 1344995 h 1345910"/>
              <a:gd name="connsiteX276" fmla="*/ 604772 w 1343667"/>
              <a:gd name="connsiteY276" fmla="*/ 1343468 h 1345910"/>
              <a:gd name="connsiteX277" fmla="*/ 600200 w 1343667"/>
              <a:gd name="connsiteY277" fmla="*/ 1341941 h 1345910"/>
              <a:gd name="connsiteX278" fmla="*/ 595628 w 1343667"/>
              <a:gd name="connsiteY278" fmla="*/ 1339804 h 1345910"/>
              <a:gd name="connsiteX279" fmla="*/ 591665 w 1343667"/>
              <a:gd name="connsiteY279" fmla="*/ 1337055 h 1345910"/>
              <a:gd name="connsiteX280" fmla="*/ 587397 w 1343667"/>
              <a:gd name="connsiteY280" fmla="*/ 1334308 h 1345910"/>
              <a:gd name="connsiteX281" fmla="*/ 583739 w 1343667"/>
              <a:gd name="connsiteY281" fmla="*/ 1330949 h 1345910"/>
              <a:gd name="connsiteX282" fmla="*/ 580386 w 1343667"/>
              <a:gd name="connsiteY282" fmla="*/ 1327285 h 1345910"/>
              <a:gd name="connsiteX283" fmla="*/ 577338 w 1343667"/>
              <a:gd name="connsiteY283" fmla="*/ 1323011 h 1345910"/>
              <a:gd name="connsiteX284" fmla="*/ 574900 w 1343667"/>
              <a:gd name="connsiteY284" fmla="*/ 1318736 h 1345910"/>
              <a:gd name="connsiteX285" fmla="*/ 572766 w 1343667"/>
              <a:gd name="connsiteY285" fmla="*/ 1314461 h 1345910"/>
              <a:gd name="connsiteX286" fmla="*/ 570937 w 1343667"/>
              <a:gd name="connsiteY286" fmla="*/ 1309576 h 1345910"/>
              <a:gd name="connsiteX287" fmla="*/ 569717 w 1343667"/>
              <a:gd name="connsiteY287" fmla="*/ 1304385 h 1345910"/>
              <a:gd name="connsiteX288" fmla="*/ 569108 w 1343667"/>
              <a:gd name="connsiteY288" fmla="*/ 1299500 h 1345910"/>
              <a:gd name="connsiteX289" fmla="*/ 568803 w 1343667"/>
              <a:gd name="connsiteY289" fmla="*/ 1294309 h 1345910"/>
              <a:gd name="connsiteX290" fmla="*/ 568803 w 1343667"/>
              <a:gd name="connsiteY290" fmla="*/ 1232326 h 1345910"/>
              <a:gd name="connsiteX291" fmla="*/ 568193 w 1343667"/>
              <a:gd name="connsiteY291" fmla="*/ 1227136 h 1345910"/>
              <a:gd name="connsiteX292" fmla="*/ 567279 w 1343667"/>
              <a:gd name="connsiteY292" fmla="*/ 1221639 h 1345910"/>
              <a:gd name="connsiteX293" fmla="*/ 566365 w 1343667"/>
              <a:gd name="connsiteY293" fmla="*/ 1216143 h 1345910"/>
              <a:gd name="connsiteX294" fmla="*/ 564536 w 1343667"/>
              <a:gd name="connsiteY294" fmla="*/ 1210953 h 1345910"/>
              <a:gd name="connsiteX295" fmla="*/ 562402 w 1343667"/>
              <a:gd name="connsiteY295" fmla="*/ 1205762 h 1345910"/>
              <a:gd name="connsiteX296" fmla="*/ 559963 w 1343667"/>
              <a:gd name="connsiteY296" fmla="*/ 1200877 h 1345910"/>
              <a:gd name="connsiteX297" fmla="*/ 557220 w 1343667"/>
              <a:gd name="connsiteY297" fmla="*/ 1195686 h 1345910"/>
              <a:gd name="connsiteX298" fmla="*/ 554172 w 1343667"/>
              <a:gd name="connsiteY298" fmla="*/ 1191107 h 1345910"/>
              <a:gd name="connsiteX299" fmla="*/ 550819 w 1343667"/>
              <a:gd name="connsiteY299" fmla="*/ 1186831 h 1345910"/>
              <a:gd name="connsiteX300" fmla="*/ 546551 w 1343667"/>
              <a:gd name="connsiteY300" fmla="*/ 1182557 h 1345910"/>
              <a:gd name="connsiteX301" fmla="*/ 542589 w 1343667"/>
              <a:gd name="connsiteY301" fmla="*/ 1178893 h 1345910"/>
              <a:gd name="connsiteX302" fmla="*/ 538320 w 1343667"/>
              <a:gd name="connsiteY302" fmla="*/ 1174924 h 1345910"/>
              <a:gd name="connsiteX303" fmla="*/ 533749 w 1343667"/>
              <a:gd name="connsiteY303" fmla="*/ 1171870 h 1345910"/>
              <a:gd name="connsiteX304" fmla="*/ 529176 w 1343667"/>
              <a:gd name="connsiteY304" fmla="*/ 1169122 h 1345910"/>
              <a:gd name="connsiteX305" fmla="*/ 523994 w 1343667"/>
              <a:gd name="connsiteY305" fmla="*/ 1166985 h 1345910"/>
              <a:gd name="connsiteX306" fmla="*/ 519117 w 1343667"/>
              <a:gd name="connsiteY306" fmla="*/ 1165153 h 1345910"/>
              <a:gd name="connsiteX307" fmla="*/ 432547 w 1343667"/>
              <a:gd name="connsiteY307" fmla="*/ 1129429 h 1345910"/>
              <a:gd name="connsiteX308" fmla="*/ 427669 w 1343667"/>
              <a:gd name="connsiteY308" fmla="*/ 1126986 h 1345910"/>
              <a:gd name="connsiteX309" fmla="*/ 422792 w 1343667"/>
              <a:gd name="connsiteY309" fmla="*/ 1125154 h 1345910"/>
              <a:gd name="connsiteX310" fmla="*/ 417610 w 1343667"/>
              <a:gd name="connsiteY310" fmla="*/ 1123933 h 1345910"/>
              <a:gd name="connsiteX311" fmla="*/ 411818 w 1343667"/>
              <a:gd name="connsiteY311" fmla="*/ 1122712 h 1345910"/>
              <a:gd name="connsiteX312" fmla="*/ 406332 w 1343667"/>
              <a:gd name="connsiteY312" fmla="*/ 1122101 h 1345910"/>
              <a:gd name="connsiteX313" fmla="*/ 400845 w 1343667"/>
              <a:gd name="connsiteY313" fmla="*/ 1122101 h 1345910"/>
              <a:gd name="connsiteX314" fmla="*/ 395053 w 1343667"/>
              <a:gd name="connsiteY314" fmla="*/ 1122101 h 1345910"/>
              <a:gd name="connsiteX315" fmla="*/ 389566 w 1343667"/>
              <a:gd name="connsiteY315" fmla="*/ 1123017 h 1345910"/>
              <a:gd name="connsiteX316" fmla="*/ 384079 w 1343667"/>
              <a:gd name="connsiteY316" fmla="*/ 1123933 h 1345910"/>
              <a:gd name="connsiteX317" fmla="*/ 378898 w 1343667"/>
              <a:gd name="connsiteY317" fmla="*/ 1125154 h 1345910"/>
              <a:gd name="connsiteX318" fmla="*/ 373411 w 1343667"/>
              <a:gd name="connsiteY318" fmla="*/ 1126986 h 1345910"/>
              <a:gd name="connsiteX319" fmla="*/ 368229 w 1343667"/>
              <a:gd name="connsiteY319" fmla="*/ 1129123 h 1345910"/>
              <a:gd name="connsiteX320" fmla="*/ 363351 w 1343667"/>
              <a:gd name="connsiteY320" fmla="*/ 1131566 h 1345910"/>
              <a:gd name="connsiteX321" fmla="*/ 358779 w 1343667"/>
              <a:gd name="connsiteY321" fmla="*/ 1134925 h 1345910"/>
              <a:gd name="connsiteX322" fmla="*/ 354512 w 1343667"/>
              <a:gd name="connsiteY322" fmla="*/ 1137978 h 1345910"/>
              <a:gd name="connsiteX323" fmla="*/ 350549 w 1343667"/>
              <a:gd name="connsiteY323" fmla="*/ 1141642 h 1345910"/>
              <a:gd name="connsiteX324" fmla="*/ 306349 w 1343667"/>
              <a:gd name="connsiteY324" fmla="*/ 1185611 h 1345910"/>
              <a:gd name="connsiteX325" fmla="*/ 302692 w 1343667"/>
              <a:gd name="connsiteY325" fmla="*/ 1188969 h 1345910"/>
              <a:gd name="connsiteX326" fmla="*/ 298423 w 1343667"/>
              <a:gd name="connsiteY326" fmla="*/ 1192022 h 1345910"/>
              <a:gd name="connsiteX327" fmla="*/ 294156 w 1343667"/>
              <a:gd name="connsiteY327" fmla="*/ 1194770 h 1345910"/>
              <a:gd name="connsiteX328" fmla="*/ 289584 w 1343667"/>
              <a:gd name="connsiteY328" fmla="*/ 1197213 h 1345910"/>
              <a:gd name="connsiteX329" fmla="*/ 284707 w 1343667"/>
              <a:gd name="connsiteY329" fmla="*/ 1198740 h 1345910"/>
              <a:gd name="connsiteX330" fmla="*/ 279829 w 1343667"/>
              <a:gd name="connsiteY330" fmla="*/ 1199961 h 1345910"/>
              <a:gd name="connsiteX331" fmla="*/ 274952 w 1343667"/>
              <a:gd name="connsiteY331" fmla="*/ 1200572 h 1345910"/>
              <a:gd name="connsiteX332" fmla="*/ 270075 w 1343667"/>
              <a:gd name="connsiteY332" fmla="*/ 1200877 h 1345910"/>
              <a:gd name="connsiteX333" fmla="*/ 264893 w 1343667"/>
              <a:gd name="connsiteY333" fmla="*/ 1200572 h 1345910"/>
              <a:gd name="connsiteX334" fmla="*/ 260016 w 1343667"/>
              <a:gd name="connsiteY334" fmla="*/ 1199961 h 1345910"/>
              <a:gd name="connsiteX335" fmla="*/ 255139 w 1343667"/>
              <a:gd name="connsiteY335" fmla="*/ 1198740 h 1345910"/>
              <a:gd name="connsiteX336" fmla="*/ 250566 w 1343667"/>
              <a:gd name="connsiteY336" fmla="*/ 1197213 h 1345910"/>
              <a:gd name="connsiteX337" fmla="*/ 245994 w 1343667"/>
              <a:gd name="connsiteY337" fmla="*/ 1194770 h 1345910"/>
              <a:gd name="connsiteX338" fmla="*/ 241421 w 1343667"/>
              <a:gd name="connsiteY338" fmla="*/ 1192022 h 1345910"/>
              <a:gd name="connsiteX339" fmla="*/ 237459 w 1343667"/>
              <a:gd name="connsiteY339" fmla="*/ 1188969 h 1345910"/>
              <a:gd name="connsiteX340" fmla="*/ 233496 w 1343667"/>
              <a:gd name="connsiteY340" fmla="*/ 1185611 h 1345910"/>
              <a:gd name="connsiteX341" fmla="*/ 160338 w 1343667"/>
              <a:gd name="connsiteY341" fmla="*/ 1112330 h 1345910"/>
              <a:gd name="connsiteX342" fmla="*/ 156680 w 1343667"/>
              <a:gd name="connsiteY342" fmla="*/ 1108361 h 1345910"/>
              <a:gd name="connsiteX343" fmla="*/ 153632 w 1343667"/>
              <a:gd name="connsiteY343" fmla="*/ 1104087 h 1345910"/>
              <a:gd name="connsiteX344" fmla="*/ 151194 w 1343667"/>
              <a:gd name="connsiteY344" fmla="*/ 1099811 h 1345910"/>
              <a:gd name="connsiteX345" fmla="*/ 149060 w 1343667"/>
              <a:gd name="connsiteY345" fmla="*/ 1095232 h 1345910"/>
              <a:gd name="connsiteX346" fmla="*/ 147231 w 1343667"/>
              <a:gd name="connsiteY346" fmla="*/ 1090651 h 1345910"/>
              <a:gd name="connsiteX347" fmla="*/ 146317 w 1343667"/>
              <a:gd name="connsiteY347" fmla="*/ 1085461 h 1345910"/>
              <a:gd name="connsiteX348" fmla="*/ 145402 w 1343667"/>
              <a:gd name="connsiteY348" fmla="*/ 1080576 h 1345910"/>
              <a:gd name="connsiteX349" fmla="*/ 145402 w 1343667"/>
              <a:gd name="connsiteY349" fmla="*/ 1075690 h 1345910"/>
              <a:gd name="connsiteX350" fmla="*/ 145402 w 1343667"/>
              <a:gd name="connsiteY350" fmla="*/ 1070805 h 1345910"/>
              <a:gd name="connsiteX351" fmla="*/ 146317 w 1343667"/>
              <a:gd name="connsiteY351" fmla="*/ 1065614 h 1345910"/>
              <a:gd name="connsiteX352" fmla="*/ 147231 w 1343667"/>
              <a:gd name="connsiteY352" fmla="*/ 1060729 h 1345910"/>
              <a:gd name="connsiteX353" fmla="*/ 149060 w 1343667"/>
              <a:gd name="connsiteY353" fmla="*/ 1056149 h 1345910"/>
              <a:gd name="connsiteX354" fmla="*/ 151194 w 1343667"/>
              <a:gd name="connsiteY354" fmla="*/ 1051569 h 1345910"/>
              <a:gd name="connsiteX355" fmla="*/ 153632 w 1343667"/>
              <a:gd name="connsiteY355" fmla="*/ 1047294 h 1345910"/>
              <a:gd name="connsiteX356" fmla="*/ 156680 w 1343667"/>
              <a:gd name="connsiteY356" fmla="*/ 1042714 h 1345910"/>
              <a:gd name="connsiteX357" fmla="*/ 160338 w 1343667"/>
              <a:gd name="connsiteY357" fmla="*/ 1039051 h 1345910"/>
              <a:gd name="connsiteX358" fmla="*/ 204233 w 1343667"/>
              <a:gd name="connsiteY358" fmla="*/ 995082 h 1345910"/>
              <a:gd name="connsiteX359" fmla="*/ 207891 w 1343667"/>
              <a:gd name="connsiteY359" fmla="*/ 991113 h 1345910"/>
              <a:gd name="connsiteX360" fmla="*/ 211244 w 1343667"/>
              <a:gd name="connsiteY360" fmla="*/ 986838 h 1345910"/>
              <a:gd name="connsiteX361" fmla="*/ 213987 w 1343667"/>
              <a:gd name="connsiteY361" fmla="*/ 982258 h 1345910"/>
              <a:gd name="connsiteX362" fmla="*/ 216426 w 1343667"/>
              <a:gd name="connsiteY362" fmla="*/ 977067 h 1345910"/>
              <a:gd name="connsiteX363" fmla="*/ 218560 w 1343667"/>
              <a:gd name="connsiteY363" fmla="*/ 972182 h 1345910"/>
              <a:gd name="connsiteX364" fmla="*/ 220389 w 1343667"/>
              <a:gd name="connsiteY364" fmla="*/ 966686 h 1345910"/>
              <a:gd name="connsiteX365" fmla="*/ 221608 w 1343667"/>
              <a:gd name="connsiteY365" fmla="*/ 961496 h 1345910"/>
              <a:gd name="connsiteX366" fmla="*/ 223132 w 1343667"/>
              <a:gd name="connsiteY366" fmla="*/ 955694 h 1345910"/>
              <a:gd name="connsiteX367" fmla="*/ 223741 w 1343667"/>
              <a:gd name="connsiteY367" fmla="*/ 950198 h 1345910"/>
              <a:gd name="connsiteX368" fmla="*/ 224047 w 1343667"/>
              <a:gd name="connsiteY368" fmla="*/ 944702 h 1345910"/>
              <a:gd name="connsiteX369" fmla="*/ 223741 w 1343667"/>
              <a:gd name="connsiteY369" fmla="*/ 938901 h 1345910"/>
              <a:gd name="connsiteX370" fmla="*/ 223132 w 1343667"/>
              <a:gd name="connsiteY370" fmla="*/ 933405 h 1345910"/>
              <a:gd name="connsiteX371" fmla="*/ 221913 w 1343667"/>
              <a:gd name="connsiteY371" fmla="*/ 927909 h 1345910"/>
              <a:gd name="connsiteX372" fmla="*/ 220389 w 1343667"/>
              <a:gd name="connsiteY372" fmla="*/ 922718 h 1345910"/>
              <a:gd name="connsiteX373" fmla="*/ 218560 w 1343667"/>
              <a:gd name="connsiteY373" fmla="*/ 917833 h 1345910"/>
              <a:gd name="connsiteX374" fmla="*/ 216426 w 1343667"/>
              <a:gd name="connsiteY374" fmla="*/ 912642 h 1345910"/>
              <a:gd name="connsiteX375" fmla="*/ 180761 w 1343667"/>
              <a:gd name="connsiteY375" fmla="*/ 825928 h 1345910"/>
              <a:gd name="connsiteX376" fmla="*/ 178628 w 1343667"/>
              <a:gd name="connsiteY376" fmla="*/ 821042 h 1345910"/>
              <a:gd name="connsiteX377" fmla="*/ 176494 w 1343667"/>
              <a:gd name="connsiteY377" fmla="*/ 816157 h 1345910"/>
              <a:gd name="connsiteX378" fmla="*/ 173751 w 1343667"/>
              <a:gd name="connsiteY378" fmla="*/ 811577 h 1345910"/>
              <a:gd name="connsiteX379" fmla="*/ 170702 w 1343667"/>
              <a:gd name="connsiteY379" fmla="*/ 806691 h 1345910"/>
              <a:gd name="connsiteX380" fmla="*/ 167349 w 1343667"/>
              <a:gd name="connsiteY380" fmla="*/ 802417 h 1345910"/>
              <a:gd name="connsiteX381" fmla="*/ 163387 w 1343667"/>
              <a:gd name="connsiteY381" fmla="*/ 798448 h 1345910"/>
              <a:gd name="connsiteX382" fmla="*/ 159424 w 1343667"/>
              <a:gd name="connsiteY382" fmla="*/ 794784 h 1345910"/>
              <a:gd name="connsiteX383" fmla="*/ 154547 w 1343667"/>
              <a:gd name="connsiteY383" fmla="*/ 791120 h 1345910"/>
              <a:gd name="connsiteX384" fmla="*/ 149974 w 1343667"/>
              <a:gd name="connsiteY384" fmla="*/ 788066 h 1345910"/>
              <a:gd name="connsiteX385" fmla="*/ 145402 w 1343667"/>
              <a:gd name="connsiteY385" fmla="*/ 785013 h 1345910"/>
              <a:gd name="connsiteX386" fmla="*/ 140220 w 1343667"/>
              <a:gd name="connsiteY386" fmla="*/ 782570 h 1345910"/>
              <a:gd name="connsiteX387" fmla="*/ 135038 w 1343667"/>
              <a:gd name="connsiteY387" fmla="*/ 780433 h 1345910"/>
              <a:gd name="connsiteX388" fmla="*/ 129855 w 1343667"/>
              <a:gd name="connsiteY388" fmla="*/ 778906 h 1345910"/>
              <a:gd name="connsiteX389" fmla="*/ 124369 w 1343667"/>
              <a:gd name="connsiteY389" fmla="*/ 777685 h 1345910"/>
              <a:gd name="connsiteX390" fmla="*/ 119187 w 1343667"/>
              <a:gd name="connsiteY390" fmla="*/ 776769 h 1345910"/>
              <a:gd name="connsiteX391" fmla="*/ 113700 w 1343667"/>
              <a:gd name="connsiteY391" fmla="*/ 776463 h 1345910"/>
              <a:gd name="connsiteX392" fmla="*/ 51820 w 1343667"/>
              <a:gd name="connsiteY392" fmla="*/ 776463 h 1345910"/>
              <a:gd name="connsiteX393" fmla="*/ 46333 w 1343667"/>
              <a:gd name="connsiteY393" fmla="*/ 776158 h 1345910"/>
              <a:gd name="connsiteX394" fmla="*/ 41456 w 1343667"/>
              <a:gd name="connsiteY394" fmla="*/ 775547 h 1345910"/>
              <a:gd name="connsiteX395" fmla="*/ 36579 w 1343667"/>
              <a:gd name="connsiteY395" fmla="*/ 774326 h 1345910"/>
              <a:gd name="connsiteX396" fmla="*/ 31702 w 1343667"/>
              <a:gd name="connsiteY396" fmla="*/ 772494 h 1345910"/>
              <a:gd name="connsiteX397" fmla="*/ 27130 w 1343667"/>
              <a:gd name="connsiteY397" fmla="*/ 770357 h 1345910"/>
              <a:gd name="connsiteX398" fmla="*/ 22862 w 1343667"/>
              <a:gd name="connsiteY398" fmla="*/ 767914 h 1345910"/>
              <a:gd name="connsiteX399" fmla="*/ 18900 w 1343667"/>
              <a:gd name="connsiteY399" fmla="*/ 764556 h 1345910"/>
              <a:gd name="connsiteX400" fmla="*/ 15242 w 1343667"/>
              <a:gd name="connsiteY400" fmla="*/ 761197 h 1345910"/>
              <a:gd name="connsiteX401" fmla="*/ 11889 w 1343667"/>
              <a:gd name="connsiteY401" fmla="*/ 757533 h 1345910"/>
              <a:gd name="connsiteX402" fmla="*/ 9145 w 1343667"/>
              <a:gd name="connsiteY402" fmla="*/ 753564 h 1345910"/>
              <a:gd name="connsiteX403" fmla="*/ 6097 w 1343667"/>
              <a:gd name="connsiteY403" fmla="*/ 749288 h 1345910"/>
              <a:gd name="connsiteX404" fmla="*/ 3963 w 1343667"/>
              <a:gd name="connsiteY404" fmla="*/ 745014 h 1345910"/>
              <a:gd name="connsiteX405" fmla="*/ 2439 w 1343667"/>
              <a:gd name="connsiteY405" fmla="*/ 740128 h 1345910"/>
              <a:gd name="connsiteX406" fmla="*/ 915 w 1343667"/>
              <a:gd name="connsiteY406" fmla="*/ 735244 h 1345910"/>
              <a:gd name="connsiteX407" fmla="*/ 305 w 1343667"/>
              <a:gd name="connsiteY407" fmla="*/ 730053 h 1345910"/>
              <a:gd name="connsiteX408" fmla="*/ 0 w 1343667"/>
              <a:gd name="connsiteY408" fmla="*/ 724862 h 1345910"/>
              <a:gd name="connsiteX409" fmla="*/ 0 w 1343667"/>
              <a:gd name="connsiteY409" fmla="*/ 621354 h 1345910"/>
              <a:gd name="connsiteX410" fmla="*/ 305 w 1343667"/>
              <a:gd name="connsiteY410" fmla="*/ 616163 h 1345910"/>
              <a:gd name="connsiteX411" fmla="*/ 915 w 1343667"/>
              <a:gd name="connsiteY411" fmla="*/ 610667 h 1345910"/>
              <a:gd name="connsiteX412" fmla="*/ 2439 w 1343667"/>
              <a:gd name="connsiteY412" fmla="*/ 605782 h 1345910"/>
              <a:gd name="connsiteX413" fmla="*/ 3963 w 1343667"/>
              <a:gd name="connsiteY413" fmla="*/ 601202 h 1345910"/>
              <a:gd name="connsiteX414" fmla="*/ 6097 w 1343667"/>
              <a:gd name="connsiteY414" fmla="*/ 596622 h 1345910"/>
              <a:gd name="connsiteX415" fmla="*/ 9145 w 1343667"/>
              <a:gd name="connsiteY415" fmla="*/ 592042 h 1345910"/>
              <a:gd name="connsiteX416" fmla="*/ 11889 w 1343667"/>
              <a:gd name="connsiteY416" fmla="*/ 588072 h 1345910"/>
              <a:gd name="connsiteX417" fmla="*/ 15242 w 1343667"/>
              <a:gd name="connsiteY417" fmla="*/ 584714 h 1345910"/>
              <a:gd name="connsiteX418" fmla="*/ 18900 w 1343667"/>
              <a:gd name="connsiteY418" fmla="*/ 581356 h 1345910"/>
              <a:gd name="connsiteX419" fmla="*/ 22862 w 1343667"/>
              <a:gd name="connsiteY419" fmla="*/ 578302 h 1345910"/>
              <a:gd name="connsiteX420" fmla="*/ 27130 w 1343667"/>
              <a:gd name="connsiteY420" fmla="*/ 575859 h 1345910"/>
              <a:gd name="connsiteX421" fmla="*/ 31702 w 1343667"/>
              <a:gd name="connsiteY421" fmla="*/ 573722 h 1345910"/>
              <a:gd name="connsiteX422" fmla="*/ 36579 w 1343667"/>
              <a:gd name="connsiteY422" fmla="*/ 571890 h 1345910"/>
              <a:gd name="connsiteX423" fmla="*/ 41456 w 1343667"/>
              <a:gd name="connsiteY423" fmla="*/ 570363 h 1345910"/>
              <a:gd name="connsiteX424" fmla="*/ 46333 w 1343667"/>
              <a:gd name="connsiteY424" fmla="*/ 569447 h 1345910"/>
              <a:gd name="connsiteX425" fmla="*/ 51820 w 1343667"/>
              <a:gd name="connsiteY425" fmla="*/ 569142 h 1345910"/>
              <a:gd name="connsiteX426" fmla="*/ 113700 w 1343667"/>
              <a:gd name="connsiteY426" fmla="*/ 569447 h 1345910"/>
              <a:gd name="connsiteX427" fmla="*/ 119187 w 1343667"/>
              <a:gd name="connsiteY427" fmla="*/ 569142 h 1345910"/>
              <a:gd name="connsiteX428" fmla="*/ 124674 w 1343667"/>
              <a:gd name="connsiteY428" fmla="*/ 568226 h 1345910"/>
              <a:gd name="connsiteX429" fmla="*/ 129855 w 1343667"/>
              <a:gd name="connsiteY429" fmla="*/ 567005 h 1345910"/>
              <a:gd name="connsiteX430" fmla="*/ 135038 w 1343667"/>
              <a:gd name="connsiteY430" fmla="*/ 565478 h 1345910"/>
              <a:gd name="connsiteX431" fmla="*/ 140220 w 1343667"/>
              <a:gd name="connsiteY431" fmla="*/ 563341 h 1345910"/>
              <a:gd name="connsiteX432" fmla="*/ 145402 w 1343667"/>
              <a:gd name="connsiteY432" fmla="*/ 560898 h 1345910"/>
              <a:gd name="connsiteX433" fmla="*/ 150279 w 1343667"/>
              <a:gd name="connsiteY433" fmla="*/ 558150 h 1345910"/>
              <a:gd name="connsiteX434" fmla="*/ 154851 w 1343667"/>
              <a:gd name="connsiteY434" fmla="*/ 555097 h 1345910"/>
              <a:gd name="connsiteX435" fmla="*/ 159424 w 1343667"/>
              <a:gd name="connsiteY435" fmla="*/ 551433 h 1345910"/>
              <a:gd name="connsiteX436" fmla="*/ 163387 w 1343667"/>
              <a:gd name="connsiteY436" fmla="*/ 547463 h 1345910"/>
              <a:gd name="connsiteX437" fmla="*/ 167349 w 1343667"/>
              <a:gd name="connsiteY437" fmla="*/ 543494 h 1345910"/>
              <a:gd name="connsiteX438" fmla="*/ 170702 w 1343667"/>
              <a:gd name="connsiteY438" fmla="*/ 539219 h 1345910"/>
              <a:gd name="connsiteX439" fmla="*/ 173751 w 1343667"/>
              <a:gd name="connsiteY439" fmla="*/ 534639 h 1345910"/>
              <a:gd name="connsiteX440" fmla="*/ 176494 w 1343667"/>
              <a:gd name="connsiteY440" fmla="*/ 530059 h 1345910"/>
              <a:gd name="connsiteX441" fmla="*/ 178933 w 1343667"/>
              <a:gd name="connsiteY441" fmla="*/ 524868 h 1345910"/>
              <a:gd name="connsiteX442" fmla="*/ 181066 w 1343667"/>
              <a:gd name="connsiteY442" fmla="*/ 519984 h 1345910"/>
              <a:gd name="connsiteX443" fmla="*/ 216426 w 1343667"/>
              <a:gd name="connsiteY443" fmla="*/ 433269 h 1345910"/>
              <a:gd name="connsiteX444" fmla="*/ 218560 w 1343667"/>
              <a:gd name="connsiteY444" fmla="*/ 428383 h 1345910"/>
              <a:gd name="connsiteX445" fmla="*/ 220389 w 1343667"/>
              <a:gd name="connsiteY445" fmla="*/ 423498 h 1345910"/>
              <a:gd name="connsiteX446" fmla="*/ 221913 w 1343667"/>
              <a:gd name="connsiteY446" fmla="*/ 418002 h 1345910"/>
              <a:gd name="connsiteX447" fmla="*/ 223132 w 1343667"/>
              <a:gd name="connsiteY447" fmla="*/ 412506 h 1345910"/>
              <a:gd name="connsiteX448" fmla="*/ 223741 w 1343667"/>
              <a:gd name="connsiteY448" fmla="*/ 407010 h 1345910"/>
              <a:gd name="connsiteX449" fmla="*/ 224047 w 1343667"/>
              <a:gd name="connsiteY449" fmla="*/ 401514 h 1345910"/>
              <a:gd name="connsiteX450" fmla="*/ 223741 w 1343667"/>
              <a:gd name="connsiteY450" fmla="*/ 395713 h 1345910"/>
              <a:gd name="connsiteX451" fmla="*/ 223132 w 1343667"/>
              <a:gd name="connsiteY451" fmla="*/ 390217 h 1345910"/>
              <a:gd name="connsiteX452" fmla="*/ 221913 w 1343667"/>
              <a:gd name="connsiteY452" fmla="*/ 384721 h 1345910"/>
              <a:gd name="connsiteX453" fmla="*/ 220389 w 1343667"/>
              <a:gd name="connsiteY453" fmla="*/ 379225 h 1345910"/>
              <a:gd name="connsiteX454" fmla="*/ 218560 w 1343667"/>
              <a:gd name="connsiteY454" fmla="*/ 373729 h 1345910"/>
              <a:gd name="connsiteX455" fmla="*/ 216426 w 1343667"/>
              <a:gd name="connsiteY455" fmla="*/ 368843 h 1345910"/>
              <a:gd name="connsiteX456" fmla="*/ 213987 w 1343667"/>
              <a:gd name="connsiteY456" fmla="*/ 363958 h 1345910"/>
              <a:gd name="connsiteX457" fmla="*/ 211244 w 1343667"/>
              <a:gd name="connsiteY457" fmla="*/ 359378 h 1345910"/>
              <a:gd name="connsiteX458" fmla="*/ 207891 w 1343667"/>
              <a:gd name="connsiteY458" fmla="*/ 354798 h 1345910"/>
              <a:gd name="connsiteX459" fmla="*/ 204233 w 1343667"/>
              <a:gd name="connsiteY459" fmla="*/ 350828 h 1345910"/>
              <a:gd name="connsiteX460" fmla="*/ 160643 w 1343667"/>
              <a:gd name="connsiteY460" fmla="*/ 306861 h 1345910"/>
              <a:gd name="connsiteX461" fmla="*/ 156680 w 1343667"/>
              <a:gd name="connsiteY461" fmla="*/ 302891 h 1345910"/>
              <a:gd name="connsiteX462" fmla="*/ 153632 w 1343667"/>
              <a:gd name="connsiteY462" fmla="*/ 298921 h 1345910"/>
              <a:gd name="connsiteX463" fmla="*/ 151194 w 1343667"/>
              <a:gd name="connsiteY463" fmla="*/ 294647 h 1345910"/>
              <a:gd name="connsiteX464" fmla="*/ 149060 w 1343667"/>
              <a:gd name="connsiteY464" fmla="*/ 289761 h 1345910"/>
              <a:gd name="connsiteX465" fmla="*/ 147535 w 1343667"/>
              <a:gd name="connsiteY465" fmla="*/ 284877 h 1345910"/>
              <a:gd name="connsiteX466" fmla="*/ 146317 w 1343667"/>
              <a:gd name="connsiteY466" fmla="*/ 280296 h 1345910"/>
              <a:gd name="connsiteX467" fmla="*/ 145402 w 1343667"/>
              <a:gd name="connsiteY467" fmla="*/ 275411 h 1345910"/>
              <a:gd name="connsiteX468" fmla="*/ 145402 w 1343667"/>
              <a:gd name="connsiteY468" fmla="*/ 270526 h 1345910"/>
              <a:gd name="connsiteX469" fmla="*/ 145402 w 1343667"/>
              <a:gd name="connsiteY469" fmla="*/ 265335 h 1345910"/>
              <a:gd name="connsiteX470" fmla="*/ 146317 w 1343667"/>
              <a:gd name="connsiteY470" fmla="*/ 260450 h 1345910"/>
              <a:gd name="connsiteX471" fmla="*/ 147535 w 1343667"/>
              <a:gd name="connsiteY471" fmla="*/ 255564 h 1345910"/>
              <a:gd name="connsiteX472" fmla="*/ 149060 w 1343667"/>
              <a:gd name="connsiteY472" fmla="*/ 250984 h 1345910"/>
              <a:gd name="connsiteX473" fmla="*/ 151194 w 1343667"/>
              <a:gd name="connsiteY473" fmla="*/ 246099 h 1345910"/>
              <a:gd name="connsiteX474" fmla="*/ 153632 w 1343667"/>
              <a:gd name="connsiteY474" fmla="*/ 241824 h 1345910"/>
              <a:gd name="connsiteX475" fmla="*/ 156680 w 1343667"/>
              <a:gd name="connsiteY475" fmla="*/ 237549 h 1345910"/>
              <a:gd name="connsiteX476" fmla="*/ 160643 w 1343667"/>
              <a:gd name="connsiteY476" fmla="*/ 233580 h 1345910"/>
              <a:gd name="connsiteX477" fmla="*/ 233496 w 1343667"/>
              <a:gd name="connsiteY477" fmla="*/ 160300 h 1345910"/>
              <a:gd name="connsiteX478" fmla="*/ 237459 w 1343667"/>
              <a:gd name="connsiteY478" fmla="*/ 156942 h 1345910"/>
              <a:gd name="connsiteX479" fmla="*/ 241421 w 1343667"/>
              <a:gd name="connsiteY479" fmla="*/ 153888 h 1345910"/>
              <a:gd name="connsiteX480" fmla="*/ 245994 w 1343667"/>
              <a:gd name="connsiteY480" fmla="*/ 151141 h 1345910"/>
              <a:gd name="connsiteX481" fmla="*/ 250566 w 1343667"/>
              <a:gd name="connsiteY481" fmla="*/ 149309 h 1345910"/>
              <a:gd name="connsiteX482" fmla="*/ 255139 w 1343667"/>
              <a:gd name="connsiteY482" fmla="*/ 147477 h 1345910"/>
              <a:gd name="connsiteX483" fmla="*/ 260016 w 1343667"/>
              <a:gd name="connsiteY483" fmla="*/ 146255 h 1345910"/>
              <a:gd name="connsiteX484" fmla="*/ 264893 w 1343667"/>
              <a:gd name="connsiteY484" fmla="*/ 145645 h 1345910"/>
              <a:gd name="connsiteX485" fmla="*/ 270075 w 1343667"/>
              <a:gd name="connsiteY485" fmla="*/ 145339 h 1345910"/>
              <a:gd name="connsiteX486" fmla="*/ 274952 w 1343667"/>
              <a:gd name="connsiteY486" fmla="*/ 145645 h 1345910"/>
              <a:gd name="connsiteX487" fmla="*/ 279829 w 1343667"/>
              <a:gd name="connsiteY487" fmla="*/ 146255 h 1345910"/>
              <a:gd name="connsiteX488" fmla="*/ 284707 w 1343667"/>
              <a:gd name="connsiteY488" fmla="*/ 147477 h 1345910"/>
              <a:gd name="connsiteX489" fmla="*/ 289584 w 1343667"/>
              <a:gd name="connsiteY489" fmla="*/ 149309 h 1345910"/>
              <a:gd name="connsiteX490" fmla="*/ 294156 w 1343667"/>
              <a:gd name="connsiteY490" fmla="*/ 151141 h 1345910"/>
              <a:gd name="connsiteX491" fmla="*/ 298423 w 1343667"/>
              <a:gd name="connsiteY491" fmla="*/ 153888 h 1345910"/>
              <a:gd name="connsiteX492" fmla="*/ 302692 w 1343667"/>
              <a:gd name="connsiteY492" fmla="*/ 156942 h 1345910"/>
              <a:gd name="connsiteX493" fmla="*/ 306349 w 1343667"/>
              <a:gd name="connsiteY493" fmla="*/ 160300 h 1345910"/>
              <a:gd name="connsiteX494" fmla="*/ 350549 w 1343667"/>
              <a:gd name="connsiteY494" fmla="*/ 204268 h 1345910"/>
              <a:gd name="connsiteX495" fmla="*/ 354816 w 1343667"/>
              <a:gd name="connsiteY495" fmla="*/ 208237 h 1345910"/>
              <a:gd name="connsiteX496" fmla="*/ 359084 w 1343667"/>
              <a:gd name="connsiteY496" fmla="*/ 211291 h 1345910"/>
              <a:gd name="connsiteX497" fmla="*/ 363656 w 1343667"/>
              <a:gd name="connsiteY497" fmla="*/ 214345 h 1345910"/>
              <a:gd name="connsiteX498" fmla="*/ 368229 w 1343667"/>
              <a:gd name="connsiteY498" fmla="*/ 216787 h 1345910"/>
              <a:gd name="connsiteX499" fmla="*/ 373411 w 1343667"/>
              <a:gd name="connsiteY499" fmla="*/ 218924 h 1345910"/>
              <a:gd name="connsiteX500" fmla="*/ 378898 w 1343667"/>
              <a:gd name="connsiteY500" fmla="*/ 220756 h 1345910"/>
              <a:gd name="connsiteX501" fmla="*/ 384384 w 1343667"/>
              <a:gd name="connsiteY501" fmla="*/ 221978 h 1345910"/>
              <a:gd name="connsiteX502" fmla="*/ 389566 w 1343667"/>
              <a:gd name="connsiteY502" fmla="*/ 223199 h 1345910"/>
              <a:gd name="connsiteX503" fmla="*/ 395358 w 1343667"/>
              <a:gd name="connsiteY503" fmla="*/ 223810 h 1345910"/>
              <a:gd name="connsiteX504" fmla="*/ 401149 w 1343667"/>
              <a:gd name="connsiteY504" fmla="*/ 223810 h 1345910"/>
              <a:gd name="connsiteX505" fmla="*/ 406637 w 1343667"/>
              <a:gd name="connsiteY505" fmla="*/ 223810 h 1345910"/>
              <a:gd name="connsiteX506" fmla="*/ 412124 w 1343667"/>
              <a:gd name="connsiteY506" fmla="*/ 223199 h 1345910"/>
              <a:gd name="connsiteX507" fmla="*/ 417610 w 1343667"/>
              <a:gd name="connsiteY507" fmla="*/ 222283 h 1345910"/>
              <a:gd name="connsiteX508" fmla="*/ 422792 w 1343667"/>
              <a:gd name="connsiteY508" fmla="*/ 220756 h 1345910"/>
              <a:gd name="connsiteX509" fmla="*/ 427974 w 1343667"/>
              <a:gd name="connsiteY509" fmla="*/ 218924 h 1345910"/>
              <a:gd name="connsiteX510" fmla="*/ 432547 w 1343667"/>
              <a:gd name="connsiteY510" fmla="*/ 216787 h 1345910"/>
              <a:gd name="connsiteX511" fmla="*/ 519117 w 1343667"/>
              <a:gd name="connsiteY511" fmla="*/ 180758 h 1345910"/>
              <a:gd name="connsiteX512" fmla="*/ 523994 w 1343667"/>
              <a:gd name="connsiteY512" fmla="*/ 179231 h 1345910"/>
              <a:gd name="connsiteX513" fmla="*/ 529176 w 1343667"/>
              <a:gd name="connsiteY513" fmla="*/ 176788 h 1345910"/>
              <a:gd name="connsiteX514" fmla="*/ 533749 w 1343667"/>
              <a:gd name="connsiteY514" fmla="*/ 174040 h 1345910"/>
              <a:gd name="connsiteX515" fmla="*/ 538320 w 1343667"/>
              <a:gd name="connsiteY515" fmla="*/ 170987 h 1345910"/>
              <a:gd name="connsiteX516" fmla="*/ 542589 w 1343667"/>
              <a:gd name="connsiteY516" fmla="*/ 167628 h 1345910"/>
              <a:gd name="connsiteX517" fmla="*/ 546551 w 1343667"/>
              <a:gd name="connsiteY517" fmla="*/ 163659 h 1345910"/>
              <a:gd name="connsiteX518" fmla="*/ 550819 w 1343667"/>
              <a:gd name="connsiteY518" fmla="*/ 159384 h 1345910"/>
              <a:gd name="connsiteX519" fmla="*/ 554172 w 1343667"/>
              <a:gd name="connsiteY519" fmla="*/ 154805 h 1345910"/>
              <a:gd name="connsiteX520" fmla="*/ 557220 w 1343667"/>
              <a:gd name="connsiteY520" fmla="*/ 150224 h 1345910"/>
              <a:gd name="connsiteX521" fmla="*/ 559963 w 1343667"/>
              <a:gd name="connsiteY521" fmla="*/ 145339 h 1345910"/>
              <a:gd name="connsiteX522" fmla="*/ 562402 w 1343667"/>
              <a:gd name="connsiteY522" fmla="*/ 140454 h 1345910"/>
              <a:gd name="connsiteX523" fmla="*/ 564536 w 1343667"/>
              <a:gd name="connsiteY523" fmla="*/ 134958 h 1345910"/>
              <a:gd name="connsiteX524" fmla="*/ 566365 w 1343667"/>
              <a:gd name="connsiteY524" fmla="*/ 129767 h 1345910"/>
              <a:gd name="connsiteX525" fmla="*/ 567279 w 1343667"/>
              <a:gd name="connsiteY525" fmla="*/ 124576 h 1345910"/>
              <a:gd name="connsiteX526" fmla="*/ 568193 w 1343667"/>
              <a:gd name="connsiteY526" fmla="*/ 119386 h 1345910"/>
              <a:gd name="connsiteX527" fmla="*/ 568803 w 1343667"/>
              <a:gd name="connsiteY527" fmla="*/ 113890 h 1345910"/>
              <a:gd name="connsiteX528" fmla="*/ 568803 w 1343667"/>
              <a:gd name="connsiteY528" fmla="*/ 51602 h 1345910"/>
              <a:gd name="connsiteX529" fmla="*/ 569108 w 1343667"/>
              <a:gd name="connsiteY529" fmla="*/ 46411 h 1345910"/>
              <a:gd name="connsiteX530" fmla="*/ 569717 w 1343667"/>
              <a:gd name="connsiteY530" fmla="*/ 41220 h 1345910"/>
              <a:gd name="connsiteX531" fmla="*/ 570937 w 1343667"/>
              <a:gd name="connsiteY531" fmla="*/ 36335 h 1345910"/>
              <a:gd name="connsiteX532" fmla="*/ 572766 w 1343667"/>
              <a:gd name="connsiteY532" fmla="*/ 31450 h 1345910"/>
              <a:gd name="connsiteX533" fmla="*/ 574900 w 1343667"/>
              <a:gd name="connsiteY533" fmla="*/ 26870 h 1345910"/>
              <a:gd name="connsiteX534" fmla="*/ 577338 w 1343667"/>
              <a:gd name="connsiteY534" fmla="*/ 22900 h 1345910"/>
              <a:gd name="connsiteX535" fmla="*/ 580386 w 1343667"/>
              <a:gd name="connsiteY535" fmla="*/ 18931 h 1345910"/>
              <a:gd name="connsiteX536" fmla="*/ 583739 w 1343667"/>
              <a:gd name="connsiteY536" fmla="*/ 15267 h 1345910"/>
              <a:gd name="connsiteX537" fmla="*/ 587397 w 1343667"/>
              <a:gd name="connsiteY537" fmla="*/ 11908 h 1345910"/>
              <a:gd name="connsiteX538" fmla="*/ 591665 w 1343667"/>
              <a:gd name="connsiteY538" fmla="*/ 8550 h 1345910"/>
              <a:gd name="connsiteX539" fmla="*/ 595933 w 1343667"/>
              <a:gd name="connsiteY539" fmla="*/ 6107 h 1345910"/>
              <a:gd name="connsiteX540" fmla="*/ 600200 w 1343667"/>
              <a:gd name="connsiteY540" fmla="*/ 3969 h 1345910"/>
              <a:gd name="connsiteX541" fmla="*/ 605077 w 1343667"/>
              <a:gd name="connsiteY541" fmla="*/ 2137 h 1345910"/>
              <a:gd name="connsiteX542" fmla="*/ 609955 w 1343667"/>
              <a:gd name="connsiteY542" fmla="*/ 916 h 1345910"/>
              <a:gd name="connsiteX543" fmla="*/ 615136 w 1343667"/>
              <a:gd name="connsiteY543" fmla="*/ 305 h 1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343667" h="1345910">
                <a:moveTo>
                  <a:pt x="620319" y="0"/>
                </a:moveTo>
                <a:lnTo>
                  <a:pt x="723654" y="0"/>
                </a:lnTo>
                <a:lnTo>
                  <a:pt x="728836" y="305"/>
                </a:lnTo>
                <a:lnTo>
                  <a:pt x="734018" y="916"/>
                </a:lnTo>
                <a:lnTo>
                  <a:pt x="738895" y="2137"/>
                </a:lnTo>
                <a:lnTo>
                  <a:pt x="743773" y="3969"/>
                </a:lnTo>
                <a:lnTo>
                  <a:pt x="748345" y="6107"/>
                </a:lnTo>
                <a:lnTo>
                  <a:pt x="752613" y="8550"/>
                </a:lnTo>
                <a:lnTo>
                  <a:pt x="756270" y="11908"/>
                </a:lnTo>
                <a:lnTo>
                  <a:pt x="759928" y="15267"/>
                </a:lnTo>
                <a:lnTo>
                  <a:pt x="763586" y="18931"/>
                </a:lnTo>
                <a:lnTo>
                  <a:pt x="766634" y="22900"/>
                </a:lnTo>
                <a:lnTo>
                  <a:pt x="769073" y="26870"/>
                </a:lnTo>
                <a:lnTo>
                  <a:pt x="771207" y="31450"/>
                </a:lnTo>
                <a:lnTo>
                  <a:pt x="773036" y="36335"/>
                </a:lnTo>
                <a:lnTo>
                  <a:pt x="774255" y="41220"/>
                </a:lnTo>
                <a:lnTo>
                  <a:pt x="775170" y="46411"/>
                </a:lnTo>
                <a:lnTo>
                  <a:pt x="775170" y="51602"/>
                </a:lnTo>
                <a:lnTo>
                  <a:pt x="775170" y="113890"/>
                </a:lnTo>
                <a:lnTo>
                  <a:pt x="775474" y="119386"/>
                </a:lnTo>
                <a:lnTo>
                  <a:pt x="776389" y="124576"/>
                </a:lnTo>
                <a:lnTo>
                  <a:pt x="777608" y="129767"/>
                </a:lnTo>
                <a:lnTo>
                  <a:pt x="779132" y="134958"/>
                </a:lnTo>
                <a:lnTo>
                  <a:pt x="781266" y="140454"/>
                </a:lnTo>
                <a:lnTo>
                  <a:pt x="783704" y="145339"/>
                </a:lnTo>
                <a:lnTo>
                  <a:pt x="786753" y="150224"/>
                </a:lnTo>
                <a:lnTo>
                  <a:pt x="789801" y="154805"/>
                </a:lnTo>
                <a:lnTo>
                  <a:pt x="793459" y="159384"/>
                </a:lnTo>
                <a:lnTo>
                  <a:pt x="797117" y="163659"/>
                </a:lnTo>
                <a:lnTo>
                  <a:pt x="801080" y="167628"/>
                </a:lnTo>
                <a:lnTo>
                  <a:pt x="805347" y="170987"/>
                </a:lnTo>
                <a:lnTo>
                  <a:pt x="810224" y="174040"/>
                </a:lnTo>
                <a:lnTo>
                  <a:pt x="814797" y="176788"/>
                </a:lnTo>
                <a:lnTo>
                  <a:pt x="819674" y="179231"/>
                </a:lnTo>
                <a:lnTo>
                  <a:pt x="824551" y="180758"/>
                </a:lnTo>
                <a:lnTo>
                  <a:pt x="911121" y="216787"/>
                </a:lnTo>
                <a:lnTo>
                  <a:pt x="915998" y="218924"/>
                </a:lnTo>
                <a:lnTo>
                  <a:pt x="921181" y="220756"/>
                </a:lnTo>
                <a:lnTo>
                  <a:pt x="926362" y="222283"/>
                </a:lnTo>
                <a:lnTo>
                  <a:pt x="931545" y="223199"/>
                </a:lnTo>
                <a:lnTo>
                  <a:pt x="937336" y="223810"/>
                </a:lnTo>
                <a:lnTo>
                  <a:pt x="942823" y="223810"/>
                </a:lnTo>
                <a:lnTo>
                  <a:pt x="948615" y="223810"/>
                </a:lnTo>
                <a:lnTo>
                  <a:pt x="954101" y="223199"/>
                </a:lnTo>
                <a:lnTo>
                  <a:pt x="959893" y="221978"/>
                </a:lnTo>
                <a:lnTo>
                  <a:pt x="965075" y="220756"/>
                </a:lnTo>
                <a:lnTo>
                  <a:pt x="970257" y="218924"/>
                </a:lnTo>
                <a:lnTo>
                  <a:pt x="975439" y="216787"/>
                </a:lnTo>
                <a:lnTo>
                  <a:pt x="980621" y="214345"/>
                </a:lnTo>
                <a:lnTo>
                  <a:pt x="985194" y="211291"/>
                </a:lnTo>
                <a:lnTo>
                  <a:pt x="989461" y="208237"/>
                </a:lnTo>
                <a:lnTo>
                  <a:pt x="993424" y="204268"/>
                </a:lnTo>
                <a:lnTo>
                  <a:pt x="1037318" y="160300"/>
                </a:lnTo>
                <a:lnTo>
                  <a:pt x="1040977" y="156942"/>
                </a:lnTo>
                <a:lnTo>
                  <a:pt x="1045549" y="153888"/>
                </a:lnTo>
                <a:lnTo>
                  <a:pt x="1049816" y="151141"/>
                </a:lnTo>
                <a:lnTo>
                  <a:pt x="1054389" y="149309"/>
                </a:lnTo>
                <a:lnTo>
                  <a:pt x="1058961" y="147477"/>
                </a:lnTo>
                <a:lnTo>
                  <a:pt x="1063838" y="146255"/>
                </a:lnTo>
                <a:lnTo>
                  <a:pt x="1069020" y="145645"/>
                </a:lnTo>
                <a:lnTo>
                  <a:pt x="1073897" y="145339"/>
                </a:lnTo>
                <a:lnTo>
                  <a:pt x="1078774" y="145645"/>
                </a:lnTo>
                <a:lnTo>
                  <a:pt x="1083652" y="146255"/>
                </a:lnTo>
                <a:lnTo>
                  <a:pt x="1088834" y="147477"/>
                </a:lnTo>
                <a:lnTo>
                  <a:pt x="1093406" y="149309"/>
                </a:lnTo>
                <a:lnTo>
                  <a:pt x="1097979" y="151141"/>
                </a:lnTo>
                <a:lnTo>
                  <a:pt x="1102246" y="153888"/>
                </a:lnTo>
                <a:lnTo>
                  <a:pt x="1106514" y="156942"/>
                </a:lnTo>
                <a:lnTo>
                  <a:pt x="1110476" y="160300"/>
                </a:lnTo>
                <a:lnTo>
                  <a:pt x="1183635" y="233580"/>
                </a:lnTo>
                <a:lnTo>
                  <a:pt x="1187292" y="237549"/>
                </a:lnTo>
                <a:lnTo>
                  <a:pt x="1190036" y="241824"/>
                </a:lnTo>
                <a:lnTo>
                  <a:pt x="1192779" y="246099"/>
                </a:lnTo>
                <a:lnTo>
                  <a:pt x="1194913" y="250984"/>
                </a:lnTo>
                <a:lnTo>
                  <a:pt x="1196742" y="255564"/>
                </a:lnTo>
                <a:lnTo>
                  <a:pt x="1197961" y="260450"/>
                </a:lnTo>
                <a:lnTo>
                  <a:pt x="1198571" y="265335"/>
                </a:lnTo>
                <a:lnTo>
                  <a:pt x="1198876" y="270526"/>
                </a:lnTo>
                <a:lnTo>
                  <a:pt x="1198571" y="275411"/>
                </a:lnTo>
                <a:lnTo>
                  <a:pt x="1197961" y="280296"/>
                </a:lnTo>
                <a:lnTo>
                  <a:pt x="1196742" y="284877"/>
                </a:lnTo>
                <a:lnTo>
                  <a:pt x="1194913" y="289761"/>
                </a:lnTo>
                <a:lnTo>
                  <a:pt x="1192779" y="294647"/>
                </a:lnTo>
                <a:lnTo>
                  <a:pt x="1190036" y="298921"/>
                </a:lnTo>
                <a:lnTo>
                  <a:pt x="1187292" y="302891"/>
                </a:lnTo>
                <a:lnTo>
                  <a:pt x="1183635" y="306861"/>
                </a:lnTo>
                <a:lnTo>
                  <a:pt x="1139740" y="350828"/>
                </a:lnTo>
                <a:lnTo>
                  <a:pt x="1136082" y="354798"/>
                </a:lnTo>
                <a:lnTo>
                  <a:pt x="1133033" y="359378"/>
                </a:lnTo>
                <a:lnTo>
                  <a:pt x="1129680" y="363958"/>
                </a:lnTo>
                <a:lnTo>
                  <a:pt x="1127242" y="368843"/>
                </a:lnTo>
                <a:lnTo>
                  <a:pt x="1125108" y="373729"/>
                </a:lnTo>
                <a:lnTo>
                  <a:pt x="1123279" y="379225"/>
                </a:lnTo>
                <a:lnTo>
                  <a:pt x="1122060" y="384721"/>
                </a:lnTo>
                <a:lnTo>
                  <a:pt x="1121145" y="390217"/>
                </a:lnTo>
                <a:lnTo>
                  <a:pt x="1120231" y="395713"/>
                </a:lnTo>
                <a:lnTo>
                  <a:pt x="1120231" y="401514"/>
                </a:lnTo>
                <a:lnTo>
                  <a:pt x="1120231" y="407010"/>
                </a:lnTo>
                <a:lnTo>
                  <a:pt x="1120840" y="412506"/>
                </a:lnTo>
                <a:lnTo>
                  <a:pt x="1121755" y="418002"/>
                </a:lnTo>
                <a:lnTo>
                  <a:pt x="1123279" y="423498"/>
                </a:lnTo>
                <a:lnTo>
                  <a:pt x="1125108" y="428383"/>
                </a:lnTo>
                <a:lnTo>
                  <a:pt x="1127547" y="433269"/>
                </a:lnTo>
                <a:lnTo>
                  <a:pt x="1163211" y="519984"/>
                </a:lnTo>
                <a:lnTo>
                  <a:pt x="1165040" y="524868"/>
                </a:lnTo>
                <a:lnTo>
                  <a:pt x="1167174" y="530059"/>
                </a:lnTo>
                <a:lnTo>
                  <a:pt x="1169918" y="534639"/>
                </a:lnTo>
                <a:lnTo>
                  <a:pt x="1172966" y="539219"/>
                </a:lnTo>
                <a:lnTo>
                  <a:pt x="1176928" y="543494"/>
                </a:lnTo>
                <a:lnTo>
                  <a:pt x="1180586" y="547463"/>
                </a:lnTo>
                <a:lnTo>
                  <a:pt x="1184854" y="551433"/>
                </a:lnTo>
                <a:lnTo>
                  <a:pt x="1189121" y="555097"/>
                </a:lnTo>
                <a:lnTo>
                  <a:pt x="1193694" y="558150"/>
                </a:lnTo>
                <a:lnTo>
                  <a:pt x="1198876" y="560898"/>
                </a:lnTo>
                <a:lnTo>
                  <a:pt x="1203753" y="563341"/>
                </a:lnTo>
                <a:lnTo>
                  <a:pt x="1208935" y="565478"/>
                </a:lnTo>
                <a:lnTo>
                  <a:pt x="1214117" y="567005"/>
                </a:lnTo>
                <a:lnTo>
                  <a:pt x="1219604" y="568226"/>
                </a:lnTo>
                <a:lnTo>
                  <a:pt x="1224786" y="569142"/>
                </a:lnTo>
                <a:lnTo>
                  <a:pt x="1230272" y="569142"/>
                </a:lnTo>
                <a:lnTo>
                  <a:pt x="1292152" y="569142"/>
                </a:lnTo>
                <a:lnTo>
                  <a:pt x="1297334" y="569447"/>
                </a:lnTo>
                <a:lnTo>
                  <a:pt x="1302516" y="570363"/>
                </a:lnTo>
                <a:lnTo>
                  <a:pt x="1307698" y="571890"/>
                </a:lnTo>
                <a:lnTo>
                  <a:pt x="1312270" y="573722"/>
                </a:lnTo>
                <a:lnTo>
                  <a:pt x="1316843" y="575859"/>
                </a:lnTo>
                <a:lnTo>
                  <a:pt x="1320806" y="578302"/>
                </a:lnTo>
                <a:lnTo>
                  <a:pt x="1324768" y="581356"/>
                </a:lnTo>
                <a:lnTo>
                  <a:pt x="1328731" y="584714"/>
                </a:lnTo>
                <a:lnTo>
                  <a:pt x="1332084" y="588072"/>
                </a:lnTo>
                <a:lnTo>
                  <a:pt x="1335132" y="592042"/>
                </a:lnTo>
                <a:lnTo>
                  <a:pt x="1337571" y="596622"/>
                </a:lnTo>
                <a:lnTo>
                  <a:pt x="1339704" y="601202"/>
                </a:lnTo>
                <a:lnTo>
                  <a:pt x="1341534" y="605782"/>
                </a:lnTo>
                <a:lnTo>
                  <a:pt x="1342753" y="610667"/>
                </a:lnTo>
                <a:lnTo>
                  <a:pt x="1343363" y="616163"/>
                </a:lnTo>
                <a:lnTo>
                  <a:pt x="1343667" y="621354"/>
                </a:lnTo>
                <a:lnTo>
                  <a:pt x="1343667" y="724862"/>
                </a:lnTo>
                <a:lnTo>
                  <a:pt x="1343363" y="730053"/>
                </a:lnTo>
                <a:lnTo>
                  <a:pt x="1342753" y="735244"/>
                </a:lnTo>
                <a:lnTo>
                  <a:pt x="1341534" y="740128"/>
                </a:lnTo>
                <a:lnTo>
                  <a:pt x="1339704" y="745014"/>
                </a:lnTo>
                <a:lnTo>
                  <a:pt x="1337571" y="749594"/>
                </a:lnTo>
                <a:lnTo>
                  <a:pt x="1335132" y="753869"/>
                </a:lnTo>
                <a:lnTo>
                  <a:pt x="1332084" y="757533"/>
                </a:lnTo>
                <a:lnTo>
                  <a:pt x="1328731" y="761197"/>
                </a:lnTo>
                <a:lnTo>
                  <a:pt x="1324768" y="764556"/>
                </a:lnTo>
                <a:lnTo>
                  <a:pt x="1320806" y="767914"/>
                </a:lnTo>
                <a:lnTo>
                  <a:pt x="1316843" y="770357"/>
                </a:lnTo>
                <a:lnTo>
                  <a:pt x="1312270" y="772494"/>
                </a:lnTo>
                <a:lnTo>
                  <a:pt x="1307698" y="774326"/>
                </a:lnTo>
                <a:lnTo>
                  <a:pt x="1302516" y="775547"/>
                </a:lnTo>
                <a:lnTo>
                  <a:pt x="1297334" y="776463"/>
                </a:lnTo>
                <a:lnTo>
                  <a:pt x="1292152" y="776463"/>
                </a:lnTo>
                <a:lnTo>
                  <a:pt x="1230272" y="776463"/>
                </a:lnTo>
                <a:lnTo>
                  <a:pt x="1224786" y="776769"/>
                </a:lnTo>
                <a:lnTo>
                  <a:pt x="1219604" y="777685"/>
                </a:lnTo>
                <a:lnTo>
                  <a:pt x="1214117" y="778906"/>
                </a:lnTo>
                <a:lnTo>
                  <a:pt x="1208935" y="780433"/>
                </a:lnTo>
                <a:lnTo>
                  <a:pt x="1203753" y="782570"/>
                </a:lnTo>
                <a:lnTo>
                  <a:pt x="1198876" y="785013"/>
                </a:lnTo>
                <a:lnTo>
                  <a:pt x="1193694" y="788066"/>
                </a:lnTo>
                <a:lnTo>
                  <a:pt x="1189121" y="791120"/>
                </a:lnTo>
                <a:lnTo>
                  <a:pt x="1184854" y="794784"/>
                </a:lnTo>
                <a:lnTo>
                  <a:pt x="1180586" y="798448"/>
                </a:lnTo>
                <a:lnTo>
                  <a:pt x="1176928" y="802417"/>
                </a:lnTo>
                <a:lnTo>
                  <a:pt x="1172966" y="806691"/>
                </a:lnTo>
                <a:lnTo>
                  <a:pt x="1169918" y="811577"/>
                </a:lnTo>
                <a:lnTo>
                  <a:pt x="1167174" y="816157"/>
                </a:lnTo>
                <a:lnTo>
                  <a:pt x="1165040" y="821042"/>
                </a:lnTo>
                <a:lnTo>
                  <a:pt x="1163211" y="825928"/>
                </a:lnTo>
                <a:lnTo>
                  <a:pt x="1127547" y="912642"/>
                </a:lnTo>
                <a:lnTo>
                  <a:pt x="1125108" y="917833"/>
                </a:lnTo>
                <a:lnTo>
                  <a:pt x="1123279" y="922718"/>
                </a:lnTo>
                <a:lnTo>
                  <a:pt x="1121755" y="927909"/>
                </a:lnTo>
                <a:lnTo>
                  <a:pt x="1120840" y="933405"/>
                </a:lnTo>
                <a:lnTo>
                  <a:pt x="1120231" y="938901"/>
                </a:lnTo>
                <a:lnTo>
                  <a:pt x="1120231" y="944702"/>
                </a:lnTo>
                <a:lnTo>
                  <a:pt x="1120231" y="950198"/>
                </a:lnTo>
                <a:lnTo>
                  <a:pt x="1121145" y="955694"/>
                </a:lnTo>
                <a:lnTo>
                  <a:pt x="1122060" y="961496"/>
                </a:lnTo>
                <a:lnTo>
                  <a:pt x="1123279" y="966686"/>
                </a:lnTo>
                <a:lnTo>
                  <a:pt x="1125108" y="972182"/>
                </a:lnTo>
                <a:lnTo>
                  <a:pt x="1127242" y="977067"/>
                </a:lnTo>
                <a:lnTo>
                  <a:pt x="1129680" y="982258"/>
                </a:lnTo>
                <a:lnTo>
                  <a:pt x="1133033" y="986838"/>
                </a:lnTo>
                <a:lnTo>
                  <a:pt x="1136082" y="991113"/>
                </a:lnTo>
                <a:lnTo>
                  <a:pt x="1139740" y="995082"/>
                </a:lnTo>
                <a:lnTo>
                  <a:pt x="1183635" y="1039051"/>
                </a:lnTo>
                <a:lnTo>
                  <a:pt x="1187292" y="1042714"/>
                </a:lnTo>
                <a:lnTo>
                  <a:pt x="1190036" y="1047294"/>
                </a:lnTo>
                <a:lnTo>
                  <a:pt x="1192779" y="1051569"/>
                </a:lnTo>
                <a:lnTo>
                  <a:pt x="1194913" y="1056149"/>
                </a:lnTo>
                <a:lnTo>
                  <a:pt x="1196742" y="1060729"/>
                </a:lnTo>
                <a:lnTo>
                  <a:pt x="1197961" y="1065614"/>
                </a:lnTo>
                <a:lnTo>
                  <a:pt x="1198571" y="1070805"/>
                </a:lnTo>
                <a:lnTo>
                  <a:pt x="1198876" y="1075690"/>
                </a:lnTo>
                <a:lnTo>
                  <a:pt x="1198571" y="1080576"/>
                </a:lnTo>
                <a:lnTo>
                  <a:pt x="1197961" y="1085461"/>
                </a:lnTo>
                <a:lnTo>
                  <a:pt x="1196742" y="1090651"/>
                </a:lnTo>
                <a:lnTo>
                  <a:pt x="1194913" y="1095232"/>
                </a:lnTo>
                <a:lnTo>
                  <a:pt x="1192779" y="1099811"/>
                </a:lnTo>
                <a:lnTo>
                  <a:pt x="1190036" y="1104087"/>
                </a:lnTo>
                <a:lnTo>
                  <a:pt x="1187292" y="1108361"/>
                </a:lnTo>
                <a:lnTo>
                  <a:pt x="1183635" y="1112330"/>
                </a:lnTo>
                <a:lnTo>
                  <a:pt x="1110476" y="1185611"/>
                </a:lnTo>
                <a:lnTo>
                  <a:pt x="1106514" y="1188969"/>
                </a:lnTo>
                <a:lnTo>
                  <a:pt x="1102246" y="1192022"/>
                </a:lnTo>
                <a:lnTo>
                  <a:pt x="1097979" y="1194770"/>
                </a:lnTo>
                <a:lnTo>
                  <a:pt x="1093406" y="1197213"/>
                </a:lnTo>
                <a:lnTo>
                  <a:pt x="1088834" y="1198740"/>
                </a:lnTo>
                <a:lnTo>
                  <a:pt x="1083652" y="1199961"/>
                </a:lnTo>
                <a:lnTo>
                  <a:pt x="1078774" y="1200572"/>
                </a:lnTo>
                <a:lnTo>
                  <a:pt x="1073897" y="1200877"/>
                </a:lnTo>
                <a:lnTo>
                  <a:pt x="1069020" y="1200572"/>
                </a:lnTo>
                <a:lnTo>
                  <a:pt x="1063838" y="1199961"/>
                </a:lnTo>
                <a:lnTo>
                  <a:pt x="1058961" y="1198740"/>
                </a:lnTo>
                <a:lnTo>
                  <a:pt x="1054389" y="1197213"/>
                </a:lnTo>
                <a:lnTo>
                  <a:pt x="1049816" y="1194770"/>
                </a:lnTo>
                <a:lnTo>
                  <a:pt x="1045549" y="1192022"/>
                </a:lnTo>
                <a:lnTo>
                  <a:pt x="1040977" y="1188969"/>
                </a:lnTo>
                <a:lnTo>
                  <a:pt x="1037318" y="1185611"/>
                </a:lnTo>
                <a:lnTo>
                  <a:pt x="993424" y="1141642"/>
                </a:lnTo>
                <a:lnTo>
                  <a:pt x="989461" y="1137978"/>
                </a:lnTo>
                <a:lnTo>
                  <a:pt x="985194" y="1134925"/>
                </a:lnTo>
                <a:lnTo>
                  <a:pt x="980621" y="1131566"/>
                </a:lnTo>
                <a:lnTo>
                  <a:pt x="975744" y="1129123"/>
                </a:lnTo>
                <a:lnTo>
                  <a:pt x="970562" y="1126986"/>
                </a:lnTo>
                <a:lnTo>
                  <a:pt x="965380" y="1125154"/>
                </a:lnTo>
                <a:lnTo>
                  <a:pt x="959893" y="1123933"/>
                </a:lnTo>
                <a:lnTo>
                  <a:pt x="954101" y="1123017"/>
                </a:lnTo>
                <a:lnTo>
                  <a:pt x="948615" y="1122101"/>
                </a:lnTo>
                <a:lnTo>
                  <a:pt x="943128" y="1122101"/>
                </a:lnTo>
                <a:lnTo>
                  <a:pt x="937641" y="1122101"/>
                </a:lnTo>
                <a:lnTo>
                  <a:pt x="931849" y="1122712"/>
                </a:lnTo>
                <a:lnTo>
                  <a:pt x="926362" y="1123933"/>
                </a:lnTo>
                <a:lnTo>
                  <a:pt x="921181" y="1125154"/>
                </a:lnTo>
                <a:lnTo>
                  <a:pt x="916303" y="1126986"/>
                </a:lnTo>
                <a:lnTo>
                  <a:pt x="911121" y="1129429"/>
                </a:lnTo>
                <a:lnTo>
                  <a:pt x="824551" y="1165153"/>
                </a:lnTo>
                <a:lnTo>
                  <a:pt x="819674" y="1166985"/>
                </a:lnTo>
                <a:lnTo>
                  <a:pt x="814797" y="1169122"/>
                </a:lnTo>
                <a:lnTo>
                  <a:pt x="810224" y="1171870"/>
                </a:lnTo>
                <a:lnTo>
                  <a:pt x="805347" y="1174924"/>
                </a:lnTo>
                <a:lnTo>
                  <a:pt x="801080" y="1178893"/>
                </a:lnTo>
                <a:lnTo>
                  <a:pt x="797117" y="1182557"/>
                </a:lnTo>
                <a:lnTo>
                  <a:pt x="793459" y="1186831"/>
                </a:lnTo>
                <a:lnTo>
                  <a:pt x="789801" y="1191107"/>
                </a:lnTo>
                <a:lnTo>
                  <a:pt x="786753" y="1195686"/>
                </a:lnTo>
                <a:lnTo>
                  <a:pt x="783704" y="1200877"/>
                </a:lnTo>
                <a:lnTo>
                  <a:pt x="781266" y="1205762"/>
                </a:lnTo>
                <a:lnTo>
                  <a:pt x="779132" y="1210953"/>
                </a:lnTo>
                <a:lnTo>
                  <a:pt x="777608" y="1216143"/>
                </a:lnTo>
                <a:lnTo>
                  <a:pt x="776389" y="1221639"/>
                </a:lnTo>
                <a:lnTo>
                  <a:pt x="775474" y="1227136"/>
                </a:lnTo>
                <a:lnTo>
                  <a:pt x="775170" y="1232326"/>
                </a:lnTo>
                <a:lnTo>
                  <a:pt x="775170" y="1294309"/>
                </a:lnTo>
                <a:lnTo>
                  <a:pt x="775170" y="1299500"/>
                </a:lnTo>
                <a:lnTo>
                  <a:pt x="774255" y="1304385"/>
                </a:lnTo>
                <a:lnTo>
                  <a:pt x="773036" y="1309576"/>
                </a:lnTo>
                <a:lnTo>
                  <a:pt x="771207" y="1314461"/>
                </a:lnTo>
                <a:lnTo>
                  <a:pt x="769073" y="1318736"/>
                </a:lnTo>
                <a:lnTo>
                  <a:pt x="766634" y="1323011"/>
                </a:lnTo>
                <a:lnTo>
                  <a:pt x="763586" y="1327285"/>
                </a:lnTo>
                <a:lnTo>
                  <a:pt x="759928" y="1330949"/>
                </a:lnTo>
                <a:lnTo>
                  <a:pt x="756270" y="1334308"/>
                </a:lnTo>
                <a:lnTo>
                  <a:pt x="752613" y="1337055"/>
                </a:lnTo>
                <a:lnTo>
                  <a:pt x="748345" y="1339804"/>
                </a:lnTo>
                <a:lnTo>
                  <a:pt x="743773" y="1341941"/>
                </a:lnTo>
                <a:lnTo>
                  <a:pt x="738895" y="1343468"/>
                </a:lnTo>
                <a:lnTo>
                  <a:pt x="734018" y="1344995"/>
                </a:lnTo>
                <a:lnTo>
                  <a:pt x="728836" y="1345605"/>
                </a:lnTo>
                <a:lnTo>
                  <a:pt x="723654" y="1345910"/>
                </a:lnTo>
                <a:lnTo>
                  <a:pt x="620319" y="1345910"/>
                </a:lnTo>
                <a:lnTo>
                  <a:pt x="615136" y="1345605"/>
                </a:lnTo>
                <a:lnTo>
                  <a:pt x="609649" y="1344995"/>
                </a:lnTo>
                <a:lnTo>
                  <a:pt x="604772" y="1343468"/>
                </a:lnTo>
                <a:lnTo>
                  <a:pt x="600200" y="1341941"/>
                </a:lnTo>
                <a:lnTo>
                  <a:pt x="595628" y="1339804"/>
                </a:lnTo>
                <a:lnTo>
                  <a:pt x="591665" y="1337055"/>
                </a:lnTo>
                <a:lnTo>
                  <a:pt x="587397" y="1334308"/>
                </a:lnTo>
                <a:lnTo>
                  <a:pt x="583739" y="1330949"/>
                </a:lnTo>
                <a:lnTo>
                  <a:pt x="580386" y="1327285"/>
                </a:lnTo>
                <a:lnTo>
                  <a:pt x="577338" y="1323011"/>
                </a:lnTo>
                <a:lnTo>
                  <a:pt x="574900" y="1318736"/>
                </a:lnTo>
                <a:lnTo>
                  <a:pt x="572766" y="1314461"/>
                </a:lnTo>
                <a:lnTo>
                  <a:pt x="570937" y="1309576"/>
                </a:lnTo>
                <a:lnTo>
                  <a:pt x="569717" y="1304385"/>
                </a:lnTo>
                <a:lnTo>
                  <a:pt x="569108" y="1299500"/>
                </a:lnTo>
                <a:lnTo>
                  <a:pt x="568803" y="1294309"/>
                </a:lnTo>
                <a:lnTo>
                  <a:pt x="568803" y="1232326"/>
                </a:lnTo>
                <a:lnTo>
                  <a:pt x="568193" y="1227136"/>
                </a:lnTo>
                <a:lnTo>
                  <a:pt x="567279" y="1221639"/>
                </a:lnTo>
                <a:lnTo>
                  <a:pt x="566365" y="1216143"/>
                </a:lnTo>
                <a:lnTo>
                  <a:pt x="564536" y="1210953"/>
                </a:lnTo>
                <a:lnTo>
                  <a:pt x="562402" y="1205762"/>
                </a:lnTo>
                <a:lnTo>
                  <a:pt x="559963" y="1200877"/>
                </a:lnTo>
                <a:lnTo>
                  <a:pt x="557220" y="1195686"/>
                </a:lnTo>
                <a:lnTo>
                  <a:pt x="554172" y="1191107"/>
                </a:lnTo>
                <a:lnTo>
                  <a:pt x="550819" y="1186831"/>
                </a:lnTo>
                <a:lnTo>
                  <a:pt x="546551" y="1182557"/>
                </a:lnTo>
                <a:lnTo>
                  <a:pt x="542589" y="1178893"/>
                </a:lnTo>
                <a:lnTo>
                  <a:pt x="538320" y="1174924"/>
                </a:lnTo>
                <a:lnTo>
                  <a:pt x="533749" y="1171870"/>
                </a:lnTo>
                <a:lnTo>
                  <a:pt x="529176" y="1169122"/>
                </a:lnTo>
                <a:lnTo>
                  <a:pt x="523994" y="1166985"/>
                </a:lnTo>
                <a:lnTo>
                  <a:pt x="519117" y="1165153"/>
                </a:lnTo>
                <a:lnTo>
                  <a:pt x="432547" y="1129429"/>
                </a:lnTo>
                <a:lnTo>
                  <a:pt x="427669" y="1126986"/>
                </a:lnTo>
                <a:lnTo>
                  <a:pt x="422792" y="1125154"/>
                </a:lnTo>
                <a:lnTo>
                  <a:pt x="417610" y="1123933"/>
                </a:lnTo>
                <a:lnTo>
                  <a:pt x="411818" y="1122712"/>
                </a:lnTo>
                <a:lnTo>
                  <a:pt x="406332" y="1122101"/>
                </a:lnTo>
                <a:lnTo>
                  <a:pt x="400845" y="1122101"/>
                </a:lnTo>
                <a:lnTo>
                  <a:pt x="395053" y="1122101"/>
                </a:lnTo>
                <a:lnTo>
                  <a:pt x="389566" y="1123017"/>
                </a:lnTo>
                <a:lnTo>
                  <a:pt x="384079" y="1123933"/>
                </a:lnTo>
                <a:lnTo>
                  <a:pt x="378898" y="1125154"/>
                </a:lnTo>
                <a:lnTo>
                  <a:pt x="373411" y="1126986"/>
                </a:lnTo>
                <a:lnTo>
                  <a:pt x="368229" y="1129123"/>
                </a:lnTo>
                <a:lnTo>
                  <a:pt x="363351" y="1131566"/>
                </a:lnTo>
                <a:lnTo>
                  <a:pt x="358779" y="1134925"/>
                </a:lnTo>
                <a:lnTo>
                  <a:pt x="354512" y="1137978"/>
                </a:lnTo>
                <a:lnTo>
                  <a:pt x="350549" y="1141642"/>
                </a:lnTo>
                <a:lnTo>
                  <a:pt x="306349" y="1185611"/>
                </a:lnTo>
                <a:lnTo>
                  <a:pt x="302692" y="1188969"/>
                </a:lnTo>
                <a:lnTo>
                  <a:pt x="298423" y="1192022"/>
                </a:lnTo>
                <a:lnTo>
                  <a:pt x="294156" y="1194770"/>
                </a:lnTo>
                <a:lnTo>
                  <a:pt x="289584" y="1197213"/>
                </a:lnTo>
                <a:lnTo>
                  <a:pt x="284707" y="1198740"/>
                </a:lnTo>
                <a:lnTo>
                  <a:pt x="279829" y="1199961"/>
                </a:lnTo>
                <a:lnTo>
                  <a:pt x="274952" y="1200572"/>
                </a:lnTo>
                <a:lnTo>
                  <a:pt x="270075" y="1200877"/>
                </a:lnTo>
                <a:lnTo>
                  <a:pt x="264893" y="1200572"/>
                </a:lnTo>
                <a:lnTo>
                  <a:pt x="260016" y="1199961"/>
                </a:lnTo>
                <a:lnTo>
                  <a:pt x="255139" y="1198740"/>
                </a:lnTo>
                <a:lnTo>
                  <a:pt x="250566" y="1197213"/>
                </a:lnTo>
                <a:lnTo>
                  <a:pt x="245994" y="1194770"/>
                </a:lnTo>
                <a:lnTo>
                  <a:pt x="241421" y="1192022"/>
                </a:lnTo>
                <a:lnTo>
                  <a:pt x="237459" y="1188969"/>
                </a:lnTo>
                <a:lnTo>
                  <a:pt x="233496" y="1185611"/>
                </a:lnTo>
                <a:lnTo>
                  <a:pt x="160338" y="1112330"/>
                </a:lnTo>
                <a:lnTo>
                  <a:pt x="156680" y="1108361"/>
                </a:lnTo>
                <a:lnTo>
                  <a:pt x="153632" y="1104087"/>
                </a:lnTo>
                <a:lnTo>
                  <a:pt x="151194" y="1099811"/>
                </a:lnTo>
                <a:lnTo>
                  <a:pt x="149060" y="1095232"/>
                </a:lnTo>
                <a:lnTo>
                  <a:pt x="147231" y="1090651"/>
                </a:lnTo>
                <a:lnTo>
                  <a:pt x="146317" y="1085461"/>
                </a:lnTo>
                <a:lnTo>
                  <a:pt x="145402" y="1080576"/>
                </a:lnTo>
                <a:lnTo>
                  <a:pt x="145402" y="1075690"/>
                </a:lnTo>
                <a:lnTo>
                  <a:pt x="145402" y="1070805"/>
                </a:lnTo>
                <a:lnTo>
                  <a:pt x="146317" y="1065614"/>
                </a:lnTo>
                <a:lnTo>
                  <a:pt x="147231" y="1060729"/>
                </a:lnTo>
                <a:lnTo>
                  <a:pt x="149060" y="1056149"/>
                </a:lnTo>
                <a:lnTo>
                  <a:pt x="151194" y="1051569"/>
                </a:lnTo>
                <a:lnTo>
                  <a:pt x="153632" y="1047294"/>
                </a:lnTo>
                <a:lnTo>
                  <a:pt x="156680" y="1042714"/>
                </a:lnTo>
                <a:lnTo>
                  <a:pt x="160338" y="1039051"/>
                </a:lnTo>
                <a:lnTo>
                  <a:pt x="204233" y="995082"/>
                </a:lnTo>
                <a:lnTo>
                  <a:pt x="207891" y="991113"/>
                </a:lnTo>
                <a:lnTo>
                  <a:pt x="211244" y="986838"/>
                </a:lnTo>
                <a:lnTo>
                  <a:pt x="213987" y="982258"/>
                </a:lnTo>
                <a:lnTo>
                  <a:pt x="216426" y="977067"/>
                </a:lnTo>
                <a:lnTo>
                  <a:pt x="218560" y="972182"/>
                </a:lnTo>
                <a:lnTo>
                  <a:pt x="220389" y="966686"/>
                </a:lnTo>
                <a:lnTo>
                  <a:pt x="221608" y="961496"/>
                </a:lnTo>
                <a:lnTo>
                  <a:pt x="223132" y="955694"/>
                </a:lnTo>
                <a:lnTo>
                  <a:pt x="223741" y="950198"/>
                </a:lnTo>
                <a:lnTo>
                  <a:pt x="224047" y="944702"/>
                </a:lnTo>
                <a:lnTo>
                  <a:pt x="223741" y="938901"/>
                </a:lnTo>
                <a:lnTo>
                  <a:pt x="223132" y="933405"/>
                </a:lnTo>
                <a:lnTo>
                  <a:pt x="221913" y="927909"/>
                </a:lnTo>
                <a:lnTo>
                  <a:pt x="220389" y="922718"/>
                </a:lnTo>
                <a:lnTo>
                  <a:pt x="218560" y="917833"/>
                </a:lnTo>
                <a:lnTo>
                  <a:pt x="216426" y="912642"/>
                </a:lnTo>
                <a:lnTo>
                  <a:pt x="180761" y="825928"/>
                </a:lnTo>
                <a:lnTo>
                  <a:pt x="178628" y="821042"/>
                </a:lnTo>
                <a:lnTo>
                  <a:pt x="176494" y="816157"/>
                </a:lnTo>
                <a:lnTo>
                  <a:pt x="173751" y="811577"/>
                </a:lnTo>
                <a:lnTo>
                  <a:pt x="170702" y="806691"/>
                </a:lnTo>
                <a:lnTo>
                  <a:pt x="167349" y="802417"/>
                </a:lnTo>
                <a:lnTo>
                  <a:pt x="163387" y="798448"/>
                </a:lnTo>
                <a:lnTo>
                  <a:pt x="159424" y="794784"/>
                </a:lnTo>
                <a:lnTo>
                  <a:pt x="154547" y="791120"/>
                </a:lnTo>
                <a:lnTo>
                  <a:pt x="149974" y="788066"/>
                </a:lnTo>
                <a:lnTo>
                  <a:pt x="145402" y="785013"/>
                </a:lnTo>
                <a:lnTo>
                  <a:pt x="140220" y="782570"/>
                </a:lnTo>
                <a:lnTo>
                  <a:pt x="135038" y="780433"/>
                </a:lnTo>
                <a:lnTo>
                  <a:pt x="129855" y="778906"/>
                </a:lnTo>
                <a:lnTo>
                  <a:pt x="124369" y="777685"/>
                </a:lnTo>
                <a:lnTo>
                  <a:pt x="119187" y="776769"/>
                </a:lnTo>
                <a:lnTo>
                  <a:pt x="113700" y="776463"/>
                </a:lnTo>
                <a:lnTo>
                  <a:pt x="51820" y="776463"/>
                </a:lnTo>
                <a:lnTo>
                  <a:pt x="46333" y="776158"/>
                </a:lnTo>
                <a:lnTo>
                  <a:pt x="41456" y="775547"/>
                </a:lnTo>
                <a:lnTo>
                  <a:pt x="36579" y="774326"/>
                </a:lnTo>
                <a:lnTo>
                  <a:pt x="31702" y="772494"/>
                </a:lnTo>
                <a:lnTo>
                  <a:pt x="27130" y="770357"/>
                </a:lnTo>
                <a:lnTo>
                  <a:pt x="22862" y="767914"/>
                </a:lnTo>
                <a:lnTo>
                  <a:pt x="18900" y="764556"/>
                </a:lnTo>
                <a:lnTo>
                  <a:pt x="15242" y="761197"/>
                </a:lnTo>
                <a:lnTo>
                  <a:pt x="11889" y="757533"/>
                </a:lnTo>
                <a:lnTo>
                  <a:pt x="9145" y="753564"/>
                </a:lnTo>
                <a:lnTo>
                  <a:pt x="6097" y="749288"/>
                </a:lnTo>
                <a:lnTo>
                  <a:pt x="3963" y="745014"/>
                </a:lnTo>
                <a:lnTo>
                  <a:pt x="2439" y="740128"/>
                </a:lnTo>
                <a:lnTo>
                  <a:pt x="915" y="735244"/>
                </a:lnTo>
                <a:lnTo>
                  <a:pt x="305" y="730053"/>
                </a:lnTo>
                <a:lnTo>
                  <a:pt x="0" y="724862"/>
                </a:lnTo>
                <a:lnTo>
                  <a:pt x="0" y="621354"/>
                </a:lnTo>
                <a:lnTo>
                  <a:pt x="305" y="616163"/>
                </a:lnTo>
                <a:lnTo>
                  <a:pt x="915" y="610667"/>
                </a:lnTo>
                <a:lnTo>
                  <a:pt x="2439" y="605782"/>
                </a:lnTo>
                <a:lnTo>
                  <a:pt x="3963" y="601202"/>
                </a:lnTo>
                <a:lnTo>
                  <a:pt x="6097" y="596622"/>
                </a:lnTo>
                <a:lnTo>
                  <a:pt x="9145" y="592042"/>
                </a:lnTo>
                <a:lnTo>
                  <a:pt x="11889" y="588072"/>
                </a:lnTo>
                <a:lnTo>
                  <a:pt x="15242" y="584714"/>
                </a:lnTo>
                <a:lnTo>
                  <a:pt x="18900" y="581356"/>
                </a:lnTo>
                <a:lnTo>
                  <a:pt x="22862" y="578302"/>
                </a:lnTo>
                <a:lnTo>
                  <a:pt x="27130" y="575859"/>
                </a:lnTo>
                <a:lnTo>
                  <a:pt x="31702" y="573722"/>
                </a:lnTo>
                <a:lnTo>
                  <a:pt x="36579" y="571890"/>
                </a:lnTo>
                <a:lnTo>
                  <a:pt x="41456" y="570363"/>
                </a:lnTo>
                <a:lnTo>
                  <a:pt x="46333" y="569447"/>
                </a:lnTo>
                <a:lnTo>
                  <a:pt x="51820" y="569142"/>
                </a:lnTo>
                <a:lnTo>
                  <a:pt x="113700" y="569447"/>
                </a:lnTo>
                <a:lnTo>
                  <a:pt x="119187" y="569142"/>
                </a:lnTo>
                <a:lnTo>
                  <a:pt x="124674" y="568226"/>
                </a:lnTo>
                <a:lnTo>
                  <a:pt x="129855" y="567005"/>
                </a:lnTo>
                <a:lnTo>
                  <a:pt x="135038" y="565478"/>
                </a:lnTo>
                <a:lnTo>
                  <a:pt x="140220" y="563341"/>
                </a:lnTo>
                <a:lnTo>
                  <a:pt x="145402" y="560898"/>
                </a:lnTo>
                <a:lnTo>
                  <a:pt x="150279" y="558150"/>
                </a:lnTo>
                <a:lnTo>
                  <a:pt x="154851" y="555097"/>
                </a:lnTo>
                <a:lnTo>
                  <a:pt x="159424" y="551433"/>
                </a:lnTo>
                <a:lnTo>
                  <a:pt x="163387" y="547463"/>
                </a:lnTo>
                <a:lnTo>
                  <a:pt x="167349" y="543494"/>
                </a:lnTo>
                <a:lnTo>
                  <a:pt x="170702" y="539219"/>
                </a:lnTo>
                <a:lnTo>
                  <a:pt x="173751" y="534639"/>
                </a:lnTo>
                <a:lnTo>
                  <a:pt x="176494" y="530059"/>
                </a:lnTo>
                <a:lnTo>
                  <a:pt x="178933" y="524868"/>
                </a:lnTo>
                <a:lnTo>
                  <a:pt x="181066" y="519984"/>
                </a:lnTo>
                <a:lnTo>
                  <a:pt x="216426" y="433269"/>
                </a:lnTo>
                <a:lnTo>
                  <a:pt x="218560" y="428383"/>
                </a:lnTo>
                <a:lnTo>
                  <a:pt x="220389" y="423498"/>
                </a:lnTo>
                <a:lnTo>
                  <a:pt x="221913" y="418002"/>
                </a:lnTo>
                <a:lnTo>
                  <a:pt x="223132" y="412506"/>
                </a:lnTo>
                <a:lnTo>
                  <a:pt x="223741" y="407010"/>
                </a:lnTo>
                <a:lnTo>
                  <a:pt x="224047" y="401514"/>
                </a:lnTo>
                <a:lnTo>
                  <a:pt x="223741" y="395713"/>
                </a:lnTo>
                <a:lnTo>
                  <a:pt x="223132" y="390217"/>
                </a:lnTo>
                <a:lnTo>
                  <a:pt x="221913" y="384721"/>
                </a:lnTo>
                <a:lnTo>
                  <a:pt x="220389" y="379225"/>
                </a:lnTo>
                <a:lnTo>
                  <a:pt x="218560" y="373729"/>
                </a:lnTo>
                <a:lnTo>
                  <a:pt x="216426" y="368843"/>
                </a:lnTo>
                <a:lnTo>
                  <a:pt x="213987" y="363958"/>
                </a:lnTo>
                <a:lnTo>
                  <a:pt x="211244" y="359378"/>
                </a:lnTo>
                <a:lnTo>
                  <a:pt x="207891" y="354798"/>
                </a:lnTo>
                <a:lnTo>
                  <a:pt x="204233" y="350828"/>
                </a:lnTo>
                <a:lnTo>
                  <a:pt x="160643" y="306861"/>
                </a:lnTo>
                <a:lnTo>
                  <a:pt x="156680" y="302891"/>
                </a:lnTo>
                <a:lnTo>
                  <a:pt x="153632" y="298921"/>
                </a:lnTo>
                <a:lnTo>
                  <a:pt x="151194" y="294647"/>
                </a:lnTo>
                <a:lnTo>
                  <a:pt x="149060" y="289761"/>
                </a:lnTo>
                <a:lnTo>
                  <a:pt x="147535" y="284877"/>
                </a:lnTo>
                <a:lnTo>
                  <a:pt x="146317" y="280296"/>
                </a:lnTo>
                <a:lnTo>
                  <a:pt x="145402" y="275411"/>
                </a:lnTo>
                <a:lnTo>
                  <a:pt x="145402" y="270526"/>
                </a:lnTo>
                <a:lnTo>
                  <a:pt x="145402" y="265335"/>
                </a:lnTo>
                <a:lnTo>
                  <a:pt x="146317" y="260450"/>
                </a:lnTo>
                <a:lnTo>
                  <a:pt x="147535" y="255564"/>
                </a:lnTo>
                <a:lnTo>
                  <a:pt x="149060" y="250984"/>
                </a:lnTo>
                <a:lnTo>
                  <a:pt x="151194" y="246099"/>
                </a:lnTo>
                <a:lnTo>
                  <a:pt x="153632" y="241824"/>
                </a:lnTo>
                <a:lnTo>
                  <a:pt x="156680" y="237549"/>
                </a:lnTo>
                <a:lnTo>
                  <a:pt x="160643" y="233580"/>
                </a:lnTo>
                <a:lnTo>
                  <a:pt x="233496" y="160300"/>
                </a:lnTo>
                <a:lnTo>
                  <a:pt x="237459" y="156942"/>
                </a:lnTo>
                <a:lnTo>
                  <a:pt x="241421" y="153888"/>
                </a:lnTo>
                <a:lnTo>
                  <a:pt x="245994" y="151141"/>
                </a:lnTo>
                <a:lnTo>
                  <a:pt x="250566" y="149309"/>
                </a:lnTo>
                <a:lnTo>
                  <a:pt x="255139" y="147477"/>
                </a:lnTo>
                <a:lnTo>
                  <a:pt x="260016" y="146255"/>
                </a:lnTo>
                <a:lnTo>
                  <a:pt x="264893" y="145645"/>
                </a:lnTo>
                <a:lnTo>
                  <a:pt x="270075" y="145339"/>
                </a:lnTo>
                <a:lnTo>
                  <a:pt x="274952" y="145645"/>
                </a:lnTo>
                <a:lnTo>
                  <a:pt x="279829" y="146255"/>
                </a:lnTo>
                <a:lnTo>
                  <a:pt x="284707" y="147477"/>
                </a:lnTo>
                <a:lnTo>
                  <a:pt x="289584" y="149309"/>
                </a:lnTo>
                <a:lnTo>
                  <a:pt x="294156" y="151141"/>
                </a:lnTo>
                <a:lnTo>
                  <a:pt x="298423" y="153888"/>
                </a:lnTo>
                <a:lnTo>
                  <a:pt x="302692" y="156942"/>
                </a:lnTo>
                <a:lnTo>
                  <a:pt x="306349" y="160300"/>
                </a:lnTo>
                <a:lnTo>
                  <a:pt x="350549" y="204268"/>
                </a:lnTo>
                <a:lnTo>
                  <a:pt x="354816" y="208237"/>
                </a:lnTo>
                <a:lnTo>
                  <a:pt x="359084" y="211291"/>
                </a:lnTo>
                <a:lnTo>
                  <a:pt x="363656" y="214345"/>
                </a:lnTo>
                <a:lnTo>
                  <a:pt x="368229" y="216787"/>
                </a:lnTo>
                <a:lnTo>
                  <a:pt x="373411" y="218924"/>
                </a:lnTo>
                <a:lnTo>
                  <a:pt x="378898" y="220756"/>
                </a:lnTo>
                <a:lnTo>
                  <a:pt x="384384" y="221978"/>
                </a:lnTo>
                <a:lnTo>
                  <a:pt x="389566" y="223199"/>
                </a:lnTo>
                <a:lnTo>
                  <a:pt x="395358" y="223810"/>
                </a:lnTo>
                <a:lnTo>
                  <a:pt x="401149" y="223810"/>
                </a:lnTo>
                <a:lnTo>
                  <a:pt x="406637" y="223810"/>
                </a:lnTo>
                <a:lnTo>
                  <a:pt x="412124" y="223199"/>
                </a:lnTo>
                <a:lnTo>
                  <a:pt x="417610" y="222283"/>
                </a:lnTo>
                <a:lnTo>
                  <a:pt x="422792" y="220756"/>
                </a:lnTo>
                <a:lnTo>
                  <a:pt x="427974" y="218924"/>
                </a:lnTo>
                <a:lnTo>
                  <a:pt x="432547" y="216787"/>
                </a:lnTo>
                <a:lnTo>
                  <a:pt x="519117" y="180758"/>
                </a:lnTo>
                <a:lnTo>
                  <a:pt x="523994" y="179231"/>
                </a:lnTo>
                <a:lnTo>
                  <a:pt x="529176" y="176788"/>
                </a:lnTo>
                <a:lnTo>
                  <a:pt x="533749" y="174040"/>
                </a:lnTo>
                <a:lnTo>
                  <a:pt x="538320" y="170987"/>
                </a:lnTo>
                <a:lnTo>
                  <a:pt x="542589" y="167628"/>
                </a:lnTo>
                <a:lnTo>
                  <a:pt x="546551" y="163659"/>
                </a:lnTo>
                <a:lnTo>
                  <a:pt x="550819" y="159384"/>
                </a:lnTo>
                <a:lnTo>
                  <a:pt x="554172" y="154805"/>
                </a:lnTo>
                <a:lnTo>
                  <a:pt x="557220" y="150224"/>
                </a:lnTo>
                <a:lnTo>
                  <a:pt x="559963" y="145339"/>
                </a:lnTo>
                <a:lnTo>
                  <a:pt x="562402" y="140454"/>
                </a:lnTo>
                <a:lnTo>
                  <a:pt x="564536" y="134958"/>
                </a:lnTo>
                <a:lnTo>
                  <a:pt x="566365" y="129767"/>
                </a:lnTo>
                <a:lnTo>
                  <a:pt x="567279" y="124576"/>
                </a:lnTo>
                <a:lnTo>
                  <a:pt x="568193" y="119386"/>
                </a:lnTo>
                <a:lnTo>
                  <a:pt x="568803" y="113890"/>
                </a:lnTo>
                <a:lnTo>
                  <a:pt x="568803" y="51602"/>
                </a:lnTo>
                <a:lnTo>
                  <a:pt x="569108" y="46411"/>
                </a:lnTo>
                <a:lnTo>
                  <a:pt x="569717" y="41220"/>
                </a:lnTo>
                <a:lnTo>
                  <a:pt x="570937" y="36335"/>
                </a:lnTo>
                <a:lnTo>
                  <a:pt x="572766" y="31450"/>
                </a:lnTo>
                <a:lnTo>
                  <a:pt x="574900" y="26870"/>
                </a:lnTo>
                <a:lnTo>
                  <a:pt x="577338" y="22900"/>
                </a:lnTo>
                <a:lnTo>
                  <a:pt x="580386" y="18931"/>
                </a:lnTo>
                <a:lnTo>
                  <a:pt x="583739" y="15267"/>
                </a:lnTo>
                <a:lnTo>
                  <a:pt x="587397" y="11908"/>
                </a:lnTo>
                <a:lnTo>
                  <a:pt x="591665" y="8550"/>
                </a:lnTo>
                <a:lnTo>
                  <a:pt x="595933" y="6107"/>
                </a:lnTo>
                <a:lnTo>
                  <a:pt x="600200" y="3969"/>
                </a:lnTo>
                <a:lnTo>
                  <a:pt x="605077" y="2137"/>
                </a:lnTo>
                <a:lnTo>
                  <a:pt x="609955" y="916"/>
                </a:lnTo>
                <a:lnTo>
                  <a:pt x="615136" y="305"/>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异常流量识别</a:t>
            </a:r>
            <a:endParaRPr lang="zh-CN" altLang="en-US" sz="800" b="1" dirty="0">
              <a:solidFill>
                <a:srgbClr val="FFFFFF"/>
              </a:solidFill>
              <a:latin typeface="+mn-ea"/>
              <a:ea typeface="+mn-ea"/>
            </a:endParaRPr>
          </a:p>
        </p:txBody>
      </p:sp>
      <p:sp>
        <p:nvSpPr>
          <p:cNvPr id="13" name="任意多边形: 形状 52"/>
          <p:cNvSpPr>
            <a:spLocks/>
          </p:cNvSpPr>
          <p:nvPr/>
        </p:nvSpPr>
        <p:spPr bwMode="auto">
          <a:xfrm>
            <a:off x="4044972" y="2503354"/>
            <a:ext cx="612000" cy="612000"/>
          </a:xfrm>
          <a:custGeom>
            <a:avLst/>
            <a:gdLst>
              <a:gd name="connsiteX0" fmla="*/ 620319 w 1343667"/>
              <a:gd name="connsiteY0" fmla="*/ 0 h 1345910"/>
              <a:gd name="connsiteX1" fmla="*/ 723654 w 1343667"/>
              <a:gd name="connsiteY1" fmla="*/ 0 h 1345910"/>
              <a:gd name="connsiteX2" fmla="*/ 728836 w 1343667"/>
              <a:gd name="connsiteY2" fmla="*/ 305 h 1345910"/>
              <a:gd name="connsiteX3" fmla="*/ 734018 w 1343667"/>
              <a:gd name="connsiteY3" fmla="*/ 916 h 1345910"/>
              <a:gd name="connsiteX4" fmla="*/ 738895 w 1343667"/>
              <a:gd name="connsiteY4" fmla="*/ 2137 h 1345910"/>
              <a:gd name="connsiteX5" fmla="*/ 743773 w 1343667"/>
              <a:gd name="connsiteY5" fmla="*/ 3969 h 1345910"/>
              <a:gd name="connsiteX6" fmla="*/ 748345 w 1343667"/>
              <a:gd name="connsiteY6" fmla="*/ 6107 h 1345910"/>
              <a:gd name="connsiteX7" fmla="*/ 752613 w 1343667"/>
              <a:gd name="connsiteY7" fmla="*/ 8550 h 1345910"/>
              <a:gd name="connsiteX8" fmla="*/ 756270 w 1343667"/>
              <a:gd name="connsiteY8" fmla="*/ 11908 h 1345910"/>
              <a:gd name="connsiteX9" fmla="*/ 759928 w 1343667"/>
              <a:gd name="connsiteY9" fmla="*/ 15267 h 1345910"/>
              <a:gd name="connsiteX10" fmla="*/ 763586 w 1343667"/>
              <a:gd name="connsiteY10" fmla="*/ 18931 h 1345910"/>
              <a:gd name="connsiteX11" fmla="*/ 766634 w 1343667"/>
              <a:gd name="connsiteY11" fmla="*/ 22900 h 1345910"/>
              <a:gd name="connsiteX12" fmla="*/ 769073 w 1343667"/>
              <a:gd name="connsiteY12" fmla="*/ 26870 h 1345910"/>
              <a:gd name="connsiteX13" fmla="*/ 771207 w 1343667"/>
              <a:gd name="connsiteY13" fmla="*/ 31450 h 1345910"/>
              <a:gd name="connsiteX14" fmla="*/ 773036 w 1343667"/>
              <a:gd name="connsiteY14" fmla="*/ 36335 h 1345910"/>
              <a:gd name="connsiteX15" fmla="*/ 774255 w 1343667"/>
              <a:gd name="connsiteY15" fmla="*/ 41220 h 1345910"/>
              <a:gd name="connsiteX16" fmla="*/ 775170 w 1343667"/>
              <a:gd name="connsiteY16" fmla="*/ 46411 h 1345910"/>
              <a:gd name="connsiteX17" fmla="*/ 775170 w 1343667"/>
              <a:gd name="connsiteY17" fmla="*/ 51602 h 1345910"/>
              <a:gd name="connsiteX18" fmla="*/ 775170 w 1343667"/>
              <a:gd name="connsiteY18" fmla="*/ 113890 h 1345910"/>
              <a:gd name="connsiteX19" fmla="*/ 775474 w 1343667"/>
              <a:gd name="connsiteY19" fmla="*/ 119386 h 1345910"/>
              <a:gd name="connsiteX20" fmla="*/ 776389 w 1343667"/>
              <a:gd name="connsiteY20" fmla="*/ 124576 h 1345910"/>
              <a:gd name="connsiteX21" fmla="*/ 777608 w 1343667"/>
              <a:gd name="connsiteY21" fmla="*/ 129767 h 1345910"/>
              <a:gd name="connsiteX22" fmla="*/ 779132 w 1343667"/>
              <a:gd name="connsiteY22" fmla="*/ 134958 h 1345910"/>
              <a:gd name="connsiteX23" fmla="*/ 781266 w 1343667"/>
              <a:gd name="connsiteY23" fmla="*/ 140454 h 1345910"/>
              <a:gd name="connsiteX24" fmla="*/ 783704 w 1343667"/>
              <a:gd name="connsiteY24" fmla="*/ 145339 h 1345910"/>
              <a:gd name="connsiteX25" fmla="*/ 786753 w 1343667"/>
              <a:gd name="connsiteY25" fmla="*/ 150224 h 1345910"/>
              <a:gd name="connsiteX26" fmla="*/ 789801 w 1343667"/>
              <a:gd name="connsiteY26" fmla="*/ 154805 h 1345910"/>
              <a:gd name="connsiteX27" fmla="*/ 793459 w 1343667"/>
              <a:gd name="connsiteY27" fmla="*/ 159384 h 1345910"/>
              <a:gd name="connsiteX28" fmla="*/ 797117 w 1343667"/>
              <a:gd name="connsiteY28" fmla="*/ 163659 h 1345910"/>
              <a:gd name="connsiteX29" fmla="*/ 801080 w 1343667"/>
              <a:gd name="connsiteY29" fmla="*/ 167628 h 1345910"/>
              <a:gd name="connsiteX30" fmla="*/ 805347 w 1343667"/>
              <a:gd name="connsiteY30" fmla="*/ 170987 h 1345910"/>
              <a:gd name="connsiteX31" fmla="*/ 810224 w 1343667"/>
              <a:gd name="connsiteY31" fmla="*/ 174040 h 1345910"/>
              <a:gd name="connsiteX32" fmla="*/ 814797 w 1343667"/>
              <a:gd name="connsiteY32" fmla="*/ 176788 h 1345910"/>
              <a:gd name="connsiteX33" fmla="*/ 819674 w 1343667"/>
              <a:gd name="connsiteY33" fmla="*/ 179231 h 1345910"/>
              <a:gd name="connsiteX34" fmla="*/ 824551 w 1343667"/>
              <a:gd name="connsiteY34" fmla="*/ 180758 h 1345910"/>
              <a:gd name="connsiteX35" fmla="*/ 911121 w 1343667"/>
              <a:gd name="connsiteY35" fmla="*/ 216787 h 1345910"/>
              <a:gd name="connsiteX36" fmla="*/ 915998 w 1343667"/>
              <a:gd name="connsiteY36" fmla="*/ 218924 h 1345910"/>
              <a:gd name="connsiteX37" fmla="*/ 921181 w 1343667"/>
              <a:gd name="connsiteY37" fmla="*/ 220756 h 1345910"/>
              <a:gd name="connsiteX38" fmla="*/ 926362 w 1343667"/>
              <a:gd name="connsiteY38" fmla="*/ 222283 h 1345910"/>
              <a:gd name="connsiteX39" fmla="*/ 931545 w 1343667"/>
              <a:gd name="connsiteY39" fmla="*/ 223199 h 1345910"/>
              <a:gd name="connsiteX40" fmla="*/ 937336 w 1343667"/>
              <a:gd name="connsiteY40" fmla="*/ 223810 h 1345910"/>
              <a:gd name="connsiteX41" fmla="*/ 942823 w 1343667"/>
              <a:gd name="connsiteY41" fmla="*/ 223810 h 1345910"/>
              <a:gd name="connsiteX42" fmla="*/ 948615 w 1343667"/>
              <a:gd name="connsiteY42" fmla="*/ 223810 h 1345910"/>
              <a:gd name="connsiteX43" fmla="*/ 954101 w 1343667"/>
              <a:gd name="connsiteY43" fmla="*/ 223199 h 1345910"/>
              <a:gd name="connsiteX44" fmla="*/ 959893 w 1343667"/>
              <a:gd name="connsiteY44" fmla="*/ 221978 h 1345910"/>
              <a:gd name="connsiteX45" fmla="*/ 965075 w 1343667"/>
              <a:gd name="connsiteY45" fmla="*/ 220756 h 1345910"/>
              <a:gd name="connsiteX46" fmla="*/ 970257 w 1343667"/>
              <a:gd name="connsiteY46" fmla="*/ 218924 h 1345910"/>
              <a:gd name="connsiteX47" fmla="*/ 975439 w 1343667"/>
              <a:gd name="connsiteY47" fmla="*/ 216787 h 1345910"/>
              <a:gd name="connsiteX48" fmla="*/ 980621 w 1343667"/>
              <a:gd name="connsiteY48" fmla="*/ 214345 h 1345910"/>
              <a:gd name="connsiteX49" fmla="*/ 985194 w 1343667"/>
              <a:gd name="connsiteY49" fmla="*/ 211291 h 1345910"/>
              <a:gd name="connsiteX50" fmla="*/ 989461 w 1343667"/>
              <a:gd name="connsiteY50" fmla="*/ 208237 h 1345910"/>
              <a:gd name="connsiteX51" fmla="*/ 993424 w 1343667"/>
              <a:gd name="connsiteY51" fmla="*/ 204268 h 1345910"/>
              <a:gd name="connsiteX52" fmla="*/ 1037318 w 1343667"/>
              <a:gd name="connsiteY52" fmla="*/ 160300 h 1345910"/>
              <a:gd name="connsiteX53" fmla="*/ 1040977 w 1343667"/>
              <a:gd name="connsiteY53" fmla="*/ 156942 h 1345910"/>
              <a:gd name="connsiteX54" fmla="*/ 1045549 w 1343667"/>
              <a:gd name="connsiteY54" fmla="*/ 153888 h 1345910"/>
              <a:gd name="connsiteX55" fmla="*/ 1049816 w 1343667"/>
              <a:gd name="connsiteY55" fmla="*/ 151141 h 1345910"/>
              <a:gd name="connsiteX56" fmla="*/ 1054389 w 1343667"/>
              <a:gd name="connsiteY56" fmla="*/ 149309 h 1345910"/>
              <a:gd name="connsiteX57" fmla="*/ 1058961 w 1343667"/>
              <a:gd name="connsiteY57" fmla="*/ 147477 h 1345910"/>
              <a:gd name="connsiteX58" fmla="*/ 1063838 w 1343667"/>
              <a:gd name="connsiteY58" fmla="*/ 146255 h 1345910"/>
              <a:gd name="connsiteX59" fmla="*/ 1069020 w 1343667"/>
              <a:gd name="connsiteY59" fmla="*/ 145645 h 1345910"/>
              <a:gd name="connsiteX60" fmla="*/ 1073897 w 1343667"/>
              <a:gd name="connsiteY60" fmla="*/ 145339 h 1345910"/>
              <a:gd name="connsiteX61" fmla="*/ 1078774 w 1343667"/>
              <a:gd name="connsiteY61" fmla="*/ 145645 h 1345910"/>
              <a:gd name="connsiteX62" fmla="*/ 1083652 w 1343667"/>
              <a:gd name="connsiteY62" fmla="*/ 146255 h 1345910"/>
              <a:gd name="connsiteX63" fmla="*/ 1088834 w 1343667"/>
              <a:gd name="connsiteY63" fmla="*/ 147477 h 1345910"/>
              <a:gd name="connsiteX64" fmla="*/ 1093406 w 1343667"/>
              <a:gd name="connsiteY64" fmla="*/ 149309 h 1345910"/>
              <a:gd name="connsiteX65" fmla="*/ 1097979 w 1343667"/>
              <a:gd name="connsiteY65" fmla="*/ 151141 h 1345910"/>
              <a:gd name="connsiteX66" fmla="*/ 1102246 w 1343667"/>
              <a:gd name="connsiteY66" fmla="*/ 153888 h 1345910"/>
              <a:gd name="connsiteX67" fmla="*/ 1106514 w 1343667"/>
              <a:gd name="connsiteY67" fmla="*/ 156942 h 1345910"/>
              <a:gd name="connsiteX68" fmla="*/ 1110476 w 1343667"/>
              <a:gd name="connsiteY68" fmla="*/ 160300 h 1345910"/>
              <a:gd name="connsiteX69" fmla="*/ 1183635 w 1343667"/>
              <a:gd name="connsiteY69" fmla="*/ 233580 h 1345910"/>
              <a:gd name="connsiteX70" fmla="*/ 1187292 w 1343667"/>
              <a:gd name="connsiteY70" fmla="*/ 237549 h 1345910"/>
              <a:gd name="connsiteX71" fmla="*/ 1190036 w 1343667"/>
              <a:gd name="connsiteY71" fmla="*/ 241824 h 1345910"/>
              <a:gd name="connsiteX72" fmla="*/ 1192779 w 1343667"/>
              <a:gd name="connsiteY72" fmla="*/ 246099 h 1345910"/>
              <a:gd name="connsiteX73" fmla="*/ 1194913 w 1343667"/>
              <a:gd name="connsiteY73" fmla="*/ 250984 h 1345910"/>
              <a:gd name="connsiteX74" fmla="*/ 1196742 w 1343667"/>
              <a:gd name="connsiteY74" fmla="*/ 255564 h 1345910"/>
              <a:gd name="connsiteX75" fmla="*/ 1197961 w 1343667"/>
              <a:gd name="connsiteY75" fmla="*/ 260450 h 1345910"/>
              <a:gd name="connsiteX76" fmla="*/ 1198571 w 1343667"/>
              <a:gd name="connsiteY76" fmla="*/ 265335 h 1345910"/>
              <a:gd name="connsiteX77" fmla="*/ 1198876 w 1343667"/>
              <a:gd name="connsiteY77" fmla="*/ 270526 h 1345910"/>
              <a:gd name="connsiteX78" fmla="*/ 1198571 w 1343667"/>
              <a:gd name="connsiteY78" fmla="*/ 275411 h 1345910"/>
              <a:gd name="connsiteX79" fmla="*/ 1197961 w 1343667"/>
              <a:gd name="connsiteY79" fmla="*/ 280296 h 1345910"/>
              <a:gd name="connsiteX80" fmla="*/ 1196742 w 1343667"/>
              <a:gd name="connsiteY80" fmla="*/ 284877 h 1345910"/>
              <a:gd name="connsiteX81" fmla="*/ 1194913 w 1343667"/>
              <a:gd name="connsiteY81" fmla="*/ 289761 h 1345910"/>
              <a:gd name="connsiteX82" fmla="*/ 1192779 w 1343667"/>
              <a:gd name="connsiteY82" fmla="*/ 294647 h 1345910"/>
              <a:gd name="connsiteX83" fmla="*/ 1190036 w 1343667"/>
              <a:gd name="connsiteY83" fmla="*/ 298921 h 1345910"/>
              <a:gd name="connsiteX84" fmla="*/ 1187292 w 1343667"/>
              <a:gd name="connsiteY84" fmla="*/ 302891 h 1345910"/>
              <a:gd name="connsiteX85" fmla="*/ 1183635 w 1343667"/>
              <a:gd name="connsiteY85" fmla="*/ 306861 h 1345910"/>
              <a:gd name="connsiteX86" fmla="*/ 1139740 w 1343667"/>
              <a:gd name="connsiteY86" fmla="*/ 350828 h 1345910"/>
              <a:gd name="connsiteX87" fmla="*/ 1136082 w 1343667"/>
              <a:gd name="connsiteY87" fmla="*/ 354798 h 1345910"/>
              <a:gd name="connsiteX88" fmla="*/ 1133033 w 1343667"/>
              <a:gd name="connsiteY88" fmla="*/ 359378 h 1345910"/>
              <a:gd name="connsiteX89" fmla="*/ 1129680 w 1343667"/>
              <a:gd name="connsiteY89" fmla="*/ 363958 h 1345910"/>
              <a:gd name="connsiteX90" fmla="*/ 1127242 w 1343667"/>
              <a:gd name="connsiteY90" fmla="*/ 368843 h 1345910"/>
              <a:gd name="connsiteX91" fmla="*/ 1125108 w 1343667"/>
              <a:gd name="connsiteY91" fmla="*/ 373729 h 1345910"/>
              <a:gd name="connsiteX92" fmla="*/ 1123279 w 1343667"/>
              <a:gd name="connsiteY92" fmla="*/ 379225 h 1345910"/>
              <a:gd name="connsiteX93" fmla="*/ 1122060 w 1343667"/>
              <a:gd name="connsiteY93" fmla="*/ 384721 h 1345910"/>
              <a:gd name="connsiteX94" fmla="*/ 1121145 w 1343667"/>
              <a:gd name="connsiteY94" fmla="*/ 390217 h 1345910"/>
              <a:gd name="connsiteX95" fmla="*/ 1120231 w 1343667"/>
              <a:gd name="connsiteY95" fmla="*/ 395713 h 1345910"/>
              <a:gd name="connsiteX96" fmla="*/ 1120231 w 1343667"/>
              <a:gd name="connsiteY96" fmla="*/ 401514 h 1345910"/>
              <a:gd name="connsiteX97" fmla="*/ 1120231 w 1343667"/>
              <a:gd name="connsiteY97" fmla="*/ 407010 h 1345910"/>
              <a:gd name="connsiteX98" fmla="*/ 1120840 w 1343667"/>
              <a:gd name="connsiteY98" fmla="*/ 412506 h 1345910"/>
              <a:gd name="connsiteX99" fmla="*/ 1121755 w 1343667"/>
              <a:gd name="connsiteY99" fmla="*/ 418002 h 1345910"/>
              <a:gd name="connsiteX100" fmla="*/ 1123279 w 1343667"/>
              <a:gd name="connsiteY100" fmla="*/ 423498 h 1345910"/>
              <a:gd name="connsiteX101" fmla="*/ 1125108 w 1343667"/>
              <a:gd name="connsiteY101" fmla="*/ 428383 h 1345910"/>
              <a:gd name="connsiteX102" fmla="*/ 1127547 w 1343667"/>
              <a:gd name="connsiteY102" fmla="*/ 433269 h 1345910"/>
              <a:gd name="connsiteX103" fmla="*/ 1163211 w 1343667"/>
              <a:gd name="connsiteY103" fmla="*/ 519984 h 1345910"/>
              <a:gd name="connsiteX104" fmla="*/ 1165040 w 1343667"/>
              <a:gd name="connsiteY104" fmla="*/ 524868 h 1345910"/>
              <a:gd name="connsiteX105" fmla="*/ 1167174 w 1343667"/>
              <a:gd name="connsiteY105" fmla="*/ 530059 h 1345910"/>
              <a:gd name="connsiteX106" fmla="*/ 1169918 w 1343667"/>
              <a:gd name="connsiteY106" fmla="*/ 534639 h 1345910"/>
              <a:gd name="connsiteX107" fmla="*/ 1172966 w 1343667"/>
              <a:gd name="connsiteY107" fmla="*/ 539219 h 1345910"/>
              <a:gd name="connsiteX108" fmla="*/ 1176928 w 1343667"/>
              <a:gd name="connsiteY108" fmla="*/ 543494 h 1345910"/>
              <a:gd name="connsiteX109" fmla="*/ 1180586 w 1343667"/>
              <a:gd name="connsiteY109" fmla="*/ 547463 h 1345910"/>
              <a:gd name="connsiteX110" fmla="*/ 1184854 w 1343667"/>
              <a:gd name="connsiteY110" fmla="*/ 551433 h 1345910"/>
              <a:gd name="connsiteX111" fmla="*/ 1189121 w 1343667"/>
              <a:gd name="connsiteY111" fmla="*/ 555097 h 1345910"/>
              <a:gd name="connsiteX112" fmla="*/ 1193694 w 1343667"/>
              <a:gd name="connsiteY112" fmla="*/ 558150 h 1345910"/>
              <a:gd name="connsiteX113" fmla="*/ 1198876 w 1343667"/>
              <a:gd name="connsiteY113" fmla="*/ 560898 h 1345910"/>
              <a:gd name="connsiteX114" fmla="*/ 1203753 w 1343667"/>
              <a:gd name="connsiteY114" fmla="*/ 563341 h 1345910"/>
              <a:gd name="connsiteX115" fmla="*/ 1208935 w 1343667"/>
              <a:gd name="connsiteY115" fmla="*/ 565478 h 1345910"/>
              <a:gd name="connsiteX116" fmla="*/ 1214117 w 1343667"/>
              <a:gd name="connsiteY116" fmla="*/ 567005 h 1345910"/>
              <a:gd name="connsiteX117" fmla="*/ 1219604 w 1343667"/>
              <a:gd name="connsiteY117" fmla="*/ 568226 h 1345910"/>
              <a:gd name="connsiteX118" fmla="*/ 1224786 w 1343667"/>
              <a:gd name="connsiteY118" fmla="*/ 569142 h 1345910"/>
              <a:gd name="connsiteX119" fmla="*/ 1230272 w 1343667"/>
              <a:gd name="connsiteY119" fmla="*/ 569142 h 1345910"/>
              <a:gd name="connsiteX120" fmla="*/ 1292152 w 1343667"/>
              <a:gd name="connsiteY120" fmla="*/ 569142 h 1345910"/>
              <a:gd name="connsiteX121" fmla="*/ 1297334 w 1343667"/>
              <a:gd name="connsiteY121" fmla="*/ 569447 h 1345910"/>
              <a:gd name="connsiteX122" fmla="*/ 1302516 w 1343667"/>
              <a:gd name="connsiteY122" fmla="*/ 570363 h 1345910"/>
              <a:gd name="connsiteX123" fmla="*/ 1307698 w 1343667"/>
              <a:gd name="connsiteY123" fmla="*/ 571890 h 1345910"/>
              <a:gd name="connsiteX124" fmla="*/ 1312270 w 1343667"/>
              <a:gd name="connsiteY124" fmla="*/ 573722 h 1345910"/>
              <a:gd name="connsiteX125" fmla="*/ 1316843 w 1343667"/>
              <a:gd name="connsiteY125" fmla="*/ 575859 h 1345910"/>
              <a:gd name="connsiteX126" fmla="*/ 1320806 w 1343667"/>
              <a:gd name="connsiteY126" fmla="*/ 578302 h 1345910"/>
              <a:gd name="connsiteX127" fmla="*/ 1324768 w 1343667"/>
              <a:gd name="connsiteY127" fmla="*/ 581356 h 1345910"/>
              <a:gd name="connsiteX128" fmla="*/ 1328731 w 1343667"/>
              <a:gd name="connsiteY128" fmla="*/ 584714 h 1345910"/>
              <a:gd name="connsiteX129" fmla="*/ 1332084 w 1343667"/>
              <a:gd name="connsiteY129" fmla="*/ 588072 h 1345910"/>
              <a:gd name="connsiteX130" fmla="*/ 1335132 w 1343667"/>
              <a:gd name="connsiteY130" fmla="*/ 592042 h 1345910"/>
              <a:gd name="connsiteX131" fmla="*/ 1337571 w 1343667"/>
              <a:gd name="connsiteY131" fmla="*/ 596622 h 1345910"/>
              <a:gd name="connsiteX132" fmla="*/ 1339704 w 1343667"/>
              <a:gd name="connsiteY132" fmla="*/ 601202 h 1345910"/>
              <a:gd name="connsiteX133" fmla="*/ 1341534 w 1343667"/>
              <a:gd name="connsiteY133" fmla="*/ 605782 h 1345910"/>
              <a:gd name="connsiteX134" fmla="*/ 1342753 w 1343667"/>
              <a:gd name="connsiteY134" fmla="*/ 610667 h 1345910"/>
              <a:gd name="connsiteX135" fmla="*/ 1343363 w 1343667"/>
              <a:gd name="connsiteY135" fmla="*/ 616163 h 1345910"/>
              <a:gd name="connsiteX136" fmla="*/ 1343667 w 1343667"/>
              <a:gd name="connsiteY136" fmla="*/ 621354 h 1345910"/>
              <a:gd name="connsiteX137" fmla="*/ 1343667 w 1343667"/>
              <a:gd name="connsiteY137" fmla="*/ 724862 h 1345910"/>
              <a:gd name="connsiteX138" fmla="*/ 1343363 w 1343667"/>
              <a:gd name="connsiteY138" fmla="*/ 730053 h 1345910"/>
              <a:gd name="connsiteX139" fmla="*/ 1342753 w 1343667"/>
              <a:gd name="connsiteY139" fmla="*/ 735244 h 1345910"/>
              <a:gd name="connsiteX140" fmla="*/ 1341534 w 1343667"/>
              <a:gd name="connsiteY140" fmla="*/ 740128 h 1345910"/>
              <a:gd name="connsiteX141" fmla="*/ 1339704 w 1343667"/>
              <a:gd name="connsiteY141" fmla="*/ 745014 h 1345910"/>
              <a:gd name="connsiteX142" fmla="*/ 1337571 w 1343667"/>
              <a:gd name="connsiteY142" fmla="*/ 749594 h 1345910"/>
              <a:gd name="connsiteX143" fmla="*/ 1335132 w 1343667"/>
              <a:gd name="connsiteY143" fmla="*/ 753869 h 1345910"/>
              <a:gd name="connsiteX144" fmla="*/ 1332084 w 1343667"/>
              <a:gd name="connsiteY144" fmla="*/ 757533 h 1345910"/>
              <a:gd name="connsiteX145" fmla="*/ 1328731 w 1343667"/>
              <a:gd name="connsiteY145" fmla="*/ 761197 h 1345910"/>
              <a:gd name="connsiteX146" fmla="*/ 1324768 w 1343667"/>
              <a:gd name="connsiteY146" fmla="*/ 764556 h 1345910"/>
              <a:gd name="connsiteX147" fmla="*/ 1320806 w 1343667"/>
              <a:gd name="connsiteY147" fmla="*/ 767914 h 1345910"/>
              <a:gd name="connsiteX148" fmla="*/ 1316843 w 1343667"/>
              <a:gd name="connsiteY148" fmla="*/ 770357 h 1345910"/>
              <a:gd name="connsiteX149" fmla="*/ 1312270 w 1343667"/>
              <a:gd name="connsiteY149" fmla="*/ 772494 h 1345910"/>
              <a:gd name="connsiteX150" fmla="*/ 1307698 w 1343667"/>
              <a:gd name="connsiteY150" fmla="*/ 774326 h 1345910"/>
              <a:gd name="connsiteX151" fmla="*/ 1302516 w 1343667"/>
              <a:gd name="connsiteY151" fmla="*/ 775547 h 1345910"/>
              <a:gd name="connsiteX152" fmla="*/ 1297334 w 1343667"/>
              <a:gd name="connsiteY152" fmla="*/ 776463 h 1345910"/>
              <a:gd name="connsiteX153" fmla="*/ 1292152 w 1343667"/>
              <a:gd name="connsiteY153" fmla="*/ 776463 h 1345910"/>
              <a:gd name="connsiteX154" fmla="*/ 1230272 w 1343667"/>
              <a:gd name="connsiteY154" fmla="*/ 776463 h 1345910"/>
              <a:gd name="connsiteX155" fmla="*/ 1224786 w 1343667"/>
              <a:gd name="connsiteY155" fmla="*/ 776769 h 1345910"/>
              <a:gd name="connsiteX156" fmla="*/ 1219604 w 1343667"/>
              <a:gd name="connsiteY156" fmla="*/ 777685 h 1345910"/>
              <a:gd name="connsiteX157" fmla="*/ 1214117 w 1343667"/>
              <a:gd name="connsiteY157" fmla="*/ 778906 h 1345910"/>
              <a:gd name="connsiteX158" fmla="*/ 1208935 w 1343667"/>
              <a:gd name="connsiteY158" fmla="*/ 780433 h 1345910"/>
              <a:gd name="connsiteX159" fmla="*/ 1203753 w 1343667"/>
              <a:gd name="connsiteY159" fmla="*/ 782570 h 1345910"/>
              <a:gd name="connsiteX160" fmla="*/ 1198876 w 1343667"/>
              <a:gd name="connsiteY160" fmla="*/ 785013 h 1345910"/>
              <a:gd name="connsiteX161" fmla="*/ 1193694 w 1343667"/>
              <a:gd name="connsiteY161" fmla="*/ 788066 h 1345910"/>
              <a:gd name="connsiteX162" fmla="*/ 1189121 w 1343667"/>
              <a:gd name="connsiteY162" fmla="*/ 791120 h 1345910"/>
              <a:gd name="connsiteX163" fmla="*/ 1184854 w 1343667"/>
              <a:gd name="connsiteY163" fmla="*/ 794784 h 1345910"/>
              <a:gd name="connsiteX164" fmla="*/ 1180586 w 1343667"/>
              <a:gd name="connsiteY164" fmla="*/ 798448 h 1345910"/>
              <a:gd name="connsiteX165" fmla="*/ 1176928 w 1343667"/>
              <a:gd name="connsiteY165" fmla="*/ 802417 h 1345910"/>
              <a:gd name="connsiteX166" fmla="*/ 1172966 w 1343667"/>
              <a:gd name="connsiteY166" fmla="*/ 806691 h 1345910"/>
              <a:gd name="connsiteX167" fmla="*/ 1169918 w 1343667"/>
              <a:gd name="connsiteY167" fmla="*/ 811577 h 1345910"/>
              <a:gd name="connsiteX168" fmla="*/ 1167174 w 1343667"/>
              <a:gd name="connsiteY168" fmla="*/ 816157 h 1345910"/>
              <a:gd name="connsiteX169" fmla="*/ 1165040 w 1343667"/>
              <a:gd name="connsiteY169" fmla="*/ 821042 h 1345910"/>
              <a:gd name="connsiteX170" fmla="*/ 1163211 w 1343667"/>
              <a:gd name="connsiteY170" fmla="*/ 825928 h 1345910"/>
              <a:gd name="connsiteX171" fmla="*/ 1127547 w 1343667"/>
              <a:gd name="connsiteY171" fmla="*/ 912642 h 1345910"/>
              <a:gd name="connsiteX172" fmla="*/ 1125108 w 1343667"/>
              <a:gd name="connsiteY172" fmla="*/ 917833 h 1345910"/>
              <a:gd name="connsiteX173" fmla="*/ 1123279 w 1343667"/>
              <a:gd name="connsiteY173" fmla="*/ 922718 h 1345910"/>
              <a:gd name="connsiteX174" fmla="*/ 1121755 w 1343667"/>
              <a:gd name="connsiteY174" fmla="*/ 927909 h 1345910"/>
              <a:gd name="connsiteX175" fmla="*/ 1120840 w 1343667"/>
              <a:gd name="connsiteY175" fmla="*/ 933405 h 1345910"/>
              <a:gd name="connsiteX176" fmla="*/ 1120231 w 1343667"/>
              <a:gd name="connsiteY176" fmla="*/ 938901 h 1345910"/>
              <a:gd name="connsiteX177" fmla="*/ 1120231 w 1343667"/>
              <a:gd name="connsiteY177" fmla="*/ 944702 h 1345910"/>
              <a:gd name="connsiteX178" fmla="*/ 1120231 w 1343667"/>
              <a:gd name="connsiteY178" fmla="*/ 950198 h 1345910"/>
              <a:gd name="connsiteX179" fmla="*/ 1121145 w 1343667"/>
              <a:gd name="connsiteY179" fmla="*/ 955694 h 1345910"/>
              <a:gd name="connsiteX180" fmla="*/ 1122060 w 1343667"/>
              <a:gd name="connsiteY180" fmla="*/ 961496 h 1345910"/>
              <a:gd name="connsiteX181" fmla="*/ 1123279 w 1343667"/>
              <a:gd name="connsiteY181" fmla="*/ 966686 h 1345910"/>
              <a:gd name="connsiteX182" fmla="*/ 1125108 w 1343667"/>
              <a:gd name="connsiteY182" fmla="*/ 972182 h 1345910"/>
              <a:gd name="connsiteX183" fmla="*/ 1127242 w 1343667"/>
              <a:gd name="connsiteY183" fmla="*/ 977067 h 1345910"/>
              <a:gd name="connsiteX184" fmla="*/ 1129680 w 1343667"/>
              <a:gd name="connsiteY184" fmla="*/ 982258 h 1345910"/>
              <a:gd name="connsiteX185" fmla="*/ 1133033 w 1343667"/>
              <a:gd name="connsiteY185" fmla="*/ 986838 h 1345910"/>
              <a:gd name="connsiteX186" fmla="*/ 1136082 w 1343667"/>
              <a:gd name="connsiteY186" fmla="*/ 991113 h 1345910"/>
              <a:gd name="connsiteX187" fmla="*/ 1139740 w 1343667"/>
              <a:gd name="connsiteY187" fmla="*/ 995082 h 1345910"/>
              <a:gd name="connsiteX188" fmla="*/ 1183635 w 1343667"/>
              <a:gd name="connsiteY188" fmla="*/ 1039051 h 1345910"/>
              <a:gd name="connsiteX189" fmla="*/ 1187292 w 1343667"/>
              <a:gd name="connsiteY189" fmla="*/ 1042714 h 1345910"/>
              <a:gd name="connsiteX190" fmla="*/ 1190036 w 1343667"/>
              <a:gd name="connsiteY190" fmla="*/ 1047294 h 1345910"/>
              <a:gd name="connsiteX191" fmla="*/ 1192779 w 1343667"/>
              <a:gd name="connsiteY191" fmla="*/ 1051569 h 1345910"/>
              <a:gd name="connsiteX192" fmla="*/ 1194913 w 1343667"/>
              <a:gd name="connsiteY192" fmla="*/ 1056149 h 1345910"/>
              <a:gd name="connsiteX193" fmla="*/ 1196742 w 1343667"/>
              <a:gd name="connsiteY193" fmla="*/ 1060729 h 1345910"/>
              <a:gd name="connsiteX194" fmla="*/ 1197961 w 1343667"/>
              <a:gd name="connsiteY194" fmla="*/ 1065614 h 1345910"/>
              <a:gd name="connsiteX195" fmla="*/ 1198571 w 1343667"/>
              <a:gd name="connsiteY195" fmla="*/ 1070805 h 1345910"/>
              <a:gd name="connsiteX196" fmla="*/ 1198876 w 1343667"/>
              <a:gd name="connsiteY196" fmla="*/ 1075690 h 1345910"/>
              <a:gd name="connsiteX197" fmla="*/ 1198571 w 1343667"/>
              <a:gd name="connsiteY197" fmla="*/ 1080576 h 1345910"/>
              <a:gd name="connsiteX198" fmla="*/ 1197961 w 1343667"/>
              <a:gd name="connsiteY198" fmla="*/ 1085461 h 1345910"/>
              <a:gd name="connsiteX199" fmla="*/ 1196742 w 1343667"/>
              <a:gd name="connsiteY199" fmla="*/ 1090651 h 1345910"/>
              <a:gd name="connsiteX200" fmla="*/ 1194913 w 1343667"/>
              <a:gd name="connsiteY200" fmla="*/ 1095232 h 1345910"/>
              <a:gd name="connsiteX201" fmla="*/ 1192779 w 1343667"/>
              <a:gd name="connsiteY201" fmla="*/ 1099811 h 1345910"/>
              <a:gd name="connsiteX202" fmla="*/ 1190036 w 1343667"/>
              <a:gd name="connsiteY202" fmla="*/ 1104087 h 1345910"/>
              <a:gd name="connsiteX203" fmla="*/ 1187292 w 1343667"/>
              <a:gd name="connsiteY203" fmla="*/ 1108361 h 1345910"/>
              <a:gd name="connsiteX204" fmla="*/ 1183635 w 1343667"/>
              <a:gd name="connsiteY204" fmla="*/ 1112330 h 1345910"/>
              <a:gd name="connsiteX205" fmla="*/ 1110476 w 1343667"/>
              <a:gd name="connsiteY205" fmla="*/ 1185611 h 1345910"/>
              <a:gd name="connsiteX206" fmla="*/ 1106514 w 1343667"/>
              <a:gd name="connsiteY206" fmla="*/ 1188969 h 1345910"/>
              <a:gd name="connsiteX207" fmla="*/ 1102246 w 1343667"/>
              <a:gd name="connsiteY207" fmla="*/ 1192022 h 1345910"/>
              <a:gd name="connsiteX208" fmla="*/ 1097979 w 1343667"/>
              <a:gd name="connsiteY208" fmla="*/ 1194770 h 1345910"/>
              <a:gd name="connsiteX209" fmla="*/ 1093406 w 1343667"/>
              <a:gd name="connsiteY209" fmla="*/ 1197213 h 1345910"/>
              <a:gd name="connsiteX210" fmla="*/ 1088834 w 1343667"/>
              <a:gd name="connsiteY210" fmla="*/ 1198740 h 1345910"/>
              <a:gd name="connsiteX211" fmla="*/ 1083652 w 1343667"/>
              <a:gd name="connsiteY211" fmla="*/ 1199961 h 1345910"/>
              <a:gd name="connsiteX212" fmla="*/ 1078774 w 1343667"/>
              <a:gd name="connsiteY212" fmla="*/ 1200572 h 1345910"/>
              <a:gd name="connsiteX213" fmla="*/ 1073897 w 1343667"/>
              <a:gd name="connsiteY213" fmla="*/ 1200877 h 1345910"/>
              <a:gd name="connsiteX214" fmla="*/ 1069020 w 1343667"/>
              <a:gd name="connsiteY214" fmla="*/ 1200572 h 1345910"/>
              <a:gd name="connsiteX215" fmla="*/ 1063838 w 1343667"/>
              <a:gd name="connsiteY215" fmla="*/ 1199961 h 1345910"/>
              <a:gd name="connsiteX216" fmla="*/ 1058961 w 1343667"/>
              <a:gd name="connsiteY216" fmla="*/ 1198740 h 1345910"/>
              <a:gd name="connsiteX217" fmla="*/ 1054389 w 1343667"/>
              <a:gd name="connsiteY217" fmla="*/ 1197213 h 1345910"/>
              <a:gd name="connsiteX218" fmla="*/ 1049816 w 1343667"/>
              <a:gd name="connsiteY218" fmla="*/ 1194770 h 1345910"/>
              <a:gd name="connsiteX219" fmla="*/ 1045549 w 1343667"/>
              <a:gd name="connsiteY219" fmla="*/ 1192022 h 1345910"/>
              <a:gd name="connsiteX220" fmla="*/ 1040977 w 1343667"/>
              <a:gd name="connsiteY220" fmla="*/ 1188969 h 1345910"/>
              <a:gd name="connsiteX221" fmla="*/ 1037318 w 1343667"/>
              <a:gd name="connsiteY221" fmla="*/ 1185611 h 1345910"/>
              <a:gd name="connsiteX222" fmla="*/ 993424 w 1343667"/>
              <a:gd name="connsiteY222" fmla="*/ 1141642 h 1345910"/>
              <a:gd name="connsiteX223" fmla="*/ 989461 w 1343667"/>
              <a:gd name="connsiteY223" fmla="*/ 1137978 h 1345910"/>
              <a:gd name="connsiteX224" fmla="*/ 985194 w 1343667"/>
              <a:gd name="connsiteY224" fmla="*/ 1134925 h 1345910"/>
              <a:gd name="connsiteX225" fmla="*/ 980621 w 1343667"/>
              <a:gd name="connsiteY225" fmla="*/ 1131566 h 1345910"/>
              <a:gd name="connsiteX226" fmla="*/ 975744 w 1343667"/>
              <a:gd name="connsiteY226" fmla="*/ 1129123 h 1345910"/>
              <a:gd name="connsiteX227" fmla="*/ 970562 w 1343667"/>
              <a:gd name="connsiteY227" fmla="*/ 1126986 h 1345910"/>
              <a:gd name="connsiteX228" fmla="*/ 965380 w 1343667"/>
              <a:gd name="connsiteY228" fmla="*/ 1125154 h 1345910"/>
              <a:gd name="connsiteX229" fmla="*/ 959893 w 1343667"/>
              <a:gd name="connsiteY229" fmla="*/ 1123933 h 1345910"/>
              <a:gd name="connsiteX230" fmla="*/ 954101 w 1343667"/>
              <a:gd name="connsiteY230" fmla="*/ 1123017 h 1345910"/>
              <a:gd name="connsiteX231" fmla="*/ 948615 w 1343667"/>
              <a:gd name="connsiteY231" fmla="*/ 1122101 h 1345910"/>
              <a:gd name="connsiteX232" fmla="*/ 943128 w 1343667"/>
              <a:gd name="connsiteY232" fmla="*/ 1122101 h 1345910"/>
              <a:gd name="connsiteX233" fmla="*/ 937641 w 1343667"/>
              <a:gd name="connsiteY233" fmla="*/ 1122101 h 1345910"/>
              <a:gd name="connsiteX234" fmla="*/ 931849 w 1343667"/>
              <a:gd name="connsiteY234" fmla="*/ 1122712 h 1345910"/>
              <a:gd name="connsiteX235" fmla="*/ 926362 w 1343667"/>
              <a:gd name="connsiteY235" fmla="*/ 1123933 h 1345910"/>
              <a:gd name="connsiteX236" fmla="*/ 921181 w 1343667"/>
              <a:gd name="connsiteY236" fmla="*/ 1125154 h 1345910"/>
              <a:gd name="connsiteX237" fmla="*/ 916303 w 1343667"/>
              <a:gd name="connsiteY237" fmla="*/ 1126986 h 1345910"/>
              <a:gd name="connsiteX238" fmla="*/ 911121 w 1343667"/>
              <a:gd name="connsiteY238" fmla="*/ 1129429 h 1345910"/>
              <a:gd name="connsiteX239" fmla="*/ 824551 w 1343667"/>
              <a:gd name="connsiteY239" fmla="*/ 1165153 h 1345910"/>
              <a:gd name="connsiteX240" fmla="*/ 819674 w 1343667"/>
              <a:gd name="connsiteY240" fmla="*/ 1166985 h 1345910"/>
              <a:gd name="connsiteX241" fmla="*/ 814797 w 1343667"/>
              <a:gd name="connsiteY241" fmla="*/ 1169122 h 1345910"/>
              <a:gd name="connsiteX242" fmla="*/ 810224 w 1343667"/>
              <a:gd name="connsiteY242" fmla="*/ 1171870 h 1345910"/>
              <a:gd name="connsiteX243" fmla="*/ 805347 w 1343667"/>
              <a:gd name="connsiteY243" fmla="*/ 1174924 h 1345910"/>
              <a:gd name="connsiteX244" fmla="*/ 801080 w 1343667"/>
              <a:gd name="connsiteY244" fmla="*/ 1178893 h 1345910"/>
              <a:gd name="connsiteX245" fmla="*/ 797117 w 1343667"/>
              <a:gd name="connsiteY245" fmla="*/ 1182557 h 1345910"/>
              <a:gd name="connsiteX246" fmla="*/ 793459 w 1343667"/>
              <a:gd name="connsiteY246" fmla="*/ 1186831 h 1345910"/>
              <a:gd name="connsiteX247" fmla="*/ 789801 w 1343667"/>
              <a:gd name="connsiteY247" fmla="*/ 1191107 h 1345910"/>
              <a:gd name="connsiteX248" fmla="*/ 786753 w 1343667"/>
              <a:gd name="connsiteY248" fmla="*/ 1195686 h 1345910"/>
              <a:gd name="connsiteX249" fmla="*/ 783704 w 1343667"/>
              <a:gd name="connsiteY249" fmla="*/ 1200877 h 1345910"/>
              <a:gd name="connsiteX250" fmla="*/ 781266 w 1343667"/>
              <a:gd name="connsiteY250" fmla="*/ 1205762 h 1345910"/>
              <a:gd name="connsiteX251" fmla="*/ 779132 w 1343667"/>
              <a:gd name="connsiteY251" fmla="*/ 1210953 h 1345910"/>
              <a:gd name="connsiteX252" fmla="*/ 777608 w 1343667"/>
              <a:gd name="connsiteY252" fmla="*/ 1216143 h 1345910"/>
              <a:gd name="connsiteX253" fmla="*/ 776389 w 1343667"/>
              <a:gd name="connsiteY253" fmla="*/ 1221639 h 1345910"/>
              <a:gd name="connsiteX254" fmla="*/ 775474 w 1343667"/>
              <a:gd name="connsiteY254" fmla="*/ 1227136 h 1345910"/>
              <a:gd name="connsiteX255" fmla="*/ 775170 w 1343667"/>
              <a:gd name="connsiteY255" fmla="*/ 1232326 h 1345910"/>
              <a:gd name="connsiteX256" fmla="*/ 775170 w 1343667"/>
              <a:gd name="connsiteY256" fmla="*/ 1294309 h 1345910"/>
              <a:gd name="connsiteX257" fmla="*/ 775170 w 1343667"/>
              <a:gd name="connsiteY257" fmla="*/ 1299500 h 1345910"/>
              <a:gd name="connsiteX258" fmla="*/ 774255 w 1343667"/>
              <a:gd name="connsiteY258" fmla="*/ 1304385 h 1345910"/>
              <a:gd name="connsiteX259" fmla="*/ 773036 w 1343667"/>
              <a:gd name="connsiteY259" fmla="*/ 1309576 h 1345910"/>
              <a:gd name="connsiteX260" fmla="*/ 771207 w 1343667"/>
              <a:gd name="connsiteY260" fmla="*/ 1314461 h 1345910"/>
              <a:gd name="connsiteX261" fmla="*/ 769073 w 1343667"/>
              <a:gd name="connsiteY261" fmla="*/ 1318736 h 1345910"/>
              <a:gd name="connsiteX262" fmla="*/ 766634 w 1343667"/>
              <a:gd name="connsiteY262" fmla="*/ 1323011 h 1345910"/>
              <a:gd name="connsiteX263" fmla="*/ 763586 w 1343667"/>
              <a:gd name="connsiteY263" fmla="*/ 1327285 h 1345910"/>
              <a:gd name="connsiteX264" fmla="*/ 759928 w 1343667"/>
              <a:gd name="connsiteY264" fmla="*/ 1330949 h 1345910"/>
              <a:gd name="connsiteX265" fmla="*/ 756270 w 1343667"/>
              <a:gd name="connsiteY265" fmla="*/ 1334308 h 1345910"/>
              <a:gd name="connsiteX266" fmla="*/ 752613 w 1343667"/>
              <a:gd name="connsiteY266" fmla="*/ 1337055 h 1345910"/>
              <a:gd name="connsiteX267" fmla="*/ 748345 w 1343667"/>
              <a:gd name="connsiteY267" fmla="*/ 1339804 h 1345910"/>
              <a:gd name="connsiteX268" fmla="*/ 743773 w 1343667"/>
              <a:gd name="connsiteY268" fmla="*/ 1341941 h 1345910"/>
              <a:gd name="connsiteX269" fmla="*/ 738895 w 1343667"/>
              <a:gd name="connsiteY269" fmla="*/ 1343468 h 1345910"/>
              <a:gd name="connsiteX270" fmla="*/ 734018 w 1343667"/>
              <a:gd name="connsiteY270" fmla="*/ 1344995 h 1345910"/>
              <a:gd name="connsiteX271" fmla="*/ 728836 w 1343667"/>
              <a:gd name="connsiteY271" fmla="*/ 1345605 h 1345910"/>
              <a:gd name="connsiteX272" fmla="*/ 723654 w 1343667"/>
              <a:gd name="connsiteY272" fmla="*/ 1345910 h 1345910"/>
              <a:gd name="connsiteX273" fmla="*/ 620319 w 1343667"/>
              <a:gd name="connsiteY273" fmla="*/ 1345910 h 1345910"/>
              <a:gd name="connsiteX274" fmla="*/ 615136 w 1343667"/>
              <a:gd name="connsiteY274" fmla="*/ 1345605 h 1345910"/>
              <a:gd name="connsiteX275" fmla="*/ 609649 w 1343667"/>
              <a:gd name="connsiteY275" fmla="*/ 1344995 h 1345910"/>
              <a:gd name="connsiteX276" fmla="*/ 604772 w 1343667"/>
              <a:gd name="connsiteY276" fmla="*/ 1343468 h 1345910"/>
              <a:gd name="connsiteX277" fmla="*/ 600200 w 1343667"/>
              <a:gd name="connsiteY277" fmla="*/ 1341941 h 1345910"/>
              <a:gd name="connsiteX278" fmla="*/ 595628 w 1343667"/>
              <a:gd name="connsiteY278" fmla="*/ 1339804 h 1345910"/>
              <a:gd name="connsiteX279" fmla="*/ 591665 w 1343667"/>
              <a:gd name="connsiteY279" fmla="*/ 1337055 h 1345910"/>
              <a:gd name="connsiteX280" fmla="*/ 587397 w 1343667"/>
              <a:gd name="connsiteY280" fmla="*/ 1334308 h 1345910"/>
              <a:gd name="connsiteX281" fmla="*/ 583739 w 1343667"/>
              <a:gd name="connsiteY281" fmla="*/ 1330949 h 1345910"/>
              <a:gd name="connsiteX282" fmla="*/ 580386 w 1343667"/>
              <a:gd name="connsiteY282" fmla="*/ 1327285 h 1345910"/>
              <a:gd name="connsiteX283" fmla="*/ 577338 w 1343667"/>
              <a:gd name="connsiteY283" fmla="*/ 1323011 h 1345910"/>
              <a:gd name="connsiteX284" fmla="*/ 574900 w 1343667"/>
              <a:gd name="connsiteY284" fmla="*/ 1318736 h 1345910"/>
              <a:gd name="connsiteX285" fmla="*/ 572766 w 1343667"/>
              <a:gd name="connsiteY285" fmla="*/ 1314461 h 1345910"/>
              <a:gd name="connsiteX286" fmla="*/ 570937 w 1343667"/>
              <a:gd name="connsiteY286" fmla="*/ 1309576 h 1345910"/>
              <a:gd name="connsiteX287" fmla="*/ 569717 w 1343667"/>
              <a:gd name="connsiteY287" fmla="*/ 1304385 h 1345910"/>
              <a:gd name="connsiteX288" fmla="*/ 569108 w 1343667"/>
              <a:gd name="connsiteY288" fmla="*/ 1299500 h 1345910"/>
              <a:gd name="connsiteX289" fmla="*/ 568803 w 1343667"/>
              <a:gd name="connsiteY289" fmla="*/ 1294309 h 1345910"/>
              <a:gd name="connsiteX290" fmla="*/ 568803 w 1343667"/>
              <a:gd name="connsiteY290" fmla="*/ 1232326 h 1345910"/>
              <a:gd name="connsiteX291" fmla="*/ 568193 w 1343667"/>
              <a:gd name="connsiteY291" fmla="*/ 1227136 h 1345910"/>
              <a:gd name="connsiteX292" fmla="*/ 567279 w 1343667"/>
              <a:gd name="connsiteY292" fmla="*/ 1221639 h 1345910"/>
              <a:gd name="connsiteX293" fmla="*/ 566365 w 1343667"/>
              <a:gd name="connsiteY293" fmla="*/ 1216143 h 1345910"/>
              <a:gd name="connsiteX294" fmla="*/ 564536 w 1343667"/>
              <a:gd name="connsiteY294" fmla="*/ 1210953 h 1345910"/>
              <a:gd name="connsiteX295" fmla="*/ 562402 w 1343667"/>
              <a:gd name="connsiteY295" fmla="*/ 1205762 h 1345910"/>
              <a:gd name="connsiteX296" fmla="*/ 559963 w 1343667"/>
              <a:gd name="connsiteY296" fmla="*/ 1200877 h 1345910"/>
              <a:gd name="connsiteX297" fmla="*/ 557220 w 1343667"/>
              <a:gd name="connsiteY297" fmla="*/ 1195686 h 1345910"/>
              <a:gd name="connsiteX298" fmla="*/ 554172 w 1343667"/>
              <a:gd name="connsiteY298" fmla="*/ 1191107 h 1345910"/>
              <a:gd name="connsiteX299" fmla="*/ 550819 w 1343667"/>
              <a:gd name="connsiteY299" fmla="*/ 1186831 h 1345910"/>
              <a:gd name="connsiteX300" fmla="*/ 546551 w 1343667"/>
              <a:gd name="connsiteY300" fmla="*/ 1182557 h 1345910"/>
              <a:gd name="connsiteX301" fmla="*/ 542589 w 1343667"/>
              <a:gd name="connsiteY301" fmla="*/ 1178893 h 1345910"/>
              <a:gd name="connsiteX302" fmla="*/ 538320 w 1343667"/>
              <a:gd name="connsiteY302" fmla="*/ 1174924 h 1345910"/>
              <a:gd name="connsiteX303" fmla="*/ 533749 w 1343667"/>
              <a:gd name="connsiteY303" fmla="*/ 1171870 h 1345910"/>
              <a:gd name="connsiteX304" fmla="*/ 529176 w 1343667"/>
              <a:gd name="connsiteY304" fmla="*/ 1169122 h 1345910"/>
              <a:gd name="connsiteX305" fmla="*/ 523994 w 1343667"/>
              <a:gd name="connsiteY305" fmla="*/ 1166985 h 1345910"/>
              <a:gd name="connsiteX306" fmla="*/ 519117 w 1343667"/>
              <a:gd name="connsiteY306" fmla="*/ 1165153 h 1345910"/>
              <a:gd name="connsiteX307" fmla="*/ 432547 w 1343667"/>
              <a:gd name="connsiteY307" fmla="*/ 1129429 h 1345910"/>
              <a:gd name="connsiteX308" fmla="*/ 427669 w 1343667"/>
              <a:gd name="connsiteY308" fmla="*/ 1126986 h 1345910"/>
              <a:gd name="connsiteX309" fmla="*/ 422792 w 1343667"/>
              <a:gd name="connsiteY309" fmla="*/ 1125154 h 1345910"/>
              <a:gd name="connsiteX310" fmla="*/ 417610 w 1343667"/>
              <a:gd name="connsiteY310" fmla="*/ 1123933 h 1345910"/>
              <a:gd name="connsiteX311" fmla="*/ 411818 w 1343667"/>
              <a:gd name="connsiteY311" fmla="*/ 1122712 h 1345910"/>
              <a:gd name="connsiteX312" fmla="*/ 406332 w 1343667"/>
              <a:gd name="connsiteY312" fmla="*/ 1122101 h 1345910"/>
              <a:gd name="connsiteX313" fmla="*/ 400845 w 1343667"/>
              <a:gd name="connsiteY313" fmla="*/ 1122101 h 1345910"/>
              <a:gd name="connsiteX314" fmla="*/ 395053 w 1343667"/>
              <a:gd name="connsiteY314" fmla="*/ 1122101 h 1345910"/>
              <a:gd name="connsiteX315" fmla="*/ 389566 w 1343667"/>
              <a:gd name="connsiteY315" fmla="*/ 1123017 h 1345910"/>
              <a:gd name="connsiteX316" fmla="*/ 384079 w 1343667"/>
              <a:gd name="connsiteY316" fmla="*/ 1123933 h 1345910"/>
              <a:gd name="connsiteX317" fmla="*/ 378898 w 1343667"/>
              <a:gd name="connsiteY317" fmla="*/ 1125154 h 1345910"/>
              <a:gd name="connsiteX318" fmla="*/ 373411 w 1343667"/>
              <a:gd name="connsiteY318" fmla="*/ 1126986 h 1345910"/>
              <a:gd name="connsiteX319" fmla="*/ 368229 w 1343667"/>
              <a:gd name="connsiteY319" fmla="*/ 1129123 h 1345910"/>
              <a:gd name="connsiteX320" fmla="*/ 363351 w 1343667"/>
              <a:gd name="connsiteY320" fmla="*/ 1131566 h 1345910"/>
              <a:gd name="connsiteX321" fmla="*/ 358779 w 1343667"/>
              <a:gd name="connsiteY321" fmla="*/ 1134925 h 1345910"/>
              <a:gd name="connsiteX322" fmla="*/ 354512 w 1343667"/>
              <a:gd name="connsiteY322" fmla="*/ 1137978 h 1345910"/>
              <a:gd name="connsiteX323" fmla="*/ 350549 w 1343667"/>
              <a:gd name="connsiteY323" fmla="*/ 1141642 h 1345910"/>
              <a:gd name="connsiteX324" fmla="*/ 306349 w 1343667"/>
              <a:gd name="connsiteY324" fmla="*/ 1185611 h 1345910"/>
              <a:gd name="connsiteX325" fmla="*/ 302692 w 1343667"/>
              <a:gd name="connsiteY325" fmla="*/ 1188969 h 1345910"/>
              <a:gd name="connsiteX326" fmla="*/ 298423 w 1343667"/>
              <a:gd name="connsiteY326" fmla="*/ 1192022 h 1345910"/>
              <a:gd name="connsiteX327" fmla="*/ 294156 w 1343667"/>
              <a:gd name="connsiteY327" fmla="*/ 1194770 h 1345910"/>
              <a:gd name="connsiteX328" fmla="*/ 289584 w 1343667"/>
              <a:gd name="connsiteY328" fmla="*/ 1197213 h 1345910"/>
              <a:gd name="connsiteX329" fmla="*/ 284707 w 1343667"/>
              <a:gd name="connsiteY329" fmla="*/ 1198740 h 1345910"/>
              <a:gd name="connsiteX330" fmla="*/ 279829 w 1343667"/>
              <a:gd name="connsiteY330" fmla="*/ 1199961 h 1345910"/>
              <a:gd name="connsiteX331" fmla="*/ 274952 w 1343667"/>
              <a:gd name="connsiteY331" fmla="*/ 1200572 h 1345910"/>
              <a:gd name="connsiteX332" fmla="*/ 270075 w 1343667"/>
              <a:gd name="connsiteY332" fmla="*/ 1200877 h 1345910"/>
              <a:gd name="connsiteX333" fmla="*/ 264893 w 1343667"/>
              <a:gd name="connsiteY333" fmla="*/ 1200572 h 1345910"/>
              <a:gd name="connsiteX334" fmla="*/ 260016 w 1343667"/>
              <a:gd name="connsiteY334" fmla="*/ 1199961 h 1345910"/>
              <a:gd name="connsiteX335" fmla="*/ 255139 w 1343667"/>
              <a:gd name="connsiteY335" fmla="*/ 1198740 h 1345910"/>
              <a:gd name="connsiteX336" fmla="*/ 250566 w 1343667"/>
              <a:gd name="connsiteY336" fmla="*/ 1197213 h 1345910"/>
              <a:gd name="connsiteX337" fmla="*/ 245994 w 1343667"/>
              <a:gd name="connsiteY337" fmla="*/ 1194770 h 1345910"/>
              <a:gd name="connsiteX338" fmla="*/ 241421 w 1343667"/>
              <a:gd name="connsiteY338" fmla="*/ 1192022 h 1345910"/>
              <a:gd name="connsiteX339" fmla="*/ 237459 w 1343667"/>
              <a:gd name="connsiteY339" fmla="*/ 1188969 h 1345910"/>
              <a:gd name="connsiteX340" fmla="*/ 233496 w 1343667"/>
              <a:gd name="connsiteY340" fmla="*/ 1185611 h 1345910"/>
              <a:gd name="connsiteX341" fmla="*/ 160338 w 1343667"/>
              <a:gd name="connsiteY341" fmla="*/ 1112330 h 1345910"/>
              <a:gd name="connsiteX342" fmla="*/ 156680 w 1343667"/>
              <a:gd name="connsiteY342" fmla="*/ 1108361 h 1345910"/>
              <a:gd name="connsiteX343" fmla="*/ 153632 w 1343667"/>
              <a:gd name="connsiteY343" fmla="*/ 1104087 h 1345910"/>
              <a:gd name="connsiteX344" fmla="*/ 151194 w 1343667"/>
              <a:gd name="connsiteY344" fmla="*/ 1099811 h 1345910"/>
              <a:gd name="connsiteX345" fmla="*/ 149060 w 1343667"/>
              <a:gd name="connsiteY345" fmla="*/ 1095232 h 1345910"/>
              <a:gd name="connsiteX346" fmla="*/ 147231 w 1343667"/>
              <a:gd name="connsiteY346" fmla="*/ 1090651 h 1345910"/>
              <a:gd name="connsiteX347" fmla="*/ 146317 w 1343667"/>
              <a:gd name="connsiteY347" fmla="*/ 1085461 h 1345910"/>
              <a:gd name="connsiteX348" fmla="*/ 145402 w 1343667"/>
              <a:gd name="connsiteY348" fmla="*/ 1080576 h 1345910"/>
              <a:gd name="connsiteX349" fmla="*/ 145402 w 1343667"/>
              <a:gd name="connsiteY349" fmla="*/ 1075690 h 1345910"/>
              <a:gd name="connsiteX350" fmla="*/ 145402 w 1343667"/>
              <a:gd name="connsiteY350" fmla="*/ 1070805 h 1345910"/>
              <a:gd name="connsiteX351" fmla="*/ 146317 w 1343667"/>
              <a:gd name="connsiteY351" fmla="*/ 1065614 h 1345910"/>
              <a:gd name="connsiteX352" fmla="*/ 147231 w 1343667"/>
              <a:gd name="connsiteY352" fmla="*/ 1060729 h 1345910"/>
              <a:gd name="connsiteX353" fmla="*/ 149060 w 1343667"/>
              <a:gd name="connsiteY353" fmla="*/ 1056149 h 1345910"/>
              <a:gd name="connsiteX354" fmla="*/ 151194 w 1343667"/>
              <a:gd name="connsiteY354" fmla="*/ 1051569 h 1345910"/>
              <a:gd name="connsiteX355" fmla="*/ 153632 w 1343667"/>
              <a:gd name="connsiteY355" fmla="*/ 1047294 h 1345910"/>
              <a:gd name="connsiteX356" fmla="*/ 156680 w 1343667"/>
              <a:gd name="connsiteY356" fmla="*/ 1042714 h 1345910"/>
              <a:gd name="connsiteX357" fmla="*/ 160338 w 1343667"/>
              <a:gd name="connsiteY357" fmla="*/ 1039051 h 1345910"/>
              <a:gd name="connsiteX358" fmla="*/ 204233 w 1343667"/>
              <a:gd name="connsiteY358" fmla="*/ 995082 h 1345910"/>
              <a:gd name="connsiteX359" fmla="*/ 207891 w 1343667"/>
              <a:gd name="connsiteY359" fmla="*/ 991113 h 1345910"/>
              <a:gd name="connsiteX360" fmla="*/ 211244 w 1343667"/>
              <a:gd name="connsiteY360" fmla="*/ 986838 h 1345910"/>
              <a:gd name="connsiteX361" fmla="*/ 213987 w 1343667"/>
              <a:gd name="connsiteY361" fmla="*/ 982258 h 1345910"/>
              <a:gd name="connsiteX362" fmla="*/ 216426 w 1343667"/>
              <a:gd name="connsiteY362" fmla="*/ 977067 h 1345910"/>
              <a:gd name="connsiteX363" fmla="*/ 218560 w 1343667"/>
              <a:gd name="connsiteY363" fmla="*/ 972182 h 1345910"/>
              <a:gd name="connsiteX364" fmla="*/ 220389 w 1343667"/>
              <a:gd name="connsiteY364" fmla="*/ 966686 h 1345910"/>
              <a:gd name="connsiteX365" fmla="*/ 221608 w 1343667"/>
              <a:gd name="connsiteY365" fmla="*/ 961496 h 1345910"/>
              <a:gd name="connsiteX366" fmla="*/ 223132 w 1343667"/>
              <a:gd name="connsiteY366" fmla="*/ 955694 h 1345910"/>
              <a:gd name="connsiteX367" fmla="*/ 223741 w 1343667"/>
              <a:gd name="connsiteY367" fmla="*/ 950198 h 1345910"/>
              <a:gd name="connsiteX368" fmla="*/ 224047 w 1343667"/>
              <a:gd name="connsiteY368" fmla="*/ 944702 h 1345910"/>
              <a:gd name="connsiteX369" fmla="*/ 223741 w 1343667"/>
              <a:gd name="connsiteY369" fmla="*/ 938901 h 1345910"/>
              <a:gd name="connsiteX370" fmla="*/ 223132 w 1343667"/>
              <a:gd name="connsiteY370" fmla="*/ 933405 h 1345910"/>
              <a:gd name="connsiteX371" fmla="*/ 221913 w 1343667"/>
              <a:gd name="connsiteY371" fmla="*/ 927909 h 1345910"/>
              <a:gd name="connsiteX372" fmla="*/ 220389 w 1343667"/>
              <a:gd name="connsiteY372" fmla="*/ 922718 h 1345910"/>
              <a:gd name="connsiteX373" fmla="*/ 218560 w 1343667"/>
              <a:gd name="connsiteY373" fmla="*/ 917833 h 1345910"/>
              <a:gd name="connsiteX374" fmla="*/ 216426 w 1343667"/>
              <a:gd name="connsiteY374" fmla="*/ 912642 h 1345910"/>
              <a:gd name="connsiteX375" fmla="*/ 180761 w 1343667"/>
              <a:gd name="connsiteY375" fmla="*/ 825928 h 1345910"/>
              <a:gd name="connsiteX376" fmla="*/ 178628 w 1343667"/>
              <a:gd name="connsiteY376" fmla="*/ 821042 h 1345910"/>
              <a:gd name="connsiteX377" fmla="*/ 176494 w 1343667"/>
              <a:gd name="connsiteY377" fmla="*/ 816157 h 1345910"/>
              <a:gd name="connsiteX378" fmla="*/ 173751 w 1343667"/>
              <a:gd name="connsiteY378" fmla="*/ 811577 h 1345910"/>
              <a:gd name="connsiteX379" fmla="*/ 170702 w 1343667"/>
              <a:gd name="connsiteY379" fmla="*/ 806691 h 1345910"/>
              <a:gd name="connsiteX380" fmla="*/ 167349 w 1343667"/>
              <a:gd name="connsiteY380" fmla="*/ 802417 h 1345910"/>
              <a:gd name="connsiteX381" fmla="*/ 163387 w 1343667"/>
              <a:gd name="connsiteY381" fmla="*/ 798448 h 1345910"/>
              <a:gd name="connsiteX382" fmla="*/ 159424 w 1343667"/>
              <a:gd name="connsiteY382" fmla="*/ 794784 h 1345910"/>
              <a:gd name="connsiteX383" fmla="*/ 154547 w 1343667"/>
              <a:gd name="connsiteY383" fmla="*/ 791120 h 1345910"/>
              <a:gd name="connsiteX384" fmla="*/ 149974 w 1343667"/>
              <a:gd name="connsiteY384" fmla="*/ 788066 h 1345910"/>
              <a:gd name="connsiteX385" fmla="*/ 145402 w 1343667"/>
              <a:gd name="connsiteY385" fmla="*/ 785013 h 1345910"/>
              <a:gd name="connsiteX386" fmla="*/ 140220 w 1343667"/>
              <a:gd name="connsiteY386" fmla="*/ 782570 h 1345910"/>
              <a:gd name="connsiteX387" fmla="*/ 135038 w 1343667"/>
              <a:gd name="connsiteY387" fmla="*/ 780433 h 1345910"/>
              <a:gd name="connsiteX388" fmla="*/ 129855 w 1343667"/>
              <a:gd name="connsiteY388" fmla="*/ 778906 h 1345910"/>
              <a:gd name="connsiteX389" fmla="*/ 124369 w 1343667"/>
              <a:gd name="connsiteY389" fmla="*/ 777685 h 1345910"/>
              <a:gd name="connsiteX390" fmla="*/ 119187 w 1343667"/>
              <a:gd name="connsiteY390" fmla="*/ 776769 h 1345910"/>
              <a:gd name="connsiteX391" fmla="*/ 113700 w 1343667"/>
              <a:gd name="connsiteY391" fmla="*/ 776463 h 1345910"/>
              <a:gd name="connsiteX392" fmla="*/ 51820 w 1343667"/>
              <a:gd name="connsiteY392" fmla="*/ 776463 h 1345910"/>
              <a:gd name="connsiteX393" fmla="*/ 46333 w 1343667"/>
              <a:gd name="connsiteY393" fmla="*/ 776158 h 1345910"/>
              <a:gd name="connsiteX394" fmla="*/ 41456 w 1343667"/>
              <a:gd name="connsiteY394" fmla="*/ 775547 h 1345910"/>
              <a:gd name="connsiteX395" fmla="*/ 36579 w 1343667"/>
              <a:gd name="connsiteY395" fmla="*/ 774326 h 1345910"/>
              <a:gd name="connsiteX396" fmla="*/ 31702 w 1343667"/>
              <a:gd name="connsiteY396" fmla="*/ 772494 h 1345910"/>
              <a:gd name="connsiteX397" fmla="*/ 27130 w 1343667"/>
              <a:gd name="connsiteY397" fmla="*/ 770357 h 1345910"/>
              <a:gd name="connsiteX398" fmla="*/ 22862 w 1343667"/>
              <a:gd name="connsiteY398" fmla="*/ 767914 h 1345910"/>
              <a:gd name="connsiteX399" fmla="*/ 18900 w 1343667"/>
              <a:gd name="connsiteY399" fmla="*/ 764556 h 1345910"/>
              <a:gd name="connsiteX400" fmla="*/ 15242 w 1343667"/>
              <a:gd name="connsiteY400" fmla="*/ 761197 h 1345910"/>
              <a:gd name="connsiteX401" fmla="*/ 11889 w 1343667"/>
              <a:gd name="connsiteY401" fmla="*/ 757533 h 1345910"/>
              <a:gd name="connsiteX402" fmla="*/ 9145 w 1343667"/>
              <a:gd name="connsiteY402" fmla="*/ 753564 h 1345910"/>
              <a:gd name="connsiteX403" fmla="*/ 6097 w 1343667"/>
              <a:gd name="connsiteY403" fmla="*/ 749288 h 1345910"/>
              <a:gd name="connsiteX404" fmla="*/ 3963 w 1343667"/>
              <a:gd name="connsiteY404" fmla="*/ 745014 h 1345910"/>
              <a:gd name="connsiteX405" fmla="*/ 2439 w 1343667"/>
              <a:gd name="connsiteY405" fmla="*/ 740128 h 1345910"/>
              <a:gd name="connsiteX406" fmla="*/ 915 w 1343667"/>
              <a:gd name="connsiteY406" fmla="*/ 735244 h 1345910"/>
              <a:gd name="connsiteX407" fmla="*/ 305 w 1343667"/>
              <a:gd name="connsiteY407" fmla="*/ 730053 h 1345910"/>
              <a:gd name="connsiteX408" fmla="*/ 0 w 1343667"/>
              <a:gd name="connsiteY408" fmla="*/ 724862 h 1345910"/>
              <a:gd name="connsiteX409" fmla="*/ 0 w 1343667"/>
              <a:gd name="connsiteY409" fmla="*/ 621354 h 1345910"/>
              <a:gd name="connsiteX410" fmla="*/ 305 w 1343667"/>
              <a:gd name="connsiteY410" fmla="*/ 616163 h 1345910"/>
              <a:gd name="connsiteX411" fmla="*/ 915 w 1343667"/>
              <a:gd name="connsiteY411" fmla="*/ 610667 h 1345910"/>
              <a:gd name="connsiteX412" fmla="*/ 2439 w 1343667"/>
              <a:gd name="connsiteY412" fmla="*/ 605782 h 1345910"/>
              <a:gd name="connsiteX413" fmla="*/ 3963 w 1343667"/>
              <a:gd name="connsiteY413" fmla="*/ 601202 h 1345910"/>
              <a:gd name="connsiteX414" fmla="*/ 6097 w 1343667"/>
              <a:gd name="connsiteY414" fmla="*/ 596622 h 1345910"/>
              <a:gd name="connsiteX415" fmla="*/ 9145 w 1343667"/>
              <a:gd name="connsiteY415" fmla="*/ 592042 h 1345910"/>
              <a:gd name="connsiteX416" fmla="*/ 11889 w 1343667"/>
              <a:gd name="connsiteY416" fmla="*/ 588072 h 1345910"/>
              <a:gd name="connsiteX417" fmla="*/ 15242 w 1343667"/>
              <a:gd name="connsiteY417" fmla="*/ 584714 h 1345910"/>
              <a:gd name="connsiteX418" fmla="*/ 18900 w 1343667"/>
              <a:gd name="connsiteY418" fmla="*/ 581356 h 1345910"/>
              <a:gd name="connsiteX419" fmla="*/ 22862 w 1343667"/>
              <a:gd name="connsiteY419" fmla="*/ 578302 h 1345910"/>
              <a:gd name="connsiteX420" fmla="*/ 27130 w 1343667"/>
              <a:gd name="connsiteY420" fmla="*/ 575859 h 1345910"/>
              <a:gd name="connsiteX421" fmla="*/ 31702 w 1343667"/>
              <a:gd name="connsiteY421" fmla="*/ 573722 h 1345910"/>
              <a:gd name="connsiteX422" fmla="*/ 36579 w 1343667"/>
              <a:gd name="connsiteY422" fmla="*/ 571890 h 1345910"/>
              <a:gd name="connsiteX423" fmla="*/ 41456 w 1343667"/>
              <a:gd name="connsiteY423" fmla="*/ 570363 h 1345910"/>
              <a:gd name="connsiteX424" fmla="*/ 46333 w 1343667"/>
              <a:gd name="connsiteY424" fmla="*/ 569447 h 1345910"/>
              <a:gd name="connsiteX425" fmla="*/ 51820 w 1343667"/>
              <a:gd name="connsiteY425" fmla="*/ 569142 h 1345910"/>
              <a:gd name="connsiteX426" fmla="*/ 113700 w 1343667"/>
              <a:gd name="connsiteY426" fmla="*/ 569447 h 1345910"/>
              <a:gd name="connsiteX427" fmla="*/ 119187 w 1343667"/>
              <a:gd name="connsiteY427" fmla="*/ 569142 h 1345910"/>
              <a:gd name="connsiteX428" fmla="*/ 124674 w 1343667"/>
              <a:gd name="connsiteY428" fmla="*/ 568226 h 1345910"/>
              <a:gd name="connsiteX429" fmla="*/ 129855 w 1343667"/>
              <a:gd name="connsiteY429" fmla="*/ 567005 h 1345910"/>
              <a:gd name="connsiteX430" fmla="*/ 135038 w 1343667"/>
              <a:gd name="connsiteY430" fmla="*/ 565478 h 1345910"/>
              <a:gd name="connsiteX431" fmla="*/ 140220 w 1343667"/>
              <a:gd name="connsiteY431" fmla="*/ 563341 h 1345910"/>
              <a:gd name="connsiteX432" fmla="*/ 145402 w 1343667"/>
              <a:gd name="connsiteY432" fmla="*/ 560898 h 1345910"/>
              <a:gd name="connsiteX433" fmla="*/ 150279 w 1343667"/>
              <a:gd name="connsiteY433" fmla="*/ 558150 h 1345910"/>
              <a:gd name="connsiteX434" fmla="*/ 154851 w 1343667"/>
              <a:gd name="connsiteY434" fmla="*/ 555097 h 1345910"/>
              <a:gd name="connsiteX435" fmla="*/ 159424 w 1343667"/>
              <a:gd name="connsiteY435" fmla="*/ 551433 h 1345910"/>
              <a:gd name="connsiteX436" fmla="*/ 163387 w 1343667"/>
              <a:gd name="connsiteY436" fmla="*/ 547463 h 1345910"/>
              <a:gd name="connsiteX437" fmla="*/ 167349 w 1343667"/>
              <a:gd name="connsiteY437" fmla="*/ 543494 h 1345910"/>
              <a:gd name="connsiteX438" fmla="*/ 170702 w 1343667"/>
              <a:gd name="connsiteY438" fmla="*/ 539219 h 1345910"/>
              <a:gd name="connsiteX439" fmla="*/ 173751 w 1343667"/>
              <a:gd name="connsiteY439" fmla="*/ 534639 h 1345910"/>
              <a:gd name="connsiteX440" fmla="*/ 176494 w 1343667"/>
              <a:gd name="connsiteY440" fmla="*/ 530059 h 1345910"/>
              <a:gd name="connsiteX441" fmla="*/ 178933 w 1343667"/>
              <a:gd name="connsiteY441" fmla="*/ 524868 h 1345910"/>
              <a:gd name="connsiteX442" fmla="*/ 181066 w 1343667"/>
              <a:gd name="connsiteY442" fmla="*/ 519984 h 1345910"/>
              <a:gd name="connsiteX443" fmla="*/ 216426 w 1343667"/>
              <a:gd name="connsiteY443" fmla="*/ 433269 h 1345910"/>
              <a:gd name="connsiteX444" fmla="*/ 218560 w 1343667"/>
              <a:gd name="connsiteY444" fmla="*/ 428383 h 1345910"/>
              <a:gd name="connsiteX445" fmla="*/ 220389 w 1343667"/>
              <a:gd name="connsiteY445" fmla="*/ 423498 h 1345910"/>
              <a:gd name="connsiteX446" fmla="*/ 221913 w 1343667"/>
              <a:gd name="connsiteY446" fmla="*/ 418002 h 1345910"/>
              <a:gd name="connsiteX447" fmla="*/ 223132 w 1343667"/>
              <a:gd name="connsiteY447" fmla="*/ 412506 h 1345910"/>
              <a:gd name="connsiteX448" fmla="*/ 223741 w 1343667"/>
              <a:gd name="connsiteY448" fmla="*/ 407010 h 1345910"/>
              <a:gd name="connsiteX449" fmla="*/ 224047 w 1343667"/>
              <a:gd name="connsiteY449" fmla="*/ 401514 h 1345910"/>
              <a:gd name="connsiteX450" fmla="*/ 223741 w 1343667"/>
              <a:gd name="connsiteY450" fmla="*/ 395713 h 1345910"/>
              <a:gd name="connsiteX451" fmla="*/ 223132 w 1343667"/>
              <a:gd name="connsiteY451" fmla="*/ 390217 h 1345910"/>
              <a:gd name="connsiteX452" fmla="*/ 221913 w 1343667"/>
              <a:gd name="connsiteY452" fmla="*/ 384721 h 1345910"/>
              <a:gd name="connsiteX453" fmla="*/ 220389 w 1343667"/>
              <a:gd name="connsiteY453" fmla="*/ 379225 h 1345910"/>
              <a:gd name="connsiteX454" fmla="*/ 218560 w 1343667"/>
              <a:gd name="connsiteY454" fmla="*/ 373729 h 1345910"/>
              <a:gd name="connsiteX455" fmla="*/ 216426 w 1343667"/>
              <a:gd name="connsiteY455" fmla="*/ 368843 h 1345910"/>
              <a:gd name="connsiteX456" fmla="*/ 213987 w 1343667"/>
              <a:gd name="connsiteY456" fmla="*/ 363958 h 1345910"/>
              <a:gd name="connsiteX457" fmla="*/ 211244 w 1343667"/>
              <a:gd name="connsiteY457" fmla="*/ 359378 h 1345910"/>
              <a:gd name="connsiteX458" fmla="*/ 207891 w 1343667"/>
              <a:gd name="connsiteY458" fmla="*/ 354798 h 1345910"/>
              <a:gd name="connsiteX459" fmla="*/ 204233 w 1343667"/>
              <a:gd name="connsiteY459" fmla="*/ 350828 h 1345910"/>
              <a:gd name="connsiteX460" fmla="*/ 160643 w 1343667"/>
              <a:gd name="connsiteY460" fmla="*/ 306861 h 1345910"/>
              <a:gd name="connsiteX461" fmla="*/ 156680 w 1343667"/>
              <a:gd name="connsiteY461" fmla="*/ 302891 h 1345910"/>
              <a:gd name="connsiteX462" fmla="*/ 153632 w 1343667"/>
              <a:gd name="connsiteY462" fmla="*/ 298921 h 1345910"/>
              <a:gd name="connsiteX463" fmla="*/ 151194 w 1343667"/>
              <a:gd name="connsiteY463" fmla="*/ 294647 h 1345910"/>
              <a:gd name="connsiteX464" fmla="*/ 149060 w 1343667"/>
              <a:gd name="connsiteY464" fmla="*/ 289761 h 1345910"/>
              <a:gd name="connsiteX465" fmla="*/ 147535 w 1343667"/>
              <a:gd name="connsiteY465" fmla="*/ 284877 h 1345910"/>
              <a:gd name="connsiteX466" fmla="*/ 146317 w 1343667"/>
              <a:gd name="connsiteY466" fmla="*/ 280296 h 1345910"/>
              <a:gd name="connsiteX467" fmla="*/ 145402 w 1343667"/>
              <a:gd name="connsiteY467" fmla="*/ 275411 h 1345910"/>
              <a:gd name="connsiteX468" fmla="*/ 145402 w 1343667"/>
              <a:gd name="connsiteY468" fmla="*/ 270526 h 1345910"/>
              <a:gd name="connsiteX469" fmla="*/ 145402 w 1343667"/>
              <a:gd name="connsiteY469" fmla="*/ 265335 h 1345910"/>
              <a:gd name="connsiteX470" fmla="*/ 146317 w 1343667"/>
              <a:gd name="connsiteY470" fmla="*/ 260450 h 1345910"/>
              <a:gd name="connsiteX471" fmla="*/ 147535 w 1343667"/>
              <a:gd name="connsiteY471" fmla="*/ 255564 h 1345910"/>
              <a:gd name="connsiteX472" fmla="*/ 149060 w 1343667"/>
              <a:gd name="connsiteY472" fmla="*/ 250984 h 1345910"/>
              <a:gd name="connsiteX473" fmla="*/ 151194 w 1343667"/>
              <a:gd name="connsiteY473" fmla="*/ 246099 h 1345910"/>
              <a:gd name="connsiteX474" fmla="*/ 153632 w 1343667"/>
              <a:gd name="connsiteY474" fmla="*/ 241824 h 1345910"/>
              <a:gd name="connsiteX475" fmla="*/ 156680 w 1343667"/>
              <a:gd name="connsiteY475" fmla="*/ 237549 h 1345910"/>
              <a:gd name="connsiteX476" fmla="*/ 160643 w 1343667"/>
              <a:gd name="connsiteY476" fmla="*/ 233580 h 1345910"/>
              <a:gd name="connsiteX477" fmla="*/ 233496 w 1343667"/>
              <a:gd name="connsiteY477" fmla="*/ 160300 h 1345910"/>
              <a:gd name="connsiteX478" fmla="*/ 237459 w 1343667"/>
              <a:gd name="connsiteY478" fmla="*/ 156942 h 1345910"/>
              <a:gd name="connsiteX479" fmla="*/ 241421 w 1343667"/>
              <a:gd name="connsiteY479" fmla="*/ 153888 h 1345910"/>
              <a:gd name="connsiteX480" fmla="*/ 245994 w 1343667"/>
              <a:gd name="connsiteY480" fmla="*/ 151141 h 1345910"/>
              <a:gd name="connsiteX481" fmla="*/ 250566 w 1343667"/>
              <a:gd name="connsiteY481" fmla="*/ 149309 h 1345910"/>
              <a:gd name="connsiteX482" fmla="*/ 255139 w 1343667"/>
              <a:gd name="connsiteY482" fmla="*/ 147477 h 1345910"/>
              <a:gd name="connsiteX483" fmla="*/ 260016 w 1343667"/>
              <a:gd name="connsiteY483" fmla="*/ 146255 h 1345910"/>
              <a:gd name="connsiteX484" fmla="*/ 264893 w 1343667"/>
              <a:gd name="connsiteY484" fmla="*/ 145645 h 1345910"/>
              <a:gd name="connsiteX485" fmla="*/ 270075 w 1343667"/>
              <a:gd name="connsiteY485" fmla="*/ 145339 h 1345910"/>
              <a:gd name="connsiteX486" fmla="*/ 274952 w 1343667"/>
              <a:gd name="connsiteY486" fmla="*/ 145645 h 1345910"/>
              <a:gd name="connsiteX487" fmla="*/ 279829 w 1343667"/>
              <a:gd name="connsiteY487" fmla="*/ 146255 h 1345910"/>
              <a:gd name="connsiteX488" fmla="*/ 284707 w 1343667"/>
              <a:gd name="connsiteY488" fmla="*/ 147477 h 1345910"/>
              <a:gd name="connsiteX489" fmla="*/ 289584 w 1343667"/>
              <a:gd name="connsiteY489" fmla="*/ 149309 h 1345910"/>
              <a:gd name="connsiteX490" fmla="*/ 294156 w 1343667"/>
              <a:gd name="connsiteY490" fmla="*/ 151141 h 1345910"/>
              <a:gd name="connsiteX491" fmla="*/ 298423 w 1343667"/>
              <a:gd name="connsiteY491" fmla="*/ 153888 h 1345910"/>
              <a:gd name="connsiteX492" fmla="*/ 302692 w 1343667"/>
              <a:gd name="connsiteY492" fmla="*/ 156942 h 1345910"/>
              <a:gd name="connsiteX493" fmla="*/ 306349 w 1343667"/>
              <a:gd name="connsiteY493" fmla="*/ 160300 h 1345910"/>
              <a:gd name="connsiteX494" fmla="*/ 350549 w 1343667"/>
              <a:gd name="connsiteY494" fmla="*/ 204268 h 1345910"/>
              <a:gd name="connsiteX495" fmla="*/ 354816 w 1343667"/>
              <a:gd name="connsiteY495" fmla="*/ 208237 h 1345910"/>
              <a:gd name="connsiteX496" fmla="*/ 359084 w 1343667"/>
              <a:gd name="connsiteY496" fmla="*/ 211291 h 1345910"/>
              <a:gd name="connsiteX497" fmla="*/ 363656 w 1343667"/>
              <a:gd name="connsiteY497" fmla="*/ 214345 h 1345910"/>
              <a:gd name="connsiteX498" fmla="*/ 368229 w 1343667"/>
              <a:gd name="connsiteY498" fmla="*/ 216787 h 1345910"/>
              <a:gd name="connsiteX499" fmla="*/ 373411 w 1343667"/>
              <a:gd name="connsiteY499" fmla="*/ 218924 h 1345910"/>
              <a:gd name="connsiteX500" fmla="*/ 378898 w 1343667"/>
              <a:gd name="connsiteY500" fmla="*/ 220756 h 1345910"/>
              <a:gd name="connsiteX501" fmla="*/ 384384 w 1343667"/>
              <a:gd name="connsiteY501" fmla="*/ 221978 h 1345910"/>
              <a:gd name="connsiteX502" fmla="*/ 389566 w 1343667"/>
              <a:gd name="connsiteY502" fmla="*/ 223199 h 1345910"/>
              <a:gd name="connsiteX503" fmla="*/ 395358 w 1343667"/>
              <a:gd name="connsiteY503" fmla="*/ 223810 h 1345910"/>
              <a:gd name="connsiteX504" fmla="*/ 401149 w 1343667"/>
              <a:gd name="connsiteY504" fmla="*/ 223810 h 1345910"/>
              <a:gd name="connsiteX505" fmla="*/ 406637 w 1343667"/>
              <a:gd name="connsiteY505" fmla="*/ 223810 h 1345910"/>
              <a:gd name="connsiteX506" fmla="*/ 412124 w 1343667"/>
              <a:gd name="connsiteY506" fmla="*/ 223199 h 1345910"/>
              <a:gd name="connsiteX507" fmla="*/ 417610 w 1343667"/>
              <a:gd name="connsiteY507" fmla="*/ 222283 h 1345910"/>
              <a:gd name="connsiteX508" fmla="*/ 422792 w 1343667"/>
              <a:gd name="connsiteY508" fmla="*/ 220756 h 1345910"/>
              <a:gd name="connsiteX509" fmla="*/ 427974 w 1343667"/>
              <a:gd name="connsiteY509" fmla="*/ 218924 h 1345910"/>
              <a:gd name="connsiteX510" fmla="*/ 432547 w 1343667"/>
              <a:gd name="connsiteY510" fmla="*/ 216787 h 1345910"/>
              <a:gd name="connsiteX511" fmla="*/ 519117 w 1343667"/>
              <a:gd name="connsiteY511" fmla="*/ 180758 h 1345910"/>
              <a:gd name="connsiteX512" fmla="*/ 523994 w 1343667"/>
              <a:gd name="connsiteY512" fmla="*/ 179231 h 1345910"/>
              <a:gd name="connsiteX513" fmla="*/ 529176 w 1343667"/>
              <a:gd name="connsiteY513" fmla="*/ 176788 h 1345910"/>
              <a:gd name="connsiteX514" fmla="*/ 533749 w 1343667"/>
              <a:gd name="connsiteY514" fmla="*/ 174040 h 1345910"/>
              <a:gd name="connsiteX515" fmla="*/ 538320 w 1343667"/>
              <a:gd name="connsiteY515" fmla="*/ 170987 h 1345910"/>
              <a:gd name="connsiteX516" fmla="*/ 542589 w 1343667"/>
              <a:gd name="connsiteY516" fmla="*/ 167628 h 1345910"/>
              <a:gd name="connsiteX517" fmla="*/ 546551 w 1343667"/>
              <a:gd name="connsiteY517" fmla="*/ 163659 h 1345910"/>
              <a:gd name="connsiteX518" fmla="*/ 550819 w 1343667"/>
              <a:gd name="connsiteY518" fmla="*/ 159384 h 1345910"/>
              <a:gd name="connsiteX519" fmla="*/ 554172 w 1343667"/>
              <a:gd name="connsiteY519" fmla="*/ 154805 h 1345910"/>
              <a:gd name="connsiteX520" fmla="*/ 557220 w 1343667"/>
              <a:gd name="connsiteY520" fmla="*/ 150224 h 1345910"/>
              <a:gd name="connsiteX521" fmla="*/ 559963 w 1343667"/>
              <a:gd name="connsiteY521" fmla="*/ 145339 h 1345910"/>
              <a:gd name="connsiteX522" fmla="*/ 562402 w 1343667"/>
              <a:gd name="connsiteY522" fmla="*/ 140454 h 1345910"/>
              <a:gd name="connsiteX523" fmla="*/ 564536 w 1343667"/>
              <a:gd name="connsiteY523" fmla="*/ 134958 h 1345910"/>
              <a:gd name="connsiteX524" fmla="*/ 566365 w 1343667"/>
              <a:gd name="connsiteY524" fmla="*/ 129767 h 1345910"/>
              <a:gd name="connsiteX525" fmla="*/ 567279 w 1343667"/>
              <a:gd name="connsiteY525" fmla="*/ 124576 h 1345910"/>
              <a:gd name="connsiteX526" fmla="*/ 568193 w 1343667"/>
              <a:gd name="connsiteY526" fmla="*/ 119386 h 1345910"/>
              <a:gd name="connsiteX527" fmla="*/ 568803 w 1343667"/>
              <a:gd name="connsiteY527" fmla="*/ 113890 h 1345910"/>
              <a:gd name="connsiteX528" fmla="*/ 568803 w 1343667"/>
              <a:gd name="connsiteY528" fmla="*/ 51602 h 1345910"/>
              <a:gd name="connsiteX529" fmla="*/ 569108 w 1343667"/>
              <a:gd name="connsiteY529" fmla="*/ 46411 h 1345910"/>
              <a:gd name="connsiteX530" fmla="*/ 569717 w 1343667"/>
              <a:gd name="connsiteY530" fmla="*/ 41220 h 1345910"/>
              <a:gd name="connsiteX531" fmla="*/ 570937 w 1343667"/>
              <a:gd name="connsiteY531" fmla="*/ 36335 h 1345910"/>
              <a:gd name="connsiteX532" fmla="*/ 572766 w 1343667"/>
              <a:gd name="connsiteY532" fmla="*/ 31450 h 1345910"/>
              <a:gd name="connsiteX533" fmla="*/ 574900 w 1343667"/>
              <a:gd name="connsiteY533" fmla="*/ 26870 h 1345910"/>
              <a:gd name="connsiteX534" fmla="*/ 577338 w 1343667"/>
              <a:gd name="connsiteY534" fmla="*/ 22900 h 1345910"/>
              <a:gd name="connsiteX535" fmla="*/ 580386 w 1343667"/>
              <a:gd name="connsiteY535" fmla="*/ 18931 h 1345910"/>
              <a:gd name="connsiteX536" fmla="*/ 583739 w 1343667"/>
              <a:gd name="connsiteY536" fmla="*/ 15267 h 1345910"/>
              <a:gd name="connsiteX537" fmla="*/ 587397 w 1343667"/>
              <a:gd name="connsiteY537" fmla="*/ 11908 h 1345910"/>
              <a:gd name="connsiteX538" fmla="*/ 591665 w 1343667"/>
              <a:gd name="connsiteY538" fmla="*/ 8550 h 1345910"/>
              <a:gd name="connsiteX539" fmla="*/ 595933 w 1343667"/>
              <a:gd name="connsiteY539" fmla="*/ 6107 h 1345910"/>
              <a:gd name="connsiteX540" fmla="*/ 600200 w 1343667"/>
              <a:gd name="connsiteY540" fmla="*/ 3969 h 1345910"/>
              <a:gd name="connsiteX541" fmla="*/ 605077 w 1343667"/>
              <a:gd name="connsiteY541" fmla="*/ 2137 h 1345910"/>
              <a:gd name="connsiteX542" fmla="*/ 609955 w 1343667"/>
              <a:gd name="connsiteY542" fmla="*/ 916 h 1345910"/>
              <a:gd name="connsiteX543" fmla="*/ 615136 w 1343667"/>
              <a:gd name="connsiteY543" fmla="*/ 305 h 1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343667" h="1345910">
                <a:moveTo>
                  <a:pt x="620319" y="0"/>
                </a:moveTo>
                <a:lnTo>
                  <a:pt x="723654" y="0"/>
                </a:lnTo>
                <a:lnTo>
                  <a:pt x="728836" y="305"/>
                </a:lnTo>
                <a:lnTo>
                  <a:pt x="734018" y="916"/>
                </a:lnTo>
                <a:lnTo>
                  <a:pt x="738895" y="2137"/>
                </a:lnTo>
                <a:lnTo>
                  <a:pt x="743773" y="3969"/>
                </a:lnTo>
                <a:lnTo>
                  <a:pt x="748345" y="6107"/>
                </a:lnTo>
                <a:lnTo>
                  <a:pt x="752613" y="8550"/>
                </a:lnTo>
                <a:lnTo>
                  <a:pt x="756270" y="11908"/>
                </a:lnTo>
                <a:lnTo>
                  <a:pt x="759928" y="15267"/>
                </a:lnTo>
                <a:lnTo>
                  <a:pt x="763586" y="18931"/>
                </a:lnTo>
                <a:lnTo>
                  <a:pt x="766634" y="22900"/>
                </a:lnTo>
                <a:lnTo>
                  <a:pt x="769073" y="26870"/>
                </a:lnTo>
                <a:lnTo>
                  <a:pt x="771207" y="31450"/>
                </a:lnTo>
                <a:lnTo>
                  <a:pt x="773036" y="36335"/>
                </a:lnTo>
                <a:lnTo>
                  <a:pt x="774255" y="41220"/>
                </a:lnTo>
                <a:lnTo>
                  <a:pt x="775170" y="46411"/>
                </a:lnTo>
                <a:lnTo>
                  <a:pt x="775170" y="51602"/>
                </a:lnTo>
                <a:lnTo>
                  <a:pt x="775170" y="113890"/>
                </a:lnTo>
                <a:lnTo>
                  <a:pt x="775474" y="119386"/>
                </a:lnTo>
                <a:lnTo>
                  <a:pt x="776389" y="124576"/>
                </a:lnTo>
                <a:lnTo>
                  <a:pt x="777608" y="129767"/>
                </a:lnTo>
                <a:lnTo>
                  <a:pt x="779132" y="134958"/>
                </a:lnTo>
                <a:lnTo>
                  <a:pt x="781266" y="140454"/>
                </a:lnTo>
                <a:lnTo>
                  <a:pt x="783704" y="145339"/>
                </a:lnTo>
                <a:lnTo>
                  <a:pt x="786753" y="150224"/>
                </a:lnTo>
                <a:lnTo>
                  <a:pt x="789801" y="154805"/>
                </a:lnTo>
                <a:lnTo>
                  <a:pt x="793459" y="159384"/>
                </a:lnTo>
                <a:lnTo>
                  <a:pt x="797117" y="163659"/>
                </a:lnTo>
                <a:lnTo>
                  <a:pt x="801080" y="167628"/>
                </a:lnTo>
                <a:lnTo>
                  <a:pt x="805347" y="170987"/>
                </a:lnTo>
                <a:lnTo>
                  <a:pt x="810224" y="174040"/>
                </a:lnTo>
                <a:lnTo>
                  <a:pt x="814797" y="176788"/>
                </a:lnTo>
                <a:lnTo>
                  <a:pt x="819674" y="179231"/>
                </a:lnTo>
                <a:lnTo>
                  <a:pt x="824551" y="180758"/>
                </a:lnTo>
                <a:lnTo>
                  <a:pt x="911121" y="216787"/>
                </a:lnTo>
                <a:lnTo>
                  <a:pt x="915998" y="218924"/>
                </a:lnTo>
                <a:lnTo>
                  <a:pt x="921181" y="220756"/>
                </a:lnTo>
                <a:lnTo>
                  <a:pt x="926362" y="222283"/>
                </a:lnTo>
                <a:lnTo>
                  <a:pt x="931545" y="223199"/>
                </a:lnTo>
                <a:lnTo>
                  <a:pt x="937336" y="223810"/>
                </a:lnTo>
                <a:lnTo>
                  <a:pt x="942823" y="223810"/>
                </a:lnTo>
                <a:lnTo>
                  <a:pt x="948615" y="223810"/>
                </a:lnTo>
                <a:lnTo>
                  <a:pt x="954101" y="223199"/>
                </a:lnTo>
                <a:lnTo>
                  <a:pt x="959893" y="221978"/>
                </a:lnTo>
                <a:lnTo>
                  <a:pt x="965075" y="220756"/>
                </a:lnTo>
                <a:lnTo>
                  <a:pt x="970257" y="218924"/>
                </a:lnTo>
                <a:lnTo>
                  <a:pt x="975439" y="216787"/>
                </a:lnTo>
                <a:lnTo>
                  <a:pt x="980621" y="214345"/>
                </a:lnTo>
                <a:lnTo>
                  <a:pt x="985194" y="211291"/>
                </a:lnTo>
                <a:lnTo>
                  <a:pt x="989461" y="208237"/>
                </a:lnTo>
                <a:lnTo>
                  <a:pt x="993424" y="204268"/>
                </a:lnTo>
                <a:lnTo>
                  <a:pt x="1037318" y="160300"/>
                </a:lnTo>
                <a:lnTo>
                  <a:pt x="1040977" y="156942"/>
                </a:lnTo>
                <a:lnTo>
                  <a:pt x="1045549" y="153888"/>
                </a:lnTo>
                <a:lnTo>
                  <a:pt x="1049816" y="151141"/>
                </a:lnTo>
                <a:lnTo>
                  <a:pt x="1054389" y="149309"/>
                </a:lnTo>
                <a:lnTo>
                  <a:pt x="1058961" y="147477"/>
                </a:lnTo>
                <a:lnTo>
                  <a:pt x="1063838" y="146255"/>
                </a:lnTo>
                <a:lnTo>
                  <a:pt x="1069020" y="145645"/>
                </a:lnTo>
                <a:lnTo>
                  <a:pt x="1073897" y="145339"/>
                </a:lnTo>
                <a:lnTo>
                  <a:pt x="1078774" y="145645"/>
                </a:lnTo>
                <a:lnTo>
                  <a:pt x="1083652" y="146255"/>
                </a:lnTo>
                <a:lnTo>
                  <a:pt x="1088834" y="147477"/>
                </a:lnTo>
                <a:lnTo>
                  <a:pt x="1093406" y="149309"/>
                </a:lnTo>
                <a:lnTo>
                  <a:pt x="1097979" y="151141"/>
                </a:lnTo>
                <a:lnTo>
                  <a:pt x="1102246" y="153888"/>
                </a:lnTo>
                <a:lnTo>
                  <a:pt x="1106514" y="156942"/>
                </a:lnTo>
                <a:lnTo>
                  <a:pt x="1110476" y="160300"/>
                </a:lnTo>
                <a:lnTo>
                  <a:pt x="1183635" y="233580"/>
                </a:lnTo>
                <a:lnTo>
                  <a:pt x="1187292" y="237549"/>
                </a:lnTo>
                <a:lnTo>
                  <a:pt x="1190036" y="241824"/>
                </a:lnTo>
                <a:lnTo>
                  <a:pt x="1192779" y="246099"/>
                </a:lnTo>
                <a:lnTo>
                  <a:pt x="1194913" y="250984"/>
                </a:lnTo>
                <a:lnTo>
                  <a:pt x="1196742" y="255564"/>
                </a:lnTo>
                <a:lnTo>
                  <a:pt x="1197961" y="260450"/>
                </a:lnTo>
                <a:lnTo>
                  <a:pt x="1198571" y="265335"/>
                </a:lnTo>
                <a:lnTo>
                  <a:pt x="1198876" y="270526"/>
                </a:lnTo>
                <a:lnTo>
                  <a:pt x="1198571" y="275411"/>
                </a:lnTo>
                <a:lnTo>
                  <a:pt x="1197961" y="280296"/>
                </a:lnTo>
                <a:lnTo>
                  <a:pt x="1196742" y="284877"/>
                </a:lnTo>
                <a:lnTo>
                  <a:pt x="1194913" y="289761"/>
                </a:lnTo>
                <a:lnTo>
                  <a:pt x="1192779" y="294647"/>
                </a:lnTo>
                <a:lnTo>
                  <a:pt x="1190036" y="298921"/>
                </a:lnTo>
                <a:lnTo>
                  <a:pt x="1187292" y="302891"/>
                </a:lnTo>
                <a:lnTo>
                  <a:pt x="1183635" y="306861"/>
                </a:lnTo>
                <a:lnTo>
                  <a:pt x="1139740" y="350828"/>
                </a:lnTo>
                <a:lnTo>
                  <a:pt x="1136082" y="354798"/>
                </a:lnTo>
                <a:lnTo>
                  <a:pt x="1133033" y="359378"/>
                </a:lnTo>
                <a:lnTo>
                  <a:pt x="1129680" y="363958"/>
                </a:lnTo>
                <a:lnTo>
                  <a:pt x="1127242" y="368843"/>
                </a:lnTo>
                <a:lnTo>
                  <a:pt x="1125108" y="373729"/>
                </a:lnTo>
                <a:lnTo>
                  <a:pt x="1123279" y="379225"/>
                </a:lnTo>
                <a:lnTo>
                  <a:pt x="1122060" y="384721"/>
                </a:lnTo>
                <a:lnTo>
                  <a:pt x="1121145" y="390217"/>
                </a:lnTo>
                <a:lnTo>
                  <a:pt x="1120231" y="395713"/>
                </a:lnTo>
                <a:lnTo>
                  <a:pt x="1120231" y="401514"/>
                </a:lnTo>
                <a:lnTo>
                  <a:pt x="1120231" y="407010"/>
                </a:lnTo>
                <a:lnTo>
                  <a:pt x="1120840" y="412506"/>
                </a:lnTo>
                <a:lnTo>
                  <a:pt x="1121755" y="418002"/>
                </a:lnTo>
                <a:lnTo>
                  <a:pt x="1123279" y="423498"/>
                </a:lnTo>
                <a:lnTo>
                  <a:pt x="1125108" y="428383"/>
                </a:lnTo>
                <a:lnTo>
                  <a:pt x="1127547" y="433269"/>
                </a:lnTo>
                <a:lnTo>
                  <a:pt x="1163211" y="519984"/>
                </a:lnTo>
                <a:lnTo>
                  <a:pt x="1165040" y="524868"/>
                </a:lnTo>
                <a:lnTo>
                  <a:pt x="1167174" y="530059"/>
                </a:lnTo>
                <a:lnTo>
                  <a:pt x="1169918" y="534639"/>
                </a:lnTo>
                <a:lnTo>
                  <a:pt x="1172966" y="539219"/>
                </a:lnTo>
                <a:lnTo>
                  <a:pt x="1176928" y="543494"/>
                </a:lnTo>
                <a:lnTo>
                  <a:pt x="1180586" y="547463"/>
                </a:lnTo>
                <a:lnTo>
                  <a:pt x="1184854" y="551433"/>
                </a:lnTo>
                <a:lnTo>
                  <a:pt x="1189121" y="555097"/>
                </a:lnTo>
                <a:lnTo>
                  <a:pt x="1193694" y="558150"/>
                </a:lnTo>
                <a:lnTo>
                  <a:pt x="1198876" y="560898"/>
                </a:lnTo>
                <a:lnTo>
                  <a:pt x="1203753" y="563341"/>
                </a:lnTo>
                <a:lnTo>
                  <a:pt x="1208935" y="565478"/>
                </a:lnTo>
                <a:lnTo>
                  <a:pt x="1214117" y="567005"/>
                </a:lnTo>
                <a:lnTo>
                  <a:pt x="1219604" y="568226"/>
                </a:lnTo>
                <a:lnTo>
                  <a:pt x="1224786" y="569142"/>
                </a:lnTo>
                <a:lnTo>
                  <a:pt x="1230272" y="569142"/>
                </a:lnTo>
                <a:lnTo>
                  <a:pt x="1292152" y="569142"/>
                </a:lnTo>
                <a:lnTo>
                  <a:pt x="1297334" y="569447"/>
                </a:lnTo>
                <a:lnTo>
                  <a:pt x="1302516" y="570363"/>
                </a:lnTo>
                <a:lnTo>
                  <a:pt x="1307698" y="571890"/>
                </a:lnTo>
                <a:lnTo>
                  <a:pt x="1312270" y="573722"/>
                </a:lnTo>
                <a:lnTo>
                  <a:pt x="1316843" y="575859"/>
                </a:lnTo>
                <a:lnTo>
                  <a:pt x="1320806" y="578302"/>
                </a:lnTo>
                <a:lnTo>
                  <a:pt x="1324768" y="581356"/>
                </a:lnTo>
                <a:lnTo>
                  <a:pt x="1328731" y="584714"/>
                </a:lnTo>
                <a:lnTo>
                  <a:pt x="1332084" y="588072"/>
                </a:lnTo>
                <a:lnTo>
                  <a:pt x="1335132" y="592042"/>
                </a:lnTo>
                <a:lnTo>
                  <a:pt x="1337571" y="596622"/>
                </a:lnTo>
                <a:lnTo>
                  <a:pt x="1339704" y="601202"/>
                </a:lnTo>
                <a:lnTo>
                  <a:pt x="1341534" y="605782"/>
                </a:lnTo>
                <a:lnTo>
                  <a:pt x="1342753" y="610667"/>
                </a:lnTo>
                <a:lnTo>
                  <a:pt x="1343363" y="616163"/>
                </a:lnTo>
                <a:lnTo>
                  <a:pt x="1343667" y="621354"/>
                </a:lnTo>
                <a:lnTo>
                  <a:pt x="1343667" y="724862"/>
                </a:lnTo>
                <a:lnTo>
                  <a:pt x="1343363" y="730053"/>
                </a:lnTo>
                <a:lnTo>
                  <a:pt x="1342753" y="735244"/>
                </a:lnTo>
                <a:lnTo>
                  <a:pt x="1341534" y="740128"/>
                </a:lnTo>
                <a:lnTo>
                  <a:pt x="1339704" y="745014"/>
                </a:lnTo>
                <a:lnTo>
                  <a:pt x="1337571" y="749594"/>
                </a:lnTo>
                <a:lnTo>
                  <a:pt x="1335132" y="753869"/>
                </a:lnTo>
                <a:lnTo>
                  <a:pt x="1332084" y="757533"/>
                </a:lnTo>
                <a:lnTo>
                  <a:pt x="1328731" y="761197"/>
                </a:lnTo>
                <a:lnTo>
                  <a:pt x="1324768" y="764556"/>
                </a:lnTo>
                <a:lnTo>
                  <a:pt x="1320806" y="767914"/>
                </a:lnTo>
                <a:lnTo>
                  <a:pt x="1316843" y="770357"/>
                </a:lnTo>
                <a:lnTo>
                  <a:pt x="1312270" y="772494"/>
                </a:lnTo>
                <a:lnTo>
                  <a:pt x="1307698" y="774326"/>
                </a:lnTo>
                <a:lnTo>
                  <a:pt x="1302516" y="775547"/>
                </a:lnTo>
                <a:lnTo>
                  <a:pt x="1297334" y="776463"/>
                </a:lnTo>
                <a:lnTo>
                  <a:pt x="1292152" y="776463"/>
                </a:lnTo>
                <a:lnTo>
                  <a:pt x="1230272" y="776463"/>
                </a:lnTo>
                <a:lnTo>
                  <a:pt x="1224786" y="776769"/>
                </a:lnTo>
                <a:lnTo>
                  <a:pt x="1219604" y="777685"/>
                </a:lnTo>
                <a:lnTo>
                  <a:pt x="1214117" y="778906"/>
                </a:lnTo>
                <a:lnTo>
                  <a:pt x="1208935" y="780433"/>
                </a:lnTo>
                <a:lnTo>
                  <a:pt x="1203753" y="782570"/>
                </a:lnTo>
                <a:lnTo>
                  <a:pt x="1198876" y="785013"/>
                </a:lnTo>
                <a:lnTo>
                  <a:pt x="1193694" y="788066"/>
                </a:lnTo>
                <a:lnTo>
                  <a:pt x="1189121" y="791120"/>
                </a:lnTo>
                <a:lnTo>
                  <a:pt x="1184854" y="794784"/>
                </a:lnTo>
                <a:lnTo>
                  <a:pt x="1180586" y="798448"/>
                </a:lnTo>
                <a:lnTo>
                  <a:pt x="1176928" y="802417"/>
                </a:lnTo>
                <a:lnTo>
                  <a:pt x="1172966" y="806691"/>
                </a:lnTo>
                <a:lnTo>
                  <a:pt x="1169918" y="811577"/>
                </a:lnTo>
                <a:lnTo>
                  <a:pt x="1167174" y="816157"/>
                </a:lnTo>
                <a:lnTo>
                  <a:pt x="1165040" y="821042"/>
                </a:lnTo>
                <a:lnTo>
                  <a:pt x="1163211" y="825928"/>
                </a:lnTo>
                <a:lnTo>
                  <a:pt x="1127547" y="912642"/>
                </a:lnTo>
                <a:lnTo>
                  <a:pt x="1125108" y="917833"/>
                </a:lnTo>
                <a:lnTo>
                  <a:pt x="1123279" y="922718"/>
                </a:lnTo>
                <a:lnTo>
                  <a:pt x="1121755" y="927909"/>
                </a:lnTo>
                <a:lnTo>
                  <a:pt x="1120840" y="933405"/>
                </a:lnTo>
                <a:lnTo>
                  <a:pt x="1120231" y="938901"/>
                </a:lnTo>
                <a:lnTo>
                  <a:pt x="1120231" y="944702"/>
                </a:lnTo>
                <a:lnTo>
                  <a:pt x="1120231" y="950198"/>
                </a:lnTo>
                <a:lnTo>
                  <a:pt x="1121145" y="955694"/>
                </a:lnTo>
                <a:lnTo>
                  <a:pt x="1122060" y="961496"/>
                </a:lnTo>
                <a:lnTo>
                  <a:pt x="1123279" y="966686"/>
                </a:lnTo>
                <a:lnTo>
                  <a:pt x="1125108" y="972182"/>
                </a:lnTo>
                <a:lnTo>
                  <a:pt x="1127242" y="977067"/>
                </a:lnTo>
                <a:lnTo>
                  <a:pt x="1129680" y="982258"/>
                </a:lnTo>
                <a:lnTo>
                  <a:pt x="1133033" y="986838"/>
                </a:lnTo>
                <a:lnTo>
                  <a:pt x="1136082" y="991113"/>
                </a:lnTo>
                <a:lnTo>
                  <a:pt x="1139740" y="995082"/>
                </a:lnTo>
                <a:lnTo>
                  <a:pt x="1183635" y="1039051"/>
                </a:lnTo>
                <a:lnTo>
                  <a:pt x="1187292" y="1042714"/>
                </a:lnTo>
                <a:lnTo>
                  <a:pt x="1190036" y="1047294"/>
                </a:lnTo>
                <a:lnTo>
                  <a:pt x="1192779" y="1051569"/>
                </a:lnTo>
                <a:lnTo>
                  <a:pt x="1194913" y="1056149"/>
                </a:lnTo>
                <a:lnTo>
                  <a:pt x="1196742" y="1060729"/>
                </a:lnTo>
                <a:lnTo>
                  <a:pt x="1197961" y="1065614"/>
                </a:lnTo>
                <a:lnTo>
                  <a:pt x="1198571" y="1070805"/>
                </a:lnTo>
                <a:lnTo>
                  <a:pt x="1198876" y="1075690"/>
                </a:lnTo>
                <a:lnTo>
                  <a:pt x="1198571" y="1080576"/>
                </a:lnTo>
                <a:lnTo>
                  <a:pt x="1197961" y="1085461"/>
                </a:lnTo>
                <a:lnTo>
                  <a:pt x="1196742" y="1090651"/>
                </a:lnTo>
                <a:lnTo>
                  <a:pt x="1194913" y="1095232"/>
                </a:lnTo>
                <a:lnTo>
                  <a:pt x="1192779" y="1099811"/>
                </a:lnTo>
                <a:lnTo>
                  <a:pt x="1190036" y="1104087"/>
                </a:lnTo>
                <a:lnTo>
                  <a:pt x="1187292" y="1108361"/>
                </a:lnTo>
                <a:lnTo>
                  <a:pt x="1183635" y="1112330"/>
                </a:lnTo>
                <a:lnTo>
                  <a:pt x="1110476" y="1185611"/>
                </a:lnTo>
                <a:lnTo>
                  <a:pt x="1106514" y="1188969"/>
                </a:lnTo>
                <a:lnTo>
                  <a:pt x="1102246" y="1192022"/>
                </a:lnTo>
                <a:lnTo>
                  <a:pt x="1097979" y="1194770"/>
                </a:lnTo>
                <a:lnTo>
                  <a:pt x="1093406" y="1197213"/>
                </a:lnTo>
                <a:lnTo>
                  <a:pt x="1088834" y="1198740"/>
                </a:lnTo>
                <a:lnTo>
                  <a:pt x="1083652" y="1199961"/>
                </a:lnTo>
                <a:lnTo>
                  <a:pt x="1078774" y="1200572"/>
                </a:lnTo>
                <a:lnTo>
                  <a:pt x="1073897" y="1200877"/>
                </a:lnTo>
                <a:lnTo>
                  <a:pt x="1069020" y="1200572"/>
                </a:lnTo>
                <a:lnTo>
                  <a:pt x="1063838" y="1199961"/>
                </a:lnTo>
                <a:lnTo>
                  <a:pt x="1058961" y="1198740"/>
                </a:lnTo>
                <a:lnTo>
                  <a:pt x="1054389" y="1197213"/>
                </a:lnTo>
                <a:lnTo>
                  <a:pt x="1049816" y="1194770"/>
                </a:lnTo>
                <a:lnTo>
                  <a:pt x="1045549" y="1192022"/>
                </a:lnTo>
                <a:lnTo>
                  <a:pt x="1040977" y="1188969"/>
                </a:lnTo>
                <a:lnTo>
                  <a:pt x="1037318" y="1185611"/>
                </a:lnTo>
                <a:lnTo>
                  <a:pt x="993424" y="1141642"/>
                </a:lnTo>
                <a:lnTo>
                  <a:pt x="989461" y="1137978"/>
                </a:lnTo>
                <a:lnTo>
                  <a:pt x="985194" y="1134925"/>
                </a:lnTo>
                <a:lnTo>
                  <a:pt x="980621" y="1131566"/>
                </a:lnTo>
                <a:lnTo>
                  <a:pt x="975744" y="1129123"/>
                </a:lnTo>
                <a:lnTo>
                  <a:pt x="970562" y="1126986"/>
                </a:lnTo>
                <a:lnTo>
                  <a:pt x="965380" y="1125154"/>
                </a:lnTo>
                <a:lnTo>
                  <a:pt x="959893" y="1123933"/>
                </a:lnTo>
                <a:lnTo>
                  <a:pt x="954101" y="1123017"/>
                </a:lnTo>
                <a:lnTo>
                  <a:pt x="948615" y="1122101"/>
                </a:lnTo>
                <a:lnTo>
                  <a:pt x="943128" y="1122101"/>
                </a:lnTo>
                <a:lnTo>
                  <a:pt x="937641" y="1122101"/>
                </a:lnTo>
                <a:lnTo>
                  <a:pt x="931849" y="1122712"/>
                </a:lnTo>
                <a:lnTo>
                  <a:pt x="926362" y="1123933"/>
                </a:lnTo>
                <a:lnTo>
                  <a:pt x="921181" y="1125154"/>
                </a:lnTo>
                <a:lnTo>
                  <a:pt x="916303" y="1126986"/>
                </a:lnTo>
                <a:lnTo>
                  <a:pt x="911121" y="1129429"/>
                </a:lnTo>
                <a:lnTo>
                  <a:pt x="824551" y="1165153"/>
                </a:lnTo>
                <a:lnTo>
                  <a:pt x="819674" y="1166985"/>
                </a:lnTo>
                <a:lnTo>
                  <a:pt x="814797" y="1169122"/>
                </a:lnTo>
                <a:lnTo>
                  <a:pt x="810224" y="1171870"/>
                </a:lnTo>
                <a:lnTo>
                  <a:pt x="805347" y="1174924"/>
                </a:lnTo>
                <a:lnTo>
                  <a:pt x="801080" y="1178893"/>
                </a:lnTo>
                <a:lnTo>
                  <a:pt x="797117" y="1182557"/>
                </a:lnTo>
                <a:lnTo>
                  <a:pt x="793459" y="1186831"/>
                </a:lnTo>
                <a:lnTo>
                  <a:pt x="789801" y="1191107"/>
                </a:lnTo>
                <a:lnTo>
                  <a:pt x="786753" y="1195686"/>
                </a:lnTo>
                <a:lnTo>
                  <a:pt x="783704" y="1200877"/>
                </a:lnTo>
                <a:lnTo>
                  <a:pt x="781266" y="1205762"/>
                </a:lnTo>
                <a:lnTo>
                  <a:pt x="779132" y="1210953"/>
                </a:lnTo>
                <a:lnTo>
                  <a:pt x="777608" y="1216143"/>
                </a:lnTo>
                <a:lnTo>
                  <a:pt x="776389" y="1221639"/>
                </a:lnTo>
                <a:lnTo>
                  <a:pt x="775474" y="1227136"/>
                </a:lnTo>
                <a:lnTo>
                  <a:pt x="775170" y="1232326"/>
                </a:lnTo>
                <a:lnTo>
                  <a:pt x="775170" y="1294309"/>
                </a:lnTo>
                <a:lnTo>
                  <a:pt x="775170" y="1299500"/>
                </a:lnTo>
                <a:lnTo>
                  <a:pt x="774255" y="1304385"/>
                </a:lnTo>
                <a:lnTo>
                  <a:pt x="773036" y="1309576"/>
                </a:lnTo>
                <a:lnTo>
                  <a:pt x="771207" y="1314461"/>
                </a:lnTo>
                <a:lnTo>
                  <a:pt x="769073" y="1318736"/>
                </a:lnTo>
                <a:lnTo>
                  <a:pt x="766634" y="1323011"/>
                </a:lnTo>
                <a:lnTo>
                  <a:pt x="763586" y="1327285"/>
                </a:lnTo>
                <a:lnTo>
                  <a:pt x="759928" y="1330949"/>
                </a:lnTo>
                <a:lnTo>
                  <a:pt x="756270" y="1334308"/>
                </a:lnTo>
                <a:lnTo>
                  <a:pt x="752613" y="1337055"/>
                </a:lnTo>
                <a:lnTo>
                  <a:pt x="748345" y="1339804"/>
                </a:lnTo>
                <a:lnTo>
                  <a:pt x="743773" y="1341941"/>
                </a:lnTo>
                <a:lnTo>
                  <a:pt x="738895" y="1343468"/>
                </a:lnTo>
                <a:lnTo>
                  <a:pt x="734018" y="1344995"/>
                </a:lnTo>
                <a:lnTo>
                  <a:pt x="728836" y="1345605"/>
                </a:lnTo>
                <a:lnTo>
                  <a:pt x="723654" y="1345910"/>
                </a:lnTo>
                <a:lnTo>
                  <a:pt x="620319" y="1345910"/>
                </a:lnTo>
                <a:lnTo>
                  <a:pt x="615136" y="1345605"/>
                </a:lnTo>
                <a:lnTo>
                  <a:pt x="609649" y="1344995"/>
                </a:lnTo>
                <a:lnTo>
                  <a:pt x="604772" y="1343468"/>
                </a:lnTo>
                <a:lnTo>
                  <a:pt x="600200" y="1341941"/>
                </a:lnTo>
                <a:lnTo>
                  <a:pt x="595628" y="1339804"/>
                </a:lnTo>
                <a:lnTo>
                  <a:pt x="591665" y="1337055"/>
                </a:lnTo>
                <a:lnTo>
                  <a:pt x="587397" y="1334308"/>
                </a:lnTo>
                <a:lnTo>
                  <a:pt x="583739" y="1330949"/>
                </a:lnTo>
                <a:lnTo>
                  <a:pt x="580386" y="1327285"/>
                </a:lnTo>
                <a:lnTo>
                  <a:pt x="577338" y="1323011"/>
                </a:lnTo>
                <a:lnTo>
                  <a:pt x="574900" y="1318736"/>
                </a:lnTo>
                <a:lnTo>
                  <a:pt x="572766" y="1314461"/>
                </a:lnTo>
                <a:lnTo>
                  <a:pt x="570937" y="1309576"/>
                </a:lnTo>
                <a:lnTo>
                  <a:pt x="569717" y="1304385"/>
                </a:lnTo>
                <a:lnTo>
                  <a:pt x="569108" y="1299500"/>
                </a:lnTo>
                <a:lnTo>
                  <a:pt x="568803" y="1294309"/>
                </a:lnTo>
                <a:lnTo>
                  <a:pt x="568803" y="1232326"/>
                </a:lnTo>
                <a:lnTo>
                  <a:pt x="568193" y="1227136"/>
                </a:lnTo>
                <a:lnTo>
                  <a:pt x="567279" y="1221639"/>
                </a:lnTo>
                <a:lnTo>
                  <a:pt x="566365" y="1216143"/>
                </a:lnTo>
                <a:lnTo>
                  <a:pt x="564536" y="1210953"/>
                </a:lnTo>
                <a:lnTo>
                  <a:pt x="562402" y="1205762"/>
                </a:lnTo>
                <a:lnTo>
                  <a:pt x="559963" y="1200877"/>
                </a:lnTo>
                <a:lnTo>
                  <a:pt x="557220" y="1195686"/>
                </a:lnTo>
                <a:lnTo>
                  <a:pt x="554172" y="1191107"/>
                </a:lnTo>
                <a:lnTo>
                  <a:pt x="550819" y="1186831"/>
                </a:lnTo>
                <a:lnTo>
                  <a:pt x="546551" y="1182557"/>
                </a:lnTo>
                <a:lnTo>
                  <a:pt x="542589" y="1178893"/>
                </a:lnTo>
                <a:lnTo>
                  <a:pt x="538320" y="1174924"/>
                </a:lnTo>
                <a:lnTo>
                  <a:pt x="533749" y="1171870"/>
                </a:lnTo>
                <a:lnTo>
                  <a:pt x="529176" y="1169122"/>
                </a:lnTo>
                <a:lnTo>
                  <a:pt x="523994" y="1166985"/>
                </a:lnTo>
                <a:lnTo>
                  <a:pt x="519117" y="1165153"/>
                </a:lnTo>
                <a:lnTo>
                  <a:pt x="432547" y="1129429"/>
                </a:lnTo>
                <a:lnTo>
                  <a:pt x="427669" y="1126986"/>
                </a:lnTo>
                <a:lnTo>
                  <a:pt x="422792" y="1125154"/>
                </a:lnTo>
                <a:lnTo>
                  <a:pt x="417610" y="1123933"/>
                </a:lnTo>
                <a:lnTo>
                  <a:pt x="411818" y="1122712"/>
                </a:lnTo>
                <a:lnTo>
                  <a:pt x="406332" y="1122101"/>
                </a:lnTo>
                <a:lnTo>
                  <a:pt x="400845" y="1122101"/>
                </a:lnTo>
                <a:lnTo>
                  <a:pt x="395053" y="1122101"/>
                </a:lnTo>
                <a:lnTo>
                  <a:pt x="389566" y="1123017"/>
                </a:lnTo>
                <a:lnTo>
                  <a:pt x="384079" y="1123933"/>
                </a:lnTo>
                <a:lnTo>
                  <a:pt x="378898" y="1125154"/>
                </a:lnTo>
                <a:lnTo>
                  <a:pt x="373411" y="1126986"/>
                </a:lnTo>
                <a:lnTo>
                  <a:pt x="368229" y="1129123"/>
                </a:lnTo>
                <a:lnTo>
                  <a:pt x="363351" y="1131566"/>
                </a:lnTo>
                <a:lnTo>
                  <a:pt x="358779" y="1134925"/>
                </a:lnTo>
                <a:lnTo>
                  <a:pt x="354512" y="1137978"/>
                </a:lnTo>
                <a:lnTo>
                  <a:pt x="350549" y="1141642"/>
                </a:lnTo>
                <a:lnTo>
                  <a:pt x="306349" y="1185611"/>
                </a:lnTo>
                <a:lnTo>
                  <a:pt x="302692" y="1188969"/>
                </a:lnTo>
                <a:lnTo>
                  <a:pt x="298423" y="1192022"/>
                </a:lnTo>
                <a:lnTo>
                  <a:pt x="294156" y="1194770"/>
                </a:lnTo>
                <a:lnTo>
                  <a:pt x="289584" y="1197213"/>
                </a:lnTo>
                <a:lnTo>
                  <a:pt x="284707" y="1198740"/>
                </a:lnTo>
                <a:lnTo>
                  <a:pt x="279829" y="1199961"/>
                </a:lnTo>
                <a:lnTo>
                  <a:pt x="274952" y="1200572"/>
                </a:lnTo>
                <a:lnTo>
                  <a:pt x="270075" y="1200877"/>
                </a:lnTo>
                <a:lnTo>
                  <a:pt x="264893" y="1200572"/>
                </a:lnTo>
                <a:lnTo>
                  <a:pt x="260016" y="1199961"/>
                </a:lnTo>
                <a:lnTo>
                  <a:pt x="255139" y="1198740"/>
                </a:lnTo>
                <a:lnTo>
                  <a:pt x="250566" y="1197213"/>
                </a:lnTo>
                <a:lnTo>
                  <a:pt x="245994" y="1194770"/>
                </a:lnTo>
                <a:lnTo>
                  <a:pt x="241421" y="1192022"/>
                </a:lnTo>
                <a:lnTo>
                  <a:pt x="237459" y="1188969"/>
                </a:lnTo>
                <a:lnTo>
                  <a:pt x="233496" y="1185611"/>
                </a:lnTo>
                <a:lnTo>
                  <a:pt x="160338" y="1112330"/>
                </a:lnTo>
                <a:lnTo>
                  <a:pt x="156680" y="1108361"/>
                </a:lnTo>
                <a:lnTo>
                  <a:pt x="153632" y="1104087"/>
                </a:lnTo>
                <a:lnTo>
                  <a:pt x="151194" y="1099811"/>
                </a:lnTo>
                <a:lnTo>
                  <a:pt x="149060" y="1095232"/>
                </a:lnTo>
                <a:lnTo>
                  <a:pt x="147231" y="1090651"/>
                </a:lnTo>
                <a:lnTo>
                  <a:pt x="146317" y="1085461"/>
                </a:lnTo>
                <a:lnTo>
                  <a:pt x="145402" y="1080576"/>
                </a:lnTo>
                <a:lnTo>
                  <a:pt x="145402" y="1075690"/>
                </a:lnTo>
                <a:lnTo>
                  <a:pt x="145402" y="1070805"/>
                </a:lnTo>
                <a:lnTo>
                  <a:pt x="146317" y="1065614"/>
                </a:lnTo>
                <a:lnTo>
                  <a:pt x="147231" y="1060729"/>
                </a:lnTo>
                <a:lnTo>
                  <a:pt x="149060" y="1056149"/>
                </a:lnTo>
                <a:lnTo>
                  <a:pt x="151194" y="1051569"/>
                </a:lnTo>
                <a:lnTo>
                  <a:pt x="153632" y="1047294"/>
                </a:lnTo>
                <a:lnTo>
                  <a:pt x="156680" y="1042714"/>
                </a:lnTo>
                <a:lnTo>
                  <a:pt x="160338" y="1039051"/>
                </a:lnTo>
                <a:lnTo>
                  <a:pt x="204233" y="995082"/>
                </a:lnTo>
                <a:lnTo>
                  <a:pt x="207891" y="991113"/>
                </a:lnTo>
                <a:lnTo>
                  <a:pt x="211244" y="986838"/>
                </a:lnTo>
                <a:lnTo>
                  <a:pt x="213987" y="982258"/>
                </a:lnTo>
                <a:lnTo>
                  <a:pt x="216426" y="977067"/>
                </a:lnTo>
                <a:lnTo>
                  <a:pt x="218560" y="972182"/>
                </a:lnTo>
                <a:lnTo>
                  <a:pt x="220389" y="966686"/>
                </a:lnTo>
                <a:lnTo>
                  <a:pt x="221608" y="961496"/>
                </a:lnTo>
                <a:lnTo>
                  <a:pt x="223132" y="955694"/>
                </a:lnTo>
                <a:lnTo>
                  <a:pt x="223741" y="950198"/>
                </a:lnTo>
                <a:lnTo>
                  <a:pt x="224047" y="944702"/>
                </a:lnTo>
                <a:lnTo>
                  <a:pt x="223741" y="938901"/>
                </a:lnTo>
                <a:lnTo>
                  <a:pt x="223132" y="933405"/>
                </a:lnTo>
                <a:lnTo>
                  <a:pt x="221913" y="927909"/>
                </a:lnTo>
                <a:lnTo>
                  <a:pt x="220389" y="922718"/>
                </a:lnTo>
                <a:lnTo>
                  <a:pt x="218560" y="917833"/>
                </a:lnTo>
                <a:lnTo>
                  <a:pt x="216426" y="912642"/>
                </a:lnTo>
                <a:lnTo>
                  <a:pt x="180761" y="825928"/>
                </a:lnTo>
                <a:lnTo>
                  <a:pt x="178628" y="821042"/>
                </a:lnTo>
                <a:lnTo>
                  <a:pt x="176494" y="816157"/>
                </a:lnTo>
                <a:lnTo>
                  <a:pt x="173751" y="811577"/>
                </a:lnTo>
                <a:lnTo>
                  <a:pt x="170702" y="806691"/>
                </a:lnTo>
                <a:lnTo>
                  <a:pt x="167349" y="802417"/>
                </a:lnTo>
                <a:lnTo>
                  <a:pt x="163387" y="798448"/>
                </a:lnTo>
                <a:lnTo>
                  <a:pt x="159424" y="794784"/>
                </a:lnTo>
                <a:lnTo>
                  <a:pt x="154547" y="791120"/>
                </a:lnTo>
                <a:lnTo>
                  <a:pt x="149974" y="788066"/>
                </a:lnTo>
                <a:lnTo>
                  <a:pt x="145402" y="785013"/>
                </a:lnTo>
                <a:lnTo>
                  <a:pt x="140220" y="782570"/>
                </a:lnTo>
                <a:lnTo>
                  <a:pt x="135038" y="780433"/>
                </a:lnTo>
                <a:lnTo>
                  <a:pt x="129855" y="778906"/>
                </a:lnTo>
                <a:lnTo>
                  <a:pt x="124369" y="777685"/>
                </a:lnTo>
                <a:lnTo>
                  <a:pt x="119187" y="776769"/>
                </a:lnTo>
                <a:lnTo>
                  <a:pt x="113700" y="776463"/>
                </a:lnTo>
                <a:lnTo>
                  <a:pt x="51820" y="776463"/>
                </a:lnTo>
                <a:lnTo>
                  <a:pt x="46333" y="776158"/>
                </a:lnTo>
                <a:lnTo>
                  <a:pt x="41456" y="775547"/>
                </a:lnTo>
                <a:lnTo>
                  <a:pt x="36579" y="774326"/>
                </a:lnTo>
                <a:lnTo>
                  <a:pt x="31702" y="772494"/>
                </a:lnTo>
                <a:lnTo>
                  <a:pt x="27130" y="770357"/>
                </a:lnTo>
                <a:lnTo>
                  <a:pt x="22862" y="767914"/>
                </a:lnTo>
                <a:lnTo>
                  <a:pt x="18900" y="764556"/>
                </a:lnTo>
                <a:lnTo>
                  <a:pt x="15242" y="761197"/>
                </a:lnTo>
                <a:lnTo>
                  <a:pt x="11889" y="757533"/>
                </a:lnTo>
                <a:lnTo>
                  <a:pt x="9145" y="753564"/>
                </a:lnTo>
                <a:lnTo>
                  <a:pt x="6097" y="749288"/>
                </a:lnTo>
                <a:lnTo>
                  <a:pt x="3963" y="745014"/>
                </a:lnTo>
                <a:lnTo>
                  <a:pt x="2439" y="740128"/>
                </a:lnTo>
                <a:lnTo>
                  <a:pt x="915" y="735244"/>
                </a:lnTo>
                <a:lnTo>
                  <a:pt x="305" y="730053"/>
                </a:lnTo>
                <a:lnTo>
                  <a:pt x="0" y="724862"/>
                </a:lnTo>
                <a:lnTo>
                  <a:pt x="0" y="621354"/>
                </a:lnTo>
                <a:lnTo>
                  <a:pt x="305" y="616163"/>
                </a:lnTo>
                <a:lnTo>
                  <a:pt x="915" y="610667"/>
                </a:lnTo>
                <a:lnTo>
                  <a:pt x="2439" y="605782"/>
                </a:lnTo>
                <a:lnTo>
                  <a:pt x="3963" y="601202"/>
                </a:lnTo>
                <a:lnTo>
                  <a:pt x="6097" y="596622"/>
                </a:lnTo>
                <a:lnTo>
                  <a:pt x="9145" y="592042"/>
                </a:lnTo>
                <a:lnTo>
                  <a:pt x="11889" y="588072"/>
                </a:lnTo>
                <a:lnTo>
                  <a:pt x="15242" y="584714"/>
                </a:lnTo>
                <a:lnTo>
                  <a:pt x="18900" y="581356"/>
                </a:lnTo>
                <a:lnTo>
                  <a:pt x="22862" y="578302"/>
                </a:lnTo>
                <a:lnTo>
                  <a:pt x="27130" y="575859"/>
                </a:lnTo>
                <a:lnTo>
                  <a:pt x="31702" y="573722"/>
                </a:lnTo>
                <a:lnTo>
                  <a:pt x="36579" y="571890"/>
                </a:lnTo>
                <a:lnTo>
                  <a:pt x="41456" y="570363"/>
                </a:lnTo>
                <a:lnTo>
                  <a:pt x="46333" y="569447"/>
                </a:lnTo>
                <a:lnTo>
                  <a:pt x="51820" y="569142"/>
                </a:lnTo>
                <a:lnTo>
                  <a:pt x="113700" y="569447"/>
                </a:lnTo>
                <a:lnTo>
                  <a:pt x="119187" y="569142"/>
                </a:lnTo>
                <a:lnTo>
                  <a:pt x="124674" y="568226"/>
                </a:lnTo>
                <a:lnTo>
                  <a:pt x="129855" y="567005"/>
                </a:lnTo>
                <a:lnTo>
                  <a:pt x="135038" y="565478"/>
                </a:lnTo>
                <a:lnTo>
                  <a:pt x="140220" y="563341"/>
                </a:lnTo>
                <a:lnTo>
                  <a:pt x="145402" y="560898"/>
                </a:lnTo>
                <a:lnTo>
                  <a:pt x="150279" y="558150"/>
                </a:lnTo>
                <a:lnTo>
                  <a:pt x="154851" y="555097"/>
                </a:lnTo>
                <a:lnTo>
                  <a:pt x="159424" y="551433"/>
                </a:lnTo>
                <a:lnTo>
                  <a:pt x="163387" y="547463"/>
                </a:lnTo>
                <a:lnTo>
                  <a:pt x="167349" y="543494"/>
                </a:lnTo>
                <a:lnTo>
                  <a:pt x="170702" y="539219"/>
                </a:lnTo>
                <a:lnTo>
                  <a:pt x="173751" y="534639"/>
                </a:lnTo>
                <a:lnTo>
                  <a:pt x="176494" y="530059"/>
                </a:lnTo>
                <a:lnTo>
                  <a:pt x="178933" y="524868"/>
                </a:lnTo>
                <a:lnTo>
                  <a:pt x="181066" y="519984"/>
                </a:lnTo>
                <a:lnTo>
                  <a:pt x="216426" y="433269"/>
                </a:lnTo>
                <a:lnTo>
                  <a:pt x="218560" y="428383"/>
                </a:lnTo>
                <a:lnTo>
                  <a:pt x="220389" y="423498"/>
                </a:lnTo>
                <a:lnTo>
                  <a:pt x="221913" y="418002"/>
                </a:lnTo>
                <a:lnTo>
                  <a:pt x="223132" y="412506"/>
                </a:lnTo>
                <a:lnTo>
                  <a:pt x="223741" y="407010"/>
                </a:lnTo>
                <a:lnTo>
                  <a:pt x="224047" y="401514"/>
                </a:lnTo>
                <a:lnTo>
                  <a:pt x="223741" y="395713"/>
                </a:lnTo>
                <a:lnTo>
                  <a:pt x="223132" y="390217"/>
                </a:lnTo>
                <a:lnTo>
                  <a:pt x="221913" y="384721"/>
                </a:lnTo>
                <a:lnTo>
                  <a:pt x="220389" y="379225"/>
                </a:lnTo>
                <a:lnTo>
                  <a:pt x="218560" y="373729"/>
                </a:lnTo>
                <a:lnTo>
                  <a:pt x="216426" y="368843"/>
                </a:lnTo>
                <a:lnTo>
                  <a:pt x="213987" y="363958"/>
                </a:lnTo>
                <a:lnTo>
                  <a:pt x="211244" y="359378"/>
                </a:lnTo>
                <a:lnTo>
                  <a:pt x="207891" y="354798"/>
                </a:lnTo>
                <a:lnTo>
                  <a:pt x="204233" y="350828"/>
                </a:lnTo>
                <a:lnTo>
                  <a:pt x="160643" y="306861"/>
                </a:lnTo>
                <a:lnTo>
                  <a:pt x="156680" y="302891"/>
                </a:lnTo>
                <a:lnTo>
                  <a:pt x="153632" y="298921"/>
                </a:lnTo>
                <a:lnTo>
                  <a:pt x="151194" y="294647"/>
                </a:lnTo>
                <a:lnTo>
                  <a:pt x="149060" y="289761"/>
                </a:lnTo>
                <a:lnTo>
                  <a:pt x="147535" y="284877"/>
                </a:lnTo>
                <a:lnTo>
                  <a:pt x="146317" y="280296"/>
                </a:lnTo>
                <a:lnTo>
                  <a:pt x="145402" y="275411"/>
                </a:lnTo>
                <a:lnTo>
                  <a:pt x="145402" y="270526"/>
                </a:lnTo>
                <a:lnTo>
                  <a:pt x="145402" y="265335"/>
                </a:lnTo>
                <a:lnTo>
                  <a:pt x="146317" y="260450"/>
                </a:lnTo>
                <a:lnTo>
                  <a:pt x="147535" y="255564"/>
                </a:lnTo>
                <a:lnTo>
                  <a:pt x="149060" y="250984"/>
                </a:lnTo>
                <a:lnTo>
                  <a:pt x="151194" y="246099"/>
                </a:lnTo>
                <a:lnTo>
                  <a:pt x="153632" y="241824"/>
                </a:lnTo>
                <a:lnTo>
                  <a:pt x="156680" y="237549"/>
                </a:lnTo>
                <a:lnTo>
                  <a:pt x="160643" y="233580"/>
                </a:lnTo>
                <a:lnTo>
                  <a:pt x="233496" y="160300"/>
                </a:lnTo>
                <a:lnTo>
                  <a:pt x="237459" y="156942"/>
                </a:lnTo>
                <a:lnTo>
                  <a:pt x="241421" y="153888"/>
                </a:lnTo>
                <a:lnTo>
                  <a:pt x="245994" y="151141"/>
                </a:lnTo>
                <a:lnTo>
                  <a:pt x="250566" y="149309"/>
                </a:lnTo>
                <a:lnTo>
                  <a:pt x="255139" y="147477"/>
                </a:lnTo>
                <a:lnTo>
                  <a:pt x="260016" y="146255"/>
                </a:lnTo>
                <a:lnTo>
                  <a:pt x="264893" y="145645"/>
                </a:lnTo>
                <a:lnTo>
                  <a:pt x="270075" y="145339"/>
                </a:lnTo>
                <a:lnTo>
                  <a:pt x="274952" y="145645"/>
                </a:lnTo>
                <a:lnTo>
                  <a:pt x="279829" y="146255"/>
                </a:lnTo>
                <a:lnTo>
                  <a:pt x="284707" y="147477"/>
                </a:lnTo>
                <a:lnTo>
                  <a:pt x="289584" y="149309"/>
                </a:lnTo>
                <a:lnTo>
                  <a:pt x="294156" y="151141"/>
                </a:lnTo>
                <a:lnTo>
                  <a:pt x="298423" y="153888"/>
                </a:lnTo>
                <a:lnTo>
                  <a:pt x="302692" y="156942"/>
                </a:lnTo>
                <a:lnTo>
                  <a:pt x="306349" y="160300"/>
                </a:lnTo>
                <a:lnTo>
                  <a:pt x="350549" y="204268"/>
                </a:lnTo>
                <a:lnTo>
                  <a:pt x="354816" y="208237"/>
                </a:lnTo>
                <a:lnTo>
                  <a:pt x="359084" y="211291"/>
                </a:lnTo>
                <a:lnTo>
                  <a:pt x="363656" y="214345"/>
                </a:lnTo>
                <a:lnTo>
                  <a:pt x="368229" y="216787"/>
                </a:lnTo>
                <a:lnTo>
                  <a:pt x="373411" y="218924"/>
                </a:lnTo>
                <a:lnTo>
                  <a:pt x="378898" y="220756"/>
                </a:lnTo>
                <a:lnTo>
                  <a:pt x="384384" y="221978"/>
                </a:lnTo>
                <a:lnTo>
                  <a:pt x="389566" y="223199"/>
                </a:lnTo>
                <a:lnTo>
                  <a:pt x="395358" y="223810"/>
                </a:lnTo>
                <a:lnTo>
                  <a:pt x="401149" y="223810"/>
                </a:lnTo>
                <a:lnTo>
                  <a:pt x="406637" y="223810"/>
                </a:lnTo>
                <a:lnTo>
                  <a:pt x="412124" y="223199"/>
                </a:lnTo>
                <a:lnTo>
                  <a:pt x="417610" y="222283"/>
                </a:lnTo>
                <a:lnTo>
                  <a:pt x="422792" y="220756"/>
                </a:lnTo>
                <a:lnTo>
                  <a:pt x="427974" y="218924"/>
                </a:lnTo>
                <a:lnTo>
                  <a:pt x="432547" y="216787"/>
                </a:lnTo>
                <a:lnTo>
                  <a:pt x="519117" y="180758"/>
                </a:lnTo>
                <a:lnTo>
                  <a:pt x="523994" y="179231"/>
                </a:lnTo>
                <a:lnTo>
                  <a:pt x="529176" y="176788"/>
                </a:lnTo>
                <a:lnTo>
                  <a:pt x="533749" y="174040"/>
                </a:lnTo>
                <a:lnTo>
                  <a:pt x="538320" y="170987"/>
                </a:lnTo>
                <a:lnTo>
                  <a:pt x="542589" y="167628"/>
                </a:lnTo>
                <a:lnTo>
                  <a:pt x="546551" y="163659"/>
                </a:lnTo>
                <a:lnTo>
                  <a:pt x="550819" y="159384"/>
                </a:lnTo>
                <a:lnTo>
                  <a:pt x="554172" y="154805"/>
                </a:lnTo>
                <a:lnTo>
                  <a:pt x="557220" y="150224"/>
                </a:lnTo>
                <a:lnTo>
                  <a:pt x="559963" y="145339"/>
                </a:lnTo>
                <a:lnTo>
                  <a:pt x="562402" y="140454"/>
                </a:lnTo>
                <a:lnTo>
                  <a:pt x="564536" y="134958"/>
                </a:lnTo>
                <a:lnTo>
                  <a:pt x="566365" y="129767"/>
                </a:lnTo>
                <a:lnTo>
                  <a:pt x="567279" y="124576"/>
                </a:lnTo>
                <a:lnTo>
                  <a:pt x="568193" y="119386"/>
                </a:lnTo>
                <a:lnTo>
                  <a:pt x="568803" y="113890"/>
                </a:lnTo>
                <a:lnTo>
                  <a:pt x="568803" y="51602"/>
                </a:lnTo>
                <a:lnTo>
                  <a:pt x="569108" y="46411"/>
                </a:lnTo>
                <a:lnTo>
                  <a:pt x="569717" y="41220"/>
                </a:lnTo>
                <a:lnTo>
                  <a:pt x="570937" y="36335"/>
                </a:lnTo>
                <a:lnTo>
                  <a:pt x="572766" y="31450"/>
                </a:lnTo>
                <a:lnTo>
                  <a:pt x="574900" y="26870"/>
                </a:lnTo>
                <a:lnTo>
                  <a:pt x="577338" y="22900"/>
                </a:lnTo>
                <a:lnTo>
                  <a:pt x="580386" y="18931"/>
                </a:lnTo>
                <a:lnTo>
                  <a:pt x="583739" y="15267"/>
                </a:lnTo>
                <a:lnTo>
                  <a:pt x="587397" y="11908"/>
                </a:lnTo>
                <a:lnTo>
                  <a:pt x="591665" y="8550"/>
                </a:lnTo>
                <a:lnTo>
                  <a:pt x="595933" y="6107"/>
                </a:lnTo>
                <a:lnTo>
                  <a:pt x="600200" y="3969"/>
                </a:lnTo>
                <a:lnTo>
                  <a:pt x="605077" y="2137"/>
                </a:lnTo>
                <a:lnTo>
                  <a:pt x="609955" y="916"/>
                </a:lnTo>
                <a:lnTo>
                  <a:pt x="615136" y="305"/>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黑客画像</a:t>
            </a:r>
          </a:p>
        </p:txBody>
      </p:sp>
      <p:sp>
        <p:nvSpPr>
          <p:cNvPr id="21" name="任意多边形: 形状 48"/>
          <p:cNvSpPr>
            <a:spLocks/>
          </p:cNvSpPr>
          <p:nvPr/>
        </p:nvSpPr>
        <p:spPr bwMode="auto">
          <a:xfrm>
            <a:off x="3738972" y="1398661"/>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攻击事件识别</a:t>
            </a:r>
          </a:p>
        </p:txBody>
      </p:sp>
      <p:sp>
        <p:nvSpPr>
          <p:cNvPr id="22" name="任意多边形: 形状 48"/>
          <p:cNvSpPr>
            <a:spLocks/>
          </p:cNvSpPr>
          <p:nvPr/>
        </p:nvSpPr>
        <p:spPr bwMode="auto">
          <a:xfrm>
            <a:off x="3498270" y="821098"/>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攻击事件还原</a:t>
            </a:r>
            <a:endParaRPr lang="zh-CN" altLang="en-US" sz="800" b="1" dirty="0">
              <a:solidFill>
                <a:srgbClr val="FFFFFF"/>
              </a:solidFill>
              <a:latin typeface="+mn-ea"/>
              <a:ea typeface="+mn-ea"/>
            </a:endParaRPr>
          </a:p>
        </p:txBody>
      </p:sp>
      <p:sp>
        <p:nvSpPr>
          <p:cNvPr id="23" name="任意多边形: 形状 50"/>
          <p:cNvSpPr>
            <a:spLocks/>
          </p:cNvSpPr>
          <p:nvPr/>
        </p:nvSpPr>
        <p:spPr bwMode="auto">
          <a:xfrm>
            <a:off x="4044972" y="4645992"/>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0070C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攻击态势</a:t>
            </a:r>
            <a:endParaRPr lang="zh-CN" altLang="en-US" sz="800" b="1" dirty="0">
              <a:solidFill>
                <a:srgbClr val="FFFFFF"/>
              </a:solidFill>
              <a:latin typeface="+mn-ea"/>
              <a:ea typeface="+mn-ea"/>
            </a:endParaRPr>
          </a:p>
        </p:txBody>
      </p:sp>
      <p:sp>
        <p:nvSpPr>
          <p:cNvPr id="24" name="任意多边形: 形状 50"/>
          <p:cNvSpPr>
            <a:spLocks/>
          </p:cNvSpPr>
          <p:nvPr/>
        </p:nvSpPr>
        <p:spPr bwMode="auto">
          <a:xfrm>
            <a:off x="3432972" y="4486960"/>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0070C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a:solidFill>
                  <a:srgbClr val="FFFFFF"/>
                </a:solidFill>
                <a:latin typeface="+mn-ea"/>
                <a:ea typeface="+mn-ea"/>
              </a:rPr>
              <a:t>威胁预警</a:t>
            </a:r>
          </a:p>
        </p:txBody>
      </p:sp>
      <p:sp>
        <p:nvSpPr>
          <p:cNvPr id="32" name="矩形 31"/>
          <p:cNvSpPr/>
          <p:nvPr/>
        </p:nvSpPr>
        <p:spPr>
          <a:xfrm>
            <a:off x="3305535" y="2014900"/>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“看得见”的攻击分析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4" name="矩形 33"/>
          <p:cNvSpPr/>
          <p:nvPr/>
        </p:nvSpPr>
        <p:spPr>
          <a:xfrm>
            <a:off x="1346961" y="3602618"/>
            <a:ext cx="1261885" cy="276999"/>
          </a:xfrm>
          <a:prstGeom prst="rect">
            <a:avLst/>
          </a:prstGeom>
        </p:spPr>
        <p:txBody>
          <a:bodyPr wrap="none">
            <a:spAutoFit/>
          </a:bodyPr>
          <a:lstStyle/>
          <a:p>
            <a:pPr algn="ctr">
              <a:buFont typeface="Arial" pitchFamily="34" charset="0"/>
              <a:buNone/>
              <a:defRPr/>
            </a:pPr>
            <a:r>
              <a:rPr lang="zh-CN" altLang="en-US" sz="1200" b="1" dirty="0" smtClean="0">
                <a:solidFill>
                  <a:srgbClr val="FFFF00"/>
                </a:solidFill>
                <a:latin typeface="微软雅黑" panose="020B0503020204020204" pitchFamily="34" charset="-122"/>
                <a:ea typeface="微软雅黑" panose="020B0503020204020204" pitchFamily="34" charset="-122"/>
              </a:rPr>
              <a:t>大数据分析引擎</a:t>
            </a:r>
            <a:endParaRPr lang="zh-CN" altLang="en-US" sz="1200" b="1" dirty="0">
              <a:solidFill>
                <a:srgbClr val="FFFF00"/>
              </a:solidFill>
              <a:latin typeface="微软雅黑" panose="020B0503020204020204" pitchFamily="34" charset="-122"/>
              <a:ea typeface="微软雅黑" panose="020B0503020204020204" pitchFamily="34" charset="-122"/>
            </a:endParaRPr>
          </a:p>
        </p:txBody>
      </p:sp>
      <p:sp>
        <p:nvSpPr>
          <p:cNvPr id="37" name="矩形 36"/>
          <p:cNvSpPr/>
          <p:nvPr/>
        </p:nvSpPr>
        <p:spPr>
          <a:xfrm>
            <a:off x="3305535" y="3781987"/>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“看不见”的攻击分析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9" name="矩形 38"/>
          <p:cNvSpPr/>
          <p:nvPr/>
        </p:nvSpPr>
        <p:spPr>
          <a:xfrm>
            <a:off x="3305535" y="5310620"/>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安全威胁态势分析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 name="左大括号 2"/>
          <p:cNvSpPr/>
          <p:nvPr/>
        </p:nvSpPr>
        <p:spPr>
          <a:xfrm>
            <a:off x="3010369" y="1027652"/>
            <a:ext cx="243401" cy="43354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Picture 10" descr="\\192.168.1.20\丽日共享\201011\I 业务一部\徐琳浩\图标修改好\统一管理中心.emf"/>
          <p:cNvPicPr>
            <a:picLocks noChangeAspect="1" noChangeArrowheads="1"/>
          </p:cNvPicPr>
          <p:nvPr/>
        </p:nvPicPr>
        <p:blipFill>
          <a:blip r:embed="rId2" cstate="screen">
            <a:extLst>
              <a:ext uri="{28A0092B-C50C-407E-A947-70E740481C1C}">
                <a14:useLocalDpi xmlns:a14="http://schemas.microsoft.com/office/drawing/2010/main"/>
              </a:ext>
            </a:extLst>
          </a:blip>
          <a:srcRect l="61043" b="78613"/>
          <a:stretch>
            <a:fillRect/>
          </a:stretch>
        </p:blipFill>
        <p:spPr bwMode="auto">
          <a:xfrm>
            <a:off x="1464986" y="2809354"/>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 45"/>
          <p:cNvSpPr/>
          <p:nvPr/>
        </p:nvSpPr>
        <p:spPr>
          <a:xfrm>
            <a:off x="393658" y="1649999"/>
            <a:ext cx="349650" cy="3166107"/>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数据</a:t>
            </a:r>
            <a:r>
              <a:rPr lang="zh-CN" altLang="en-US" b="1" dirty="0" smtClean="0">
                <a:solidFill>
                  <a:schemeClr val="tx1"/>
                </a:solidFill>
              </a:rPr>
              <a:t>接口</a:t>
            </a:r>
            <a:endParaRPr lang="en-US" altLang="zh-CN" b="1" dirty="0" smtClean="0">
              <a:solidFill>
                <a:schemeClr val="tx1"/>
              </a:solidFill>
            </a:endParaRPr>
          </a:p>
        </p:txBody>
      </p:sp>
      <p:sp>
        <p:nvSpPr>
          <p:cNvPr id="47" name="上下箭头 46"/>
          <p:cNvSpPr/>
          <p:nvPr/>
        </p:nvSpPr>
        <p:spPr>
          <a:xfrm rot="5400000">
            <a:off x="946990" y="3036916"/>
            <a:ext cx="254599" cy="440098"/>
          </a:xfrm>
          <a:prstGeom prst="upDownArrow">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8" name="矩形 47"/>
          <p:cNvSpPr/>
          <p:nvPr/>
        </p:nvSpPr>
        <p:spPr>
          <a:xfrm>
            <a:off x="5167147" y="925266"/>
            <a:ext cx="4503118" cy="1015663"/>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定义统一日志协议格式</a:t>
            </a:r>
            <a:r>
              <a:rPr lang="zh-CN" altLang="en-US" sz="1000" dirty="0" smtClean="0">
                <a:solidFill>
                  <a:srgbClr val="FFFFFF"/>
                </a:solidFill>
                <a:latin typeface="+mn-ea"/>
              </a:rPr>
              <a:t>，将</a:t>
            </a:r>
            <a:r>
              <a:rPr lang="en-US" altLang="zh-CN" sz="1000" dirty="0" smtClean="0">
                <a:solidFill>
                  <a:srgbClr val="FFFFFF"/>
                </a:solidFill>
                <a:latin typeface="+mn-ea"/>
              </a:rPr>
              <a:t>WAF</a:t>
            </a:r>
            <a:r>
              <a:rPr lang="zh-CN" altLang="en-US" sz="1000" dirty="0">
                <a:solidFill>
                  <a:srgbClr val="FFFFFF"/>
                </a:solidFill>
                <a:latin typeface="+mn-ea"/>
              </a:rPr>
              <a:t>、</a:t>
            </a:r>
            <a:r>
              <a:rPr lang="en-US" altLang="zh-CN" sz="1000" dirty="0">
                <a:solidFill>
                  <a:srgbClr val="FFFFFF"/>
                </a:solidFill>
                <a:latin typeface="+mn-ea"/>
              </a:rPr>
              <a:t>IPS</a:t>
            </a:r>
            <a:r>
              <a:rPr lang="zh-CN" altLang="en-US" sz="1000" dirty="0">
                <a:solidFill>
                  <a:srgbClr val="FFFFFF"/>
                </a:solidFill>
                <a:latin typeface="+mn-ea"/>
              </a:rPr>
              <a:t>、流量清洗</a:t>
            </a:r>
            <a:r>
              <a:rPr lang="zh-CN" altLang="en-US" sz="1000" dirty="0" smtClean="0">
                <a:solidFill>
                  <a:srgbClr val="FFFFFF"/>
                </a:solidFill>
                <a:latin typeface="+mn-ea"/>
              </a:rPr>
              <a:t>设备等安全设备输出日志进行整合；</a:t>
            </a:r>
            <a:endParaRPr lang="en-US" altLang="zh-CN" sz="1000" dirty="0" smtClean="0">
              <a:solidFill>
                <a:srgbClr val="FFFFFF"/>
              </a:solidFill>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设计</a:t>
            </a:r>
            <a:r>
              <a:rPr lang="zh-CN" altLang="en-US" sz="1000" b="1" dirty="0" smtClean="0">
                <a:solidFill>
                  <a:srgbClr val="FFFF00"/>
                </a:solidFill>
                <a:latin typeface="+mn-ea"/>
              </a:rPr>
              <a:t>关联分析规则</a:t>
            </a:r>
            <a:r>
              <a:rPr lang="zh-CN" altLang="en-US" sz="1000" dirty="0" smtClean="0">
                <a:latin typeface="+mn-ea"/>
              </a:rPr>
              <a:t>，基于攻击的间隔时间、攻击手段、攻击次数、攻击源</a:t>
            </a:r>
            <a:r>
              <a:rPr lang="en-US" altLang="zh-CN" sz="1000" dirty="0" smtClean="0">
                <a:latin typeface="+mn-ea"/>
              </a:rPr>
              <a:t>IP</a:t>
            </a:r>
            <a:r>
              <a:rPr lang="zh-CN" altLang="en-US" sz="1000" dirty="0" smtClean="0">
                <a:latin typeface="+mn-ea"/>
              </a:rPr>
              <a:t>地址、攻击目的</a:t>
            </a:r>
            <a:r>
              <a:rPr lang="en-US" altLang="zh-CN" sz="1000" dirty="0" smtClean="0">
                <a:latin typeface="+mn-ea"/>
              </a:rPr>
              <a:t>IP</a:t>
            </a:r>
            <a:r>
              <a:rPr lang="zh-CN" altLang="en-US" sz="1000" dirty="0" smtClean="0">
                <a:latin typeface="+mn-ea"/>
              </a:rPr>
              <a:t>地址等进行关联，同时按时间还原整个攻击链。</a:t>
            </a:r>
            <a:endParaRPr lang="en-US" altLang="zh-CN" sz="1000" dirty="0" smtClean="0">
              <a:latin typeface="+mn-ea"/>
            </a:endParaRPr>
          </a:p>
        </p:txBody>
      </p:sp>
      <p:sp>
        <p:nvSpPr>
          <p:cNvPr id="49" name="矩形 48"/>
          <p:cNvSpPr/>
          <p:nvPr/>
        </p:nvSpPr>
        <p:spPr>
          <a:xfrm>
            <a:off x="5167147" y="2149295"/>
            <a:ext cx="4503118" cy="2169825"/>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a:solidFill>
                  <a:srgbClr val="FFFF00"/>
                </a:solidFill>
                <a:latin typeface="+mn-ea"/>
              </a:rPr>
              <a:t>异常流量识别</a:t>
            </a:r>
            <a:r>
              <a:rPr lang="zh-CN" altLang="en-US" sz="1000" dirty="0" smtClean="0">
                <a:solidFill>
                  <a:srgbClr val="FFFFFF"/>
                </a:solidFill>
                <a:latin typeface="+mn-ea"/>
              </a:rPr>
              <a:t>，基于</a:t>
            </a:r>
            <a:r>
              <a:rPr lang="zh-CN" altLang="en-US" sz="1000" dirty="0">
                <a:solidFill>
                  <a:srgbClr val="FFFFFF"/>
                </a:solidFill>
                <a:latin typeface="+mn-ea"/>
              </a:rPr>
              <a:t>报文</a:t>
            </a:r>
            <a:r>
              <a:rPr lang="zh-CN" altLang="en-US" sz="1000" dirty="0" smtClean="0">
                <a:solidFill>
                  <a:srgbClr val="FFFFFF"/>
                </a:solidFill>
                <a:latin typeface="+mn-ea"/>
              </a:rPr>
              <a:t>信息和常见</a:t>
            </a:r>
            <a:r>
              <a:rPr lang="zh-CN" altLang="en-US" sz="1000" dirty="0">
                <a:solidFill>
                  <a:srgbClr val="FFFFFF"/>
                </a:solidFill>
                <a:latin typeface="+mn-ea"/>
              </a:rPr>
              <a:t>的应用统计</a:t>
            </a:r>
            <a:r>
              <a:rPr lang="zh-CN" altLang="en-US" sz="1000" dirty="0" smtClean="0">
                <a:solidFill>
                  <a:srgbClr val="FFFFFF"/>
                </a:solidFill>
                <a:latin typeface="+mn-ea"/>
              </a:rPr>
              <a:t>信息来建立</a:t>
            </a:r>
            <a:r>
              <a:rPr lang="zh-CN" altLang="en-US" sz="1000" dirty="0">
                <a:solidFill>
                  <a:srgbClr val="FFFFFF"/>
                </a:solidFill>
                <a:latin typeface="+mn-ea"/>
              </a:rPr>
              <a:t>自动学习模型</a:t>
            </a:r>
            <a:r>
              <a:rPr lang="zh-CN" altLang="en-US" sz="1000" dirty="0" smtClean="0">
                <a:solidFill>
                  <a:srgbClr val="FFFFFF"/>
                </a:solidFill>
                <a:latin typeface="+mn-ea"/>
              </a:rPr>
              <a:t>，根据</a:t>
            </a:r>
            <a:r>
              <a:rPr lang="zh-CN" altLang="en-US" sz="1000" dirty="0">
                <a:solidFill>
                  <a:srgbClr val="FFFFFF"/>
                </a:solidFill>
                <a:latin typeface="+mn-ea"/>
              </a:rPr>
              <a:t>最新流量信息进行自动更新</a:t>
            </a:r>
            <a:r>
              <a:rPr lang="zh-CN" altLang="en-US" sz="1000" dirty="0" smtClean="0">
                <a:solidFill>
                  <a:srgbClr val="FFFFFF"/>
                </a:solidFill>
                <a:latin typeface="+mn-ea"/>
              </a:rPr>
              <a:t>，根据模型识别网络异常流量；</a:t>
            </a:r>
            <a:endParaRPr lang="en-US" altLang="zh-CN" sz="1000" dirty="0" smtClean="0">
              <a:solidFill>
                <a:srgbClr val="FFFFFF"/>
              </a:solidFill>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异常行为分析</a:t>
            </a:r>
            <a:r>
              <a:rPr lang="zh-CN" altLang="en-US" sz="1000" dirty="0">
                <a:latin typeface="+mn-ea"/>
              </a:rPr>
              <a:t>，通过对系统内部敏感数据、文件类型的识别，实现对敏感数据使用情况的监控</a:t>
            </a:r>
            <a:r>
              <a:rPr lang="zh-CN" altLang="en-US" sz="1000" dirty="0" smtClean="0">
                <a:latin typeface="+mn-ea"/>
              </a:rPr>
              <a:t>，检测用户异常行为；</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黑客</a:t>
            </a:r>
            <a:r>
              <a:rPr lang="zh-CN" altLang="en-US" sz="1000" b="1" dirty="0" smtClean="0">
                <a:solidFill>
                  <a:srgbClr val="FFFF00"/>
                </a:solidFill>
                <a:latin typeface="+mn-ea"/>
              </a:rPr>
              <a:t>画像</a:t>
            </a:r>
            <a:r>
              <a:rPr lang="zh-CN" altLang="en-US" sz="1000" dirty="0" smtClean="0">
                <a:latin typeface="+mn-ea"/>
              </a:rPr>
              <a:t>，通过与迪普威胁情报中心进行联动，校验并对比</a:t>
            </a:r>
            <a:r>
              <a:rPr lang="en-US" altLang="zh-CN" sz="1000" dirty="0" smtClean="0">
                <a:latin typeface="+mn-ea"/>
              </a:rPr>
              <a:t>IP</a:t>
            </a:r>
            <a:r>
              <a:rPr lang="zh-CN" altLang="en-US" sz="1000" dirty="0" smtClean="0">
                <a:latin typeface="+mn-ea"/>
              </a:rPr>
              <a:t>信誉库、攻击者的手段及习惯等情报信息；</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安全专家介入</a:t>
            </a:r>
            <a:r>
              <a:rPr lang="zh-CN" altLang="en-US" sz="1000" dirty="0" smtClean="0">
                <a:latin typeface="+mn-ea"/>
              </a:rPr>
              <a:t>，定期优化分析策略，可为用户提供人工</a:t>
            </a:r>
            <a:r>
              <a:rPr lang="zh-CN" altLang="en-US" sz="1000" dirty="0">
                <a:latin typeface="+mn-ea"/>
              </a:rPr>
              <a:t>的安全威胁隐患排</a:t>
            </a:r>
            <a:r>
              <a:rPr lang="zh-CN" altLang="en-US" sz="1000" dirty="0" smtClean="0">
                <a:latin typeface="+mn-ea"/>
              </a:rPr>
              <a:t>查及保障服务。</a:t>
            </a:r>
            <a:endParaRPr lang="zh-CN" altLang="en-US" sz="1000" dirty="0">
              <a:latin typeface="+mn-ea"/>
            </a:endParaRPr>
          </a:p>
          <a:p>
            <a:pPr marL="342900" indent="-342900">
              <a:lnSpc>
                <a:spcPct val="150000"/>
              </a:lnSpc>
              <a:buFont typeface="Arial" panose="020B0604020202020204" pitchFamily="34" charset="0"/>
              <a:buChar char="•"/>
            </a:pPr>
            <a:endParaRPr lang="en-US" altLang="zh-CN" sz="1000" dirty="0" smtClean="0">
              <a:latin typeface="+mn-ea"/>
            </a:endParaRPr>
          </a:p>
        </p:txBody>
      </p:sp>
      <p:sp>
        <p:nvSpPr>
          <p:cNvPr id="59" name="矩形 58"/>
          <p:cNvSpPr/>
          <p:nvPr/>
        </p:nvSpPr>
        <p:spPr>
          <a:xfrm>
            <a:off x="5167147" y="4645992"/>
            <a:ext cx="4503118" cy="784830"/>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a:solidFill>
                  <a:srgbClr val="FFFF00"/>
                </a:solidFill>
                <a:latin typeface="+mn-ea"/>
              </a:rPr>
              <a:t>评估</a:t>
            </a:r>
            <a:r>
              <a:rPr lang="zh-CN" altLang="en-US" sz="1000" b="1" dirty="0" smtClean="0">
                <a:solidFill>
                  <a:srgbClr val="FFFF00"/>
                </a:solidFill>
                <a:latin typeface="+mn-ea"/>
              </a:rPr>
              <a:t>安全威胁系数</a:t>
            </a:r>
            <a:r>
              <a:rPr lang="zh-CN" altLang="en-US" sz="1000" dirty="0" smtClean="0">
                <a:latin typeface="+mn-ea"/>
              </a:rPr>
              <a:t>，</a:t>
            </a:r>
            <a:r>
              <a:rPr lang="zh-CN" altLang="en-US" sz="1000" dirty="0">
                <a:latin typeface="+mn-ea"/>
              </a:rPr>
              <a:t>评估</a:t>
            </a:r>
            <a:r>
              <a:rPr lang="zh-CN" altLang="en-US" sz="1000" dirty="0" smtClean="0">
                <a:latin typeface="+mn-ea"/>
              </a:rPr>
              <a:t>当前网络攻击和针对性攻击</a:t>
            </a:r>
            <a:r>
              <a:rPr lang="zh-CN" altLang="en-US" sz="1000" dirty="0">
                <a:latin typeface="+mn-ea"/>
              </a:rPr>
              <a:t>事件的威胁</a:t>
            </a:r>
            <a:r>
              <a:rPr lang="zh-CN" altLang="en-US" sz="1000" dirty="0" smtClean="0">
                <a:latin typeface="+mn-ea"/>
              </a:rPr>
              <a:t>程度，超过阈值及时预警；</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分析攻击态势</a:t>
            </a:r>
            <a:r>
              <a:rPr lang="zh-CN" altLang="en-US" sz="1000" dirty="0" smtClean="0">
                <a:solidFill>
                  <a:srgbClr val="FFFFFF"/>
                </a:solidFill>
                <a:latin typeface="+mn-ea"/>
              </a:rPr>
              <a:t>，从攻击者和被攻击者两个角度分析攻击态势。</a:t>
            </a:r>
            <a:endParaRPr lang="en-US" altLang="zh-CN" sz="1000" dirty="0" smtClean="0">
              <a:solidFill>
                <a:srgbClr val="FFFFFF"/>
              </a:solidFill>
              <a:latin typeface="+mn-ea"/>
            </a:endParaRPr>
          </a:p>
        </p:txBody>
      </p:sp>
    </p:spTree>
    <p:extLst>
      <p:ext uri="{BB962C8B-B14F-4D97-AF65-F5344CB8AC3E}">
        <p14:creationId xmlns:p14="http://schemas.microsoft.com/office/powerpoint/2010/main" val="23558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弧形 80"/>
          <p:cNvSpPr/>
          <p:nvPr/>
        </p:nvSpPr>
        <p:spPr>
          <a:xfrm rot="5930367">
            <a:off x="-512500" y="-814282"/>
            <a:ext cx="3295486" cy="3375089"/>
          </a:xfrm>
          <a:prstGeom prst="arc">
            <a:avLst>
              <a:gd name="adj1" fmla="val 16130959"/>
              <a:gd name="adj2" fmla="val 1105066"/>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white"/>
              </a:solidFill>
            </a:endParaRPr>
          </a:p>
        </p:txBody>
      </p:sp>
      <p:cxnSp>
        <p:nvCxnSpPr>
          <p:cNvPr id="142" name="直接连接符 141"/>
          <p:cNvCxnSpPr/>
          <p:nvPr/>
        </p:nvCxnSpPr>
        <p:spPr>
          <a:xfrm flipH="1" flipV="1">
            <a:off x="5788938" y="1768577"/>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762599" y="5518991"/>
            <a:ext cx="1163621" cy="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735172" y="5393574"/>
            <a:ext cx="1070102" cy="250835"/>
          </a:xfrm>
          <a:prstGeom prst="rect">
            <a:avLst/>
          </a:prstGeom>
          <a:noFill/>
        </p:spPr>
        <p:txBody>
          <a:bodyPr wrap="square" rtlCol="0">
            <a:spAutoFit/>
          </a:bodyPr>
          <a:lstStyle/>
          <a:p>
            <a:pPr algn="ctr"/>
            <a:r>
              <a:rPr lang="zh-CN" altLang="en-US" sz="1200" b="1" dirty="0">
                <a:solidFill>
                  <a:prstClr val="white"/>
                </a:solidFill>
              </a:rPr>
              <a:t>威胁情报</a:t>
            </a:r>
          </a:p>
        </p:txBody>
      </p:sp>
      <p:cxnSp>
        <p:nvCxnSpPr>
          <p:cNvPr id="91" name="直接箭头连接符 90"/>
          <p:cNvCxnSpPr/>
          <p:nvPr/>
        </p:nvCxnSpPr>
        <p:spPr>
          <a:xfrm>
            <a:off x="762599" y="5888742"/>
            <a:ext cx="1163621" cy="1"/>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1735172" y="5754465"/>
            <a:ext cx="1070102" cy="250835"/>
          </a:xfrm>
          <a:prstGeom prst="rect">
            <a:avLst/>
          </a:prstGeom>
          <a:noFill/>
        </p:spPr>
        <p:txBody>
          <a:bodyPr wrap="square" rtlCol="0">
            <a:spAutoFit/>
          </a:bodyPr>
          <a:lstStyle/>
          <a:p>
            <a:pPr algn="ctr"/>
            <a:r>
              <a:rPr lang="zh-CN" altLang="en-US" sz="1200" b="1" dirty="0">
                <a:solidFill>
                  <a:prstClr val="white"/>
                </a:solidFill>
              </a:rPr>
              <a:t>设备日志</a:t>
            </a:r>
          </a:p>
        </p:txBody>
      </p:sp>
      <p:cxnSp>
        <p:nvCxnSpPr>
          <p:cNvPr id="93" name="直接箭头连接符 92"/>
          <p:cNvCxnSpPr/>
          <p:nvPr/>
        </p:nvCxnSpPr>
        <p:spPr>
          <a:xfrm>
            <a:off x="766588" y="6257681"/>
            <a:ext cx="1163621" cy="1"/>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735595" y="6115357"/>
            <a:ext cx="1070102" cy="250835"/>
          </a:xfrm>
          <a:prstGeom prst="rect">
            <a:avLst/>
          </a:prstGeom>
          <a:noFill/>
        </p:spPr>
        <p:txBody>
          <a:bodyPr wrap="square" rtlCol="0">
            <a:spAutoFit/>
          </a:bodyPr>
          <a:lstStyle/>
          <a:p>
            <a:pPr algn="ctr"/>
            <a:r>
              <a:rPr lang="zh-CN" altLang="en-US" sz="1200" b="1" dirty="0">
                <a:solidFill>
                  <a:prstClr val="white"/>
                </a:solidFill>
              </a:rPr>
              <a:t>安全策略</a:t>
            </a:r>
          </a:p>
        </p:txBody>
      </p:sp>
      <p:cxnSp>
        <p:nvCxnSpPr>
          <p:cNvPr id="227" name="肘形连接符 226"/>
          <p:cNvCxnSpPr/>
          <p:nvPr/>
        </p:nvCxnSpPr>
        <p:spPr>
          <a:xfrm rot="16200000" flipH="1">
            <a:off x="5664442" y="5305714"/>
            <a:ext cx="1336537" cy="397040"/>
          </a:xfrm>
          <a:prstGeom prst="bentConnector4">
            <a:avLst>
              <a:gd name="adj1" fmla="val 181"/>
              <a:gd name="adj2" fmla="val 113954"/>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59" idx="1"/>
            <a:endCxn id="51" idx="46"/>
          </p:cNvCxnSpPr>
          <p:nvPr/>
        </p:nvCxnSpPr>
        <p:spPr>
          <a:xfrm rot="10800000" flipV="1">
            <a:off x="5606627" y="4835967"/>
            <a:ext cx="321552" cy="1350110"/>
          </a:xfrm>
          <a:prstGeom prst="bentConnector3">
            <a:avLst>
              <a:gd name="adj1" fmla="val 9544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V="1">
            <a:off x="4134233" y="5699239"/>
            <a:ext cx="0" cy="52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V="1">
            <a:off x="3249651" y="5696975"/>
            <a:ext cx="0" cy="52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6062278" y="4435209"/>
            <a:ext cx="0" cy="456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8472227" y="4437662"/>
            <a:ext cx="0" cy="1043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flipV="1">
            <a:off x="3342360" y="4868173"/>
            <a:ext cx="619393"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3388339" y="4443216"/>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3956227" y="4447638"/>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flipV="1">
            <a:off x="5790812" y="2217856"/>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5857790" y="2691575"/>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flipV="1">
            <a:off x="8043706" y="1766543"/>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flipV="1">
            <a:off x="8043706" y="2228346"/>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flipV="1">
            <a:off x="8088259" y="2688235"/>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V="1">
            <a:off x="8043706" y="1845357"/>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8611894" y="1845129"/>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3246293" y="1679778"/>
            <a:ext cx="0" cy="260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4092966" y="1679778"/>
            <a:ext cx="0" cy="260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3677498" y="1937309"/>
            <a:ext cx="0" cy="1140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393876" y="5313339"/>
            <a:ext cx="593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30746" y="5411347"/>
            <a:ext cx="547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p:nvPr/>
        </p:nvSpPr>
        <p:spPr>
          <a:xfrm>
            <a:off x="3626541" y="5222954"/>
            <a:ext cx="81351" cy="30481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cxnSp>
        <p:nvCxnSpPr>
          <p:cNvPr id="117" name="直接连接符 116"/>
          <p:cNvCxnSpPr/>
          <p:nvPr/>
        </p:nvCxnSpPr>
        <p:spPr>
          <a:xfrm>
            <a:off x="5788938" y="3633351"/>
            <a:ext cx="593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825808" y="3731360"/>
            <a:ext cx="547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6340956" y="1789658"/>
            <a:ext cx="0" cy="2640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788938" y="1883013"/>
            <a:ext cx="0" cy="254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845446" y="1577712"/>
            <a:ext cx="1648084" cy="1357249"/>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3" name="文本框 2"/>
          <p:cNvSpPr txBox="1"/>
          <p:nvPr/>
        </p:nvSpPr>
        <p:spPr>
          <a:xfrm>
            <a:off x="2242257" y="2712352"/>
            <a:ext cx="1032134" cy="250835"/>
          </a:xfrm>
          <a:prstGeom prst="rect">
            <a:avLst/>
          </a:prstGeom>
          <a:noFill/>
        </p:spPr>
        <p:txBody>
          <a:bodyPr wrap="square" rtlCol="0">
            <a:spAutoFit/>
          </a:bodyPr>
          <a:lstStyle>
            <a:defPPr>
              <a:defRPr lang="zh-CN"/>
            </a:defPPr>
            <a:lvl1pPr>
              <a:defRPr sz="1200" b="1" kern="0">
                <a:latin typeface="+mn-ea"/>
              </a:defRPr>
            </a:lvl1pPr>
          </a:lstStyle>
          <a:p>
            <a:r>
              <a:rPr lang="en-US" altLang="zh-CN" dirty="0">
                <a:solidFill>
                  <a:prstClr val="white"/>
                </a:solidFill>
              </a:rPr>
              <a:t>DMZ</a:t>
            </a:r>
            <a:r>
              <a:rPr lang="zh-CN" altLang="en-US" dirty="0">
                <a:solidFill>
                  <a:prstClr val="white"/>
                </a:solidFill>
              </a:rPr>
              <a:t>区</a:t>
            </a:r>
          </a:p>
        </p:txBody>
      </p:sp>
      <p:sp>
        <p:nvSpPr>
          <p:cNvPr id="4" name="矩形 3"/>
          <p:cNvSpPr/>
          <p:nvPr/>
        </p:nvSpPr>
        <p:spPr>
          <a:xfrm>
            <a:off x="2840045" y="4604945"/>
            <a:ext cx="1718223" cy="1778974"/>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5" name="文本框 4"/>
          <p:cNvSpPr txBox="1"/>
          <p:nvPr/>
        </p:nvSpPr>
        <p:spPr>
          <a:xfrm>
            <a:off x="3203475" y="6360525"/>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数据中心区</a:t>
            </a:r>
          </a:p>
        </p:txBody>
      </p:sp>
      <p:sp>
        <p:nvSpPr>
          <p:cNvPr id="6" name="矩形 5"/>
          <p:cNvSpPr/>
          <p:nvPr/>
        </p:nvSpPr>
        <p:spPr>
          <a:xfrm>
            <a:off x="7613398" y="4613327"/>
            <a:ext cx="1681959" cy="1770591"/>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7" name="文本框 6"/>
          <p:cNvSpPr txBox="1"/>
          <p:nvPr/>
        </p:nvSpPr>
        <p:spPr>
          <a:xfrm>
            <a:off x="7889589" y="6371679"/>
            <a:ext cx="1177615" cy="250835"/>
          </a:xfrm>
          <a:prstGeom prst="rect">
            <a:avLst/>
          </a:prstGeom>
          <a:noFill/>
        </p:spPr>
        <p:txBody>
          <a:bodyPr wrap="square" rtlCol="0">
            <a:spAutoFit/>
          </a:bodyPr>
          <a:lstStyle>
            <a:defPPr>
              <a:defRPr lang="zh-CN"/>
            </a:defPPr>
            <a:lvl1pPr>
              <a:defRPr sz="1200" b="1" kern="0">
                <a:latin typeface="+mn-ea"/>
              </a:defRPr>
            </a:lvl1pPr>
          </a:lstStyle>
          <a:p>
            <a:pPr algn="ctr"/>
            <a:r>
              <a:rPr lang="zh-CN" altLang="en-US" dirty="0">
                <a:solidFill>
                  <a:prstClr val="white"/>
                </a:solidFill>
              </a:rPr>
              <a:t>安全管理区</a:t>
            </a:r>
          </a:p>
        </p:txBody>
      </p:sp>
      <p:sp>
        <p:nvSpPr>
          <p:cNvPr id="8" name="矩形 7"/>
          <p:cNvSpPr/>
          <p:nvPr/>
        </p:nvSpPr>
        <p:spPr>
          <a:xfrm>
            <a:off x="5520541" y="1549822"/>
            <a:ext cx="1118703" cy="1385138"/>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9" name="文本框 8"/>
          <p:cNvSpPr txBox="1"/>
          <p:nvPr/>
        </p:nvSpPr>
        <p:spPr>
          <a:xfrm>
            <a:off x="4487604" y="1527992"/>
            <a:ext cx="1317644" cy="250835"/>
          </a:xfrm>
          <a:prstGeom prst="rect">
            <a:avLst/>
          </a:prstGeom>
          <a:noFill/>
        </p:spPr>
        <p:txBody>
          <a:bodyPr wrap="square" rtlCol="0">
            <a:spAutoFit/>
          </a:bodyPr>
          <a:lstStyle/>
          <a:p>
            <a:pPr>
              <a:defRPr/>
            </a:pPr>
            <a:r>
              <a:rPr lang="zh-CN" altLang="en-US" sz="1200" b="1" kern="0" dirty="0">
                <a:solidFill>
                  <a:prstClr val="white"/>
                </a:solidFill>
                <a:latin typeface="微软雅黑"/>
              </a:rPr>
              <a:t>互联网接入区</a:t>
            </a:r>
          </a:p>
        </p:txBody>
      </p:sp>
      <p:sp>
        <p:nvSpPr>
          <p:cNvPr id="10" name="矩形 9"/>
          <p:cNvSpPr/>
          <p:nvPr/>
        </p:nvSpPr>
        <p:spPr>
          <a:xfrm>
            <a:off x="7666255" y="1527192"/>
            <a:ext cx="1270551" cy="1402310"/>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1" name="文本框 10"/>
          <p:cNvSpPr txBox="1"/>
          <p:nvPr/>
        </p:nvSpPr>
        <p:spPr>
          <a:xfrm>
            <a:off x="7813405" y="3168769"/>
            <a:ext cx="131764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广域网接入区</a:t>
            </a:r>
          </a:p>
        </p:txBody>
      </p:sp>
      <p:sp>
        <p:nvSpPr>
          <p:cNvPr id="12" name="矩形 11"/>
          <p:cNvSpPr/>
          <p:nvPr/>
        </p:nvSpPr>
        <p:spPr>
          <a:xfrm>
            <a:off x="5214544" y="4604945"/>
            <a:ext cx="1668238" cy="1778975"/>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3" name="文本框 12"/>
          <p:cNvSpPr txBox="1"/>
          <p:nvPr/>
        </p:nvSpPr>
        <p:spPr>
          <a:xfrm>
            <a:off x="5762252" y="6362377"/>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办公区</a:t>
            </a:r>
          </a:p>
        </p:txBody>
      </p:sp>
      <p:sp>
        <p:nvSpPr>
          <p:cNvPr id="14" name="矩形 13"/>
          <p:cNvSpPr/>
          <p:nvPr/>
        </p:nvSpPr>
        <p:spPr>
          <a:xfrm>
            <a:off x="5520541" y="3265313"/>
            <a:ext cx="1118703" cy="860118"/>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5" name="文本框 14"/>
          <p:cNvSpPr txBox="1"/>
          <p:nvPr/>
        </p:nvSpPr>
        <p:spPr>
          <a:xfrm>
            <a:off x="4633424" y="3212482"/>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网络核心区</a:t>
            </a:r>
          </a:p>
        </p:txBody>
      </p:sp>
      <p:sp>
        <p:nvSpPr>
          <p:cNvPr id="17" name="任意多边形 16"/>
          <p:cNvSpPr/>
          <p:nvPr/>
        </p:nvSpPr>
        <p:spPr>
          <a:xfrm>
            <a:off x="5329122" y="774381"/>
            <a:ext cx="1450433" cy="60986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w="25400" cap="flat" cmpd="sng" algn="ctr">
            <a:noFill/>
            <a:prstDash val="solid"/>
          </a:ln>
          <a:effectLst/>
        </p:spPr>
        <p:txBody>
          <a:bodyPr rtlCol="0" anchor="ctr"/>
          <a:lstStyle/>
          <a:p>
            <a:pPr algn="ctr">
              <a:defRPr/>
            </a:pPr>
            <a:endParaRPr lang="zh-CN" altLang="en-US" kern="0">
              <a:solidFill>
                <a:prstClr val="white"/>
              </a:solidFill>
              <a:latin typeface="微软雅黑"/>
            </a:endParaRPr>
          </a:p>
        </p:txBody>
      </p:sp>
      <p:sp>
        <p:nvSpPr>
          <p:cNvPr id="18" name="文本框 17"/>
          <p:cNvSpPr txBox="1"/>
          <p:nvPr/>
        </p:nvSpPr>
        <p:spPr>
          <a:xfrm>
            <a:off x="5556495" y="939959"/>
            <a:ext cx="995685" cy="278706"/>
          </a:xfrm>
          <a:prstGeom prst="rect">
            <a:avLst/>
          </a:prstGeom>
          <a:noFill/>
        </p:spPr>
        <p:txBody>
          <a:bodyPr wrap="square" rtlCol="0">
            <a:spAutoFit/>
          </a:bodyPr>
          <a:lstStyle/>
          <a:p>
            <a:pPr algn="ctr">
              <a:defRPr/>
            </a:pPr>
            <a:r>
              <a:rPr lang="en-US" altLang="zh-CN" sz="1400" b="1" kern="0" dirty="0">
                <a:solidFill>
                  <a:prstClr val="white"/>
                </a:solidFill>
                <a:latin typeface="微软雅黑"/>
              </a:rPr>
              <a:t>Internet</a:t>
            </a:r>
            <a:endParaRPr lang="zh-CN" altLang="en-US" sz="1400" b="1" kern="0" dirty="0">
              <a:solidFill>
                <a:prstClr val="white"/>
              </a:solidFill>
              <a:latin typeface="微软雅黑"/>
            </a:endParaRPr>
          </a:p>
        </p:txBody>
      </p:sp>
      <p:pic>
        <p:nvPicPr>
          <p:cNvPr id="19" name="图片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224" y="1616117"/>
            <a:ext cx="303427" cy="303427"/>
          </a:xfrm>
          <a:prstGeom prst="rect">
            <a:avLst/>
          </a:prstGeom>
        </p:spPr>
      </p:pic>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9701" y="1616117"/>
            <a:ext cx="303427" cy="303427"/>
          </a:xfrm>
          <a:prstGeom prst="rect">
            <a:avLst/>
          </a:pr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7224" y="2082092"/>
            <a:ext cx="303427" cy="303427"/>
          </a:xfrm>
          <a:prstGeom prst="rect">
            <a:avLst/>
          </a:prstGeom>
        </p:spPr>
      </p:pic>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6790" y="2077658"/>
            <a:ext cx="303427" cy="303427"/>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7224" y="2548066"/>
            <a:ext cx="307175" cy="307175"/>
          </a:xfrm>
          <a:prstGeom prst="rect">
            <a:avLst/>
          </a:prstGeom>
        </p:spPr>
      </p:pic>
      <p:pic>
        <p:nvPicPr>
          <p:cNvPr id="24" name="图片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701" y="2548066"/>
            <a:ext cx="307175" cy="307175"/>
          </a:xfrm>
          <a:prstGeom prst="rect">
            <a:avLst/>
          </a:prstGeom>
        </p:spPr>
      </p:pic>
      <p:pic>
        <p:nvPicPr>
          <p:cNvPr id="25" name="图片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7224" y="3463826"/>
            <a:ext cx="303427" cy="467997"/>
          </a:xfrm>
          <a:prstGeom prst="rect">
            <a:avLst/>
          </a:prstGeom>
        </p:spPr>
      </p:pic>
      <p:pic>
        <p:nvPicPr>
          <p:cNvPr id="26" name="图片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6790" y="3463826"/>
            <a:ext cx="303427" cy="467997"/>
          </a:xfrm>
          <a:prstGeom prst="rect">
            <a:avLst/>
          </a:prstGeom>
        </p:spPr>
      </p:pic>
      <p:pic>
        <p:nvPicPr>
          <p:cNvPr id="27" name="图片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40510" y="5146626"/>
            <a:ext cx="303427" cy="467997"/>
          </a:xfrm>
          <a:prstGeom prst="rect">
            <a:avLst/>
          </a:prstGeom>
        </p:spPr>
      </p:pic>
      <p:pic>
        <p:nvPicPr>
          <p:cNvPr id="28" name="图片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04514" y="5146626"/>
            <a:ext cx="303427" cy="467997"/>
          </a:xfrm>
          <a:prstGeom prst="rect">
            <a:avLst/>
          </a:prstGeom>
        </p:spPr>
      </p:pic>
      <p:pic>
        <p:nvPicPr>
          <p:cNvPr id="29" name="图片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0510" y="4684254"/>
            <a:ext cx="303427" cy="303427"/>
          </a:xfrm>
          <a:prstGeom prst="rect">
            <a:avLst/>
          </a:prstGeom>
        </p:spPr>
      </p:pic>
      <p:pic>
        <p:nvPicPr>
          <p:cNvPr id="30" name="图片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8711" y="5773569"/>
            <a:ext cx="628175" cy="209214"/>
          </a:xfrm>
          <a:prstGeom prst="rect">
            <a:avLst/>
          </a:prstGeom>
        </p:spPr>
      </p:pic>
      <p:pic>
        <p:nvPicPr>
          <p:cNvPr id="31" name="图片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3853" y="5773570"/>
            <a:ext cx="628175" cy="209214"/>
          </a:xfrm>
          <a:prstGeom prst="rect">
            <a:avLst/>
          </a:prstGeom>
        </p:spPr>
      </p:pic>
      <p:pic>
        <p:nvPicPr>
          <p:cNvPr id="32" name="图片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8711" y="6078741"/>
            <a:ext cx="628175" cy="209214"/>
          </a:xfrm>
          <a:prstGeom prst="rect">
            <a:avLst/>
          </a:prstGeom>
        </p:spPr>
      </p:pic>
      <p:pic>
        <p:nvPicPr>
          <p:cNvPr id="33" name="图片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3853" y="6078742"/>
            <a:ext cx="628175" cy="209214"/>
          </a:xfrm>
          <a:prstGeom prst="rect">
            <a:avLst/>
          </a:prstGeom>
        </p:spPr>
      </p:pic>
      <p:sp>
        <p:nvSpPr>
          <p:cNvPr id="34" name="文本框 33"/>
          <p:cNvSpPr txBox="1"/>
          <p:nvPr/>
        </p:nvSpPr>
        <p:spPr>
          <a:xfrm>
            <a:off x="3241492" y="5878176"/>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pic>
        <p:nvPicPr>
          <p:cNvPr id="35" name="图片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4514" y="4684254"/>
            <a:ext cx="303427" cy="303427"/>
          </a:xfrm>
          <a:prstGeom prst="rect">
            <a:avLst/>
          </a:prstGeom>
        </p:spPr>
      </p:pic>
      <p:pic>
        <p:nvPicPr>
          <p:cNvPr id="36" name="图片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5780" y="1646371"/>
            <a:ext cx="628175" cy="209214"/>
          </a:xfrm>
          <a:prstGeom prst="rect">
            <a:avLst/>
          </a:prstGeom>
        </p:spPr>
      </p:pic>
      <p:pic>
        <p:nvPicPr>
          <p:cNvPr id="37" name="图片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0921" y="1646372"/>
            <a:ext cx="628175" cy="209214"/>
          </a:xfrm>
          <a:prstGeom prst="rect">
            <a:avLst/>
          </a:prstGeom>
        </p:spPr>
      </p:pic>
      <p:sp>
        <p:nvSpPr>
          <p:cNvPr id="38" name="文本框 37"/>
          <p:cNvSpPr txBox="1"/>
          <p:nvPr/>
        </p:nvSpPr>
        <p:spPr>
          <a:xfrm>
            <a:off x="3233863" y="1599029"/>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pic>
        <p:nvPicPr>
          <p:cNvPr id="39" name="图片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900" y="2077658"/>
            <a:ext cx="307175" cy="307175"/>
          </a:xfrm>
          <a:prstGeom prst="rect">
            <a:avLst/>
          </a:prstGeom>
        </p:spPr>
      </p:pic>
      <p:pic>
        <p:nvPicPr>
          <p:cNvPr id="41" name="图片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30789" y="2524623"/>
            <a:ext cx="305545" cy="305545"/>
          </a:xfrm>
          <a:prstGeom prst="rect">
            <a:avLst/>
          </a:prstGeom>
        </p:spPr>
      </p:pic>
      <p:pic>
        <p:nvPicPr>
          <p:cNvPr id="42" name="Picture 43" descr="\\192.168.1.20\丽日共享\201011\I 业务一部\徐琳浩\0927－黄永锋－迪普科技图标13588720200\迪普科技图标eps png emf\企业（建筑）\企业（建筑）.e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946" y="829948"/>
            <a:ext cx="649823" cy="49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3" descr="\\192.168.1.20\丽日共享\201011\I 业务一部\徐琳浩\0927－黄永锋－迪普科技图标13588720200\迪普科技图标eps png emf\企业（建筑）\企业（建筑）.e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44947" y="833913"/>
            <a:ext cx="649823" cy="49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7704" y="1621519"/>
            <a:ext cx="303427" cy="303427"/>
          </a:xfrm>
          <a:prstGeom prst="rect">
            <a:avLst/>
          </a:prstGeom>
        </p:spPr>
      </p:pic>
      <p:pic>
        <p:nvPicPr>
          <p:cNvPr id="45" name="图片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180" y="1621519"/>
            <a:ext cx="303427" cy="303427"/>
          </a:xfrm>
          <a:prstGeom prst="rect">
            <a:avLst/>
          </a:prstGeom>
        </p:spPr>
      </p:pic>
      <p:pic>
        <p:nvPicPr>
          <p:cNvPr id="47" name="图片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5878" y="2085841"/>
            <a:ext cx="303427" cy="303427"/>
          </a:xfrm>
          <a:prstGeom prst="rect">
            <a:avLst/>
          </a:prstGeom>
        </p:spPr>
      </p:pic>
      <p:pic>
        <p:nvPicPr>
          <p:cNvPr id="48" name="图片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5443" y="2081407"/>
            <a:ext cx="303427" cy="303427"/>
          </a:xfrm>
          <a:prstGeom prst="rect">
            <a:avLst/>
          </a:prstGeom>
        </p:spPr>
      </p:pic>
      <p:pic>
        <p:nvPicPr>
          <p:cNvPr id="49" name="图片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5878" y="2551815"/>
            <a:ext cx="307175" cy="307175"/>
          </a:xfrm>
          <a:prstGeom prst="rect">
            <a:avLst/>
          </a:prstGeom>
        </p:spPr>
      </p:pic>
      <p:pic>
        <p:nvPicPr>
          <p:cNvPr id="50" name="图片 4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8355" y="2551815"/>
            <a:ext cx="307175" cy="307175"/>
          </a:xfrm>
          <a:prstGeom prst="rect">
            <a:avLst/>
          </a:prstGeom>
        </p:spPr>
      </p:pic>
      <p:sp>
        <p:nvSpPr>
          <p:cNvPr id="51" name="Freeform 32"/>
          <p:cNvSpPr>
            <a:spLocks noChangeAspect="1" noEditPoints="1"/>
          </p:cNvSpPr>
          <p:nvPr/>
        </p:nvSpPr>
        <p:spPr bwMode="auto">
          <a:xfrm>
            <a:off x="5308063" y="5974662"/>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2" name="Freeform 32"/>
          <p:cNvSpPr>
            <a:spLocks noChangeAspect="1" noEditPoints="1"/>
          </p:cNvSpPr>
          <p:nvPr/>
        </p:nvSpPr>
        <p:spPr bwMode="auto">
          <a:xfrm>
            <a:off x="6282973" y="5446364"/>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3" name="Freeform 32"/>
          <p:cNvSpPr>
            <a:spLocks noChangeAspect="1" noEditPoints="1"/>
          </p:cNvSpPr>
          <p:nvPr/>
        </p:nvSpPr>
        <p:spPr bwMode="auto">
          <a:xfrm>
            <a:off x="6257020" y="5961088"/>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4" name="Freeform 32"/>
          <p:cNvSpPr>
            <a:spLocks noChangeAspect="1" noEditPoints="1"/>
          </p:cNvSpPr>
          <p:nvPr/>
        </p:nvSpPr>
        <p:spPr bwMode="auto">
          <a:xfrm>
            <a:off x="6282972" y="4926329"/>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6" name="Freeform 32"/>
          <p:cNvSpPr>
            <a:spLocks noChangeAspect="1" noEditPoints="1"/>
          </p:cNvSpPr>
          <p:nvPr/>
        </p:nvSpPr>
        <p:spPr bwMode="auto">
          <a:xfrm>
            <a:off x="5316248" y="5459938"/>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7" name="Freeform 32"/>
          <p:cNvSpPr>
            <a:spLocks noChangeAspect="1" noEditPoints="1"/>
          </p:cNvSpPr>
          <p:nvPr/>
        </p:nvSpPr>
        <p:spPr bwMode="auto">
          <a:xfrm>
            <a:off x="5308063" y="4939903"/>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pic>
        <p:nvPicPr>
          <p:cNvPr id="59" name="图片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8179" y="4684254"/>
            <a:ext cx="303427" cy="303427"/>
          </a:xfrm>
          <a:prstGeom prst="rect">
            <a:avLst/>
          </a:prstGeom>
        </p:spPr>
      </p:pic>
      <p:sp>
        <p:nvSpPr>
          <p:cNvPr id="60" name="椭圆 15"/>
          <p:cNvSpPr/>
          <p:nvPr/>
        </p:nvSpPr>
        <p:spPr>
          <a:xfrm>
            <a:off x="8153938" y="5945167"/>
            <a:ext cx="251002" cy="340380"/>
          </a:xfrm>
          <a:custGeom>
            <a:avLst/>
            <a:gdLst/>
            <a:ahLst/>
            <a:cxnLst/>
            <a:rect l="l" t="t" r="r" b="b"/>
            <a:pathLst>
              <a:path w="1464044" h="3250180">
                <a:moveTo>
                  <a:pt x="216024" y="723482"/>
                </a:moveTo>
                <a:lnTo>
                  <a:pt x="1248020" y="723482"/>
                </a:lnTo>
                <a:cubicBezTo>
                  <a:pt x="1367327" y="723482"/>
                  <a:pt x="1464044" y="820199"/>
                  <a:pt x="1464044" y="939506"/>
                </a:cubicBezTo>
                <a:lnTo>
                  <a:pt x="1463548" y="944428"/>
                </a:lnTo>
                <a:cubicBezTo>
                  <a:pt x="1464022" y="946055"/>
                  <a:pt x="1464044" y="947699"/>
                  <a:pt x="1464044" y="949349"/>
                </a:cubicBezTo>
                <a:cubicBezTo>
                  <a:pt x="1464044" y="1285491"/>
                  <a:pt x="1464043" y="1621632"/>
                  <a:pt x="1464043" y="1957774"/>
                </a:cubicBezTo>
                <a:cubicBezTo>
                  <a:pt x="1464043" y="2057110"/>
                  <a:pt x="1383515" y="2137638"/>
                  <a:pt x="1284179" y="2137638"/>
                </a:cubicBezTo>
                <a:lnTo>
                  <a:pt x="1284180" y="2137637"/>
                </a:lnTo>
                <a:cubicBezTo>
                  <a:pt x="1184844" y="2137637"/>
                  <a:pt x="1104316" y="2057109"/>
                  <a:pt x="1104316" y="1957773"/>
                </a:cubicBezTo>
                <a:lnTo>
                  <a:pt x="1104316" y="1155530"/>
                </a:lnTo>
                <a:lnTo>
                  <a:pt x="1092441" y="1155530"/>
                </a:lnTo>
                <a:lnTo>
                  <a:pt x="1092441" y="1999156"/>
                </a:lnTo>
                <a:cubicBezTo>
                  <a:pt x="1100316" y="2018539"/>
                  <a:pt x="1104317" y="2039748"/>
                  <a:pt x="1104317" y="2061891"/>
                </a:cubicBezTo>
                <a:cubicBezTo>
                  <a:pt x="1104317" y="2398033"/>
                  <a:pt x="1104316" y="2734174"/>
                  <a:pt x="1104316" y="3070316"/>
                </a:cubicBezTo>
                <a:cubicBezTo>
                  <a:pt x="1104316" y="3169652"/>
                  <a:pt x="1023788" y="3250180"/>
                  <a:pt x="924452" y="3250180"/>
                </a:cubicBezTo>
                <a:lnTo>
                  <a:pt x="924453" y="3250179"/>
                </a:lnTo>
                <a:cubicBezTo>
                  <a:pt x="825117" y="3250179"/>
                  <a:pt x="744589" y="3169651"/>
                  <a:pt x="744589" y="3070315"/>
                </a:cubicBezTo>
                <a:lnTo>
                  <a:pt x="744589" y="2137636"/>
                </a:lnTo>
                <a:lnTo>
                  <a:pt x="732403" y="2137636"/>
                </a:lnTo>
                <a:cubicBezTo>
                  <a:pt x="732403" y="2446391"/>
                  <a:pt x="732402" y="2755144"/>
                  <a:pt x="732402" y="3063899"/>
                </a:cubicBezTo>
                <a:cubicBezTo>
                  <a:pt x="732402" y="3163235"/>
                  <a:pt x="651874" y="3243763"/>
                  <a:pt x="552538" y="3243763"/>
                </a:cubicBezTo>
                <a:lnTo>
                  <a:pt x="552539" y="3243762"/>
                </a:lnTo>
                <a:cubicBezTo>
                  <a:pt x="453203" y="3243762"/>
                  <a:pt x="372675" y="3163234"/>
                  <a:pt x="372675" y="3063898"/>
                </a:cubicBezTo>
                <a:lnTo>
                  <a:pt x="372675" y="2137636"/>
                </a:lnTo>
                <a:lnTo>
                  <a:pt x="372361" y="2137636"/>
                </a:lnTo>
                <a:lnTo>
                  <a:pt x="372361" y="1155530"/>
                </a:lnTo>
                <a:lnTo>
                  <a:pt x="359728" y="1155530"/>
                </a:lnTo>
                <a:cubicBezTo>
                  <a:pt x="359728" y="1422945"/>
                  <a:pt x="359727" y="1690359"/>
                  <a:pt x="359727" y="1957774"/>
                </a:cubicBezTo>
                <a:cubicBezTo>
                  <a:pt x="359727" y="2057110"/>
                  <a:pt x="279199" y="2137638"/>
                  <a:pt x="179863" y="2137638"/>
                </a:cubicBezTo>
                <a:lnTo>
                  <a:pt x="179864" y="2137637"/>
                </a:lnTo>
                <a:cubicBezTo>
                  <a:pt x="80528" y="2137637"/>
                  <a:pt x="0" y="2057109"/>
                  <a:pt x="0" y="1957773"/>
                </a:cubicBezTo>
                <a:lnTo>
                  <a:pt x="0" y="949349"/>
                </a:lnTo>
                <a:lnTo>
                  <a:pt x="496" y="944428"/>
                </a:lnTo>
                <a:cubicBezTo>
                  <a:pt x="19" y="942798"/>
                  <a:pt x="0" y="941154"/>
                  <a:pt x="0" y="939506"/>
                </a:cubicBezTo>
                <a:cubicBezTo>
                  <a:pt x="0" y="820199"/>
                  <a:pt x="96717" y="723482"/>
                  <a:pt x="216024" y="723482"/>
                </a:cubicBezTo>
                <a:close/>
                <a:moveTo>
                  <a:pt x="744589" y="0"/>
                </a:moveTo>
                <a:cubicBezTo>
                  <a:pt x="943261" y="0"/>
                  <a:pt x="1104316" y="161055"/>
                  <a:pt x="1104316" y="359726"/>
                </a:cubicBezTo>
                <a:cubicBezTo>
                  <a:pt x="1104316" y="558397"/>
                  <a:pt x="943261" y="719452"/>
                  <a:pt x="744589" y="719452"/>
                </a:cubicBezTo>
                <a:cubicBezTo>
                  <a:pt x="545917" y="719452"/>
                  <a:pt x="384862" y="558397"/>
                  <a:pt x="384862" y="359726"/>
                </a:cubicBezTo>
                <a:cubicBezTo>
                  <a:pt x="384862" y="161055"/>
                  <a:pt x="545917" y="0"/>
                  <a:pt x="7445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椭圆 15"/>
          <p:cNvSpPr/>
          <p:nvPr/>
        </p:nvSpPr>
        <p:spPr>
          <a:xfrm>
            <a:off x="8496016" y="5941548"/>
            <a:ext cx="267590" cy="342886"/>
          </a:xfrm>
          <a:custGeom>
            <a:avLst/>
            <a:gdLst/>
            <a:ahLst/>
            <a:cxnLst/>
            <a:rect l="l" t="t" r="r" b="b"/>
            <a:pathLst>
              <a:path w="1464044" h="3250180">
                <a:moveTo>
                  <a:pt x="216024" y="723482"/>
                </a:moveTo>
                <a:lnTo>
                  <a:pt x="1248020" y="723482"/>
                </a:lnTo>
                <a:cubicBezTo>
                  <a:pt x="1367327" y="723482"/>
                  <a:pt x="1464044" y="820199"/>
                  <a:pt x="1464044" y="939506"/>
                </a:cubicBezTo>
                <a:lnTo>
                  <a:pt x="1463548" y="944428"/>
                </a:lnTo>
                <a:cubicBezTo>
                  <a:pt x="1464022" y="946055"/>
                  <a:pt x="1464044" y="947699"/>
                  <a:pt x="1464044" y="949349"/>
                </a:cubicBezTo>
                <a:cubicBezTo>
                  <a:pt x="1464044" y="1285491"/>
                  <a:pt x="1464043" y="1621632"/>
                  <a:pt x="1464043" y="1957774"/>
                </a:cubicBezTo>
                <a:cubicBezTo>
                  <a:pt x="1464043" y="2057110"/>
                  <a:pt x="1383515" y="2137638"/>
                  <a:pt x="1284179" y="2137638"/>
                </a:cubicBezTo>
                <a:lnTo>
                  <a:pt x="1284180" y="2137637"/>
                </a:lnTo>
                <a:cubicBezTo>
                  <a:pt x="1184844" y="2137637"/>
                  <a:pt x="1104316" y="2057109"/>
                  <a:pt x="1104316" y="1957773"/>
                </a:cubicBezTo>
                <a:lnTo>
                  <a:pt x="1104316" y="1155530"/>
                </a:lnTo>
                <a:lnTo>
                  <a:pt x="1092441" y="1155530"/>
                </a:lnTo>
                <a:lnTo>
                  <a:pt x="1092441" y="1999156"/>
                </a:lnTo>
                <a:cubicBezTo>
                  <a:pt x="1100316" y="2018539"/>
                  <a:pt x="1104317" y="2039748"/>
                  <a:pt x="1104317" y="2061891"/>
                </a:cubicBezTo>
                <a:cubicBezTo>
                  <a:pt x="1104317" y="2398033"/>
                  <a:pt x="1104316" y="2734174"/>
                  <a:pt x="1104316" y="3070316"/>
                </a:cubicBezTo>
                <a:cubicBezTo>
                  <a:pt x="1104316" y="3169652"/>
                  <a:pt x="1023788" y="3250180"/>
                  <a:pt x="924452" y="3250180"/>
                </a:cubicBezTo>
                <a:lnTo>
                  <a:pt x="924453" y="3250179"/>
                </a:lnTo>
                <a:cubicBezTo>
                  <a:pt x="825117" y="3250179"/>
                  <a:pt x="744589" y="3169651"/>
                  <a:pt x="744589" y="3070315"/>
                </a:cubicBezTo>
                <a:lnTo>
                  <a:pt x="744589" y="2137636"/>
                </a:lnTo>
                <a:lnTo>
                  <a:pt x="732403" y="2137636"/>
                </a:lnTo>
                <a:cubicBezTo>
                  <a:pt x="732403" y="2446391"/>
                  <a:pt x="732402" y="2755144"/>
                  <a:pt x="732402" y="3063899"/>
                </a:cubicBezTo>
                <a:cubicBezTo>
                  <a:pt x="732402" y="3163235"/>
                  <a:pt x="651874" y="3243763"/>
                  <a:pt x="552538" y="3243763"/>
                </a:cubicBezTo>
                <a:lnTo>
                  <a:pt x="552539" y="3243762"/>
                </a:lnTo>
                <a:cubicBezTo>
                  <a:pt x="453203" y="3243762"/>
                  <a:pt x="372675" y="3163234"/>
                  <a:pt x="372675" y="3063898"/>
                </a:cubicBezTo>
                <a:lnTo>
                  <a:pt x="372675" y="2137636"/>
                </a:lnTo>
                <a:lnTo>
                  <a:pt x="372361" y="2137636"/>
                </a:lnTo>
                <a:lnTo>
                  <a:pt x="372361" y="1155530"/>
                </a:lnTo>
                <a:lnTo>
                  <a:pt x="359728" y="1155530"/>
                </a:lnTo>
                <a:cubicBezTo>
                  <a:pt x="359728" y="1422945"/>
                  <a:pt x="359727" y="1690359"/>
                  <a:pt x="359727" y="1957774"/>
                </a:cubicBezTo>
                <a:cubicBezTo>
                  <a:pt x="359727" y="2057110"/>
                  <a:pt x="279199" y="2137638"/>
                  <a:pt x="179863" y="2137638"/>
                </a:cubicBezTo>
                <a:lnTo>
                  <a:pt x="179864" y="2137637"/>
                </a:lnTo>
                <a:cubicBezTo>
                  <a:pt x="80528" y="2137637"/>
                  <a:pt x="0" y="2057109"/>
                  <a:pt x="0" y="1957773"/>
                </a:cubicBezTo>
                <a:lnTo>
                  <a:pt x="0" y="949349"/>
                </a:lnTo>
                <a:lnTo>
                  <a:pt x="496" y="944428"/>
                </a:lnTo>
                <a:cubicBezTo>
                  <a:pt x="19" y="942798"/>
                  <a:pt x="0" y="941154"/>
                  <a:pt x="0" y="939506"/>
                </a:cubicBezTo>
                <a:cubicBezTo>
                  <a:pt x="0" y="820199"/>
                  <a:pt x="96717" y="723482"/>
                  <a:pt x="216024" y="723482"/>
                </a:cubicBezTo>
                <a:close/>
                <a:moveTo>
                  <a:pt x="744589" y="0"/>
                </a:moveTo>
                <a:cubicBezTo>
                  <a:pt x="943261" y="0"/>
                  <a:pt x="1104316" y="161055"/>
                  <a:pt x="1104316" y="359726"/>
                </a:cubicBezTo>
                <a:cubicBezTo>
                  <a:pt x="1104316" y="558397"/>
                  <a:pt x="943261" y="719452"/>
                  <a:pt x="744589" y="719452"/>
                </a:cubicBezTo>
                <a:cubicBezTo>
                  <a:pt x="545917" y="719452"/>
                  <a:pt x="384862" y="558397"/>
                  <a:pt x="384862" y="359726"/>
                </a:cubicBezTo>
                <a:cubicBezTo>
                  <a:pt x="384862" y="161055"/>
                  <a:pt x="545917" y="0"/>
                  <a:pt x="7445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3" name="图片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29747" y="4681942"/>
            <a:ext cx="303427" cy="303427"/>
          </a:xfrm>
          <a:prstGeom prst="rect">
            <a:avLst/>
          </a:prstGeom>
        </p:spPr>
      </p:pic>
      <p:sp>
        <p:nvSpPr>
          <p:cNvPr id="64" name="Freeform 32"/>
          <p:cNvSpPr>
            <a:spLocks noChangeAspect="1" noEditPoints="1"/>
          </p:cNvSpPr>
          <p:nvPr/>
        </p:nvSpPr>
        <p:spPr bwMode="auto">
          <a:xfrm>
            <a:off x="7785381" y="4954787"/>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67" name="矩形 66"/>
          <p:cNvSpPr/>
          <p:nvPr/>
        </p:nvSpPr>
        <p:spPr>
          <a:xfrm>
            <a:off x="8109516" y="5476068"/>
            <a:ext cx="736194" cy="236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70" name="KSO_Shape"/>
          <p:cNvSpPr/>
          <p:nvPr/>
        </p:nvSpPr>
        <p:spPr>
          <a:xfrm>
            <a:off x="8203615" y="5506045"/>
            <a:ext cx="523657" cy="206719"/>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9" name="任意多边形 78"/>
          <p:cNvSpPr/>
          <p:nvPr/>
        </p:nvSpPr>
        <p:spPr>
          <a:xfrm>
            <a:off x="658223" y="1235494"/>
            <a:ext cx="1450433" cy="60986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w="25400" cap="flat" cmpd="sng" algn="ctr">
            <a:noFill/>
            <a:prstDash val="solid"/>
          </a:ln>
          <a:effectLst/>
        </p:spPr>
        <p:txBody>
          <a:bodyPr rtlCol="0" anchor="ctr"/>
          <a:lstStyle/>
          <a:p>
            <a:pPr algn="ctr">
              <a:defRPr/>
            </a:pPr>
            <a:endParaRPr lang="zh-CN" altLang="en-US" kern="0">
              <a:solidFill>
                <a:prstClr val="white"/>
              </a:solidFill>
              <a:latin typeface="微软雅黑"/>
            </a:endParaRPr>
          </a:p>
        </p:txBody>
      </p:sp>
      <p:sp>
        <p:nvSpPr>
          <p:cNvPr id="80" name="文本框 79"/>
          <p:cNvSpPr txBox="1"/>
          <p:nvPr/>
        </p:nvSpPr>
        <p:spPr>
          <a:xfrm>
            <a:off x="861307" y="1401072"/>
            <a:ext cx="1113178" cy="307777"/>
          </a:xfrm>
          <a:prstGeom prst="rect">
            <a:avLst/>
          </a:prstGeom>
          <a:noFill/>
        </p:spPr>
        <p:txBody>
          <a:bodyPr wrap="square" rtlCol="0">
            <a:spAutoFit/>
          </a:bodyPr>
          <a:lstStyle/>
          <a:p>
            <a:pPr algn="ctr">
              <a:defRPr/>
            </a:pPr>
            <a:r>
              <a:rPr lang="zh-CN" altLang="en-US" sz="1400" b="1" kern="0" dirty="0">
                <a:solidFill>
                  <a:prstClr val="white"/>
                </a:solidFill>
                <a:latin typeface="微软雅黑"/>
              </a:rPr>
              <a:t>迪普安全云</a:t>
            </a:r>
          </a:p>
        </p:txBody>
      </p:sp>
      <p:sp>
        <p:nvSpPr>
          <p:cNvPr id="82" name="文本框 81"/>
          <p:cNvSpPr txBox="1"/>
          <p:nvPr/>
        </p:nvSpPr>
        <p:spPr>
          <a:xfrm>
            <a:off x="2152967" y="1133409"/>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互联网</a:t>
            </a:r>
          </a:p>
        </p:txBody>
      </p:sp>
      <p:sp>
        <p:nvSpPr>
          <p:cNvPr id="83" name="文本框 82"/>
          <p:cNvSpPr txBox="1"/>
          <p:nvPr/>
        </p:nvSpPr>
        <p:spPr>
          <a:xfrm>
            <a:off x="2825726" y="1133408"/>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企业局域网</a:t>
            </a:r>
          </a:p>
        </p:txBody>
      </p:sp>
      <p:pic>
        <p:nvPicPr>
          <p:cNvPr id="95" name="Picture 10" descr="\\192.168.1.20\丽日共享\201011\I 业务一部\徐琳浩\图标修改好\统一管理中心.emf"/>
          <p:cNvPicPr>
            <a:picLocks noChangeAspect="1" noChangeArrowheads="1"/>
          </p:cNvPicPr>
          <p:nvPr/>
        </p:nvPicPr>
        <p:blipFill>
          <a:blip r:embed="rId10" cstate="screen">
            <a:extLst>
              <a:ext uri="{28A0092B-C50C-407E-A947-70E740481C1C}">
                <a14:useLocalDpi xmlns:a14="http://schemas.microsoft.com/office/drawing/2010/main"/>
              </a:ext>
            </a:extLst>
          </a:blip>
          <a:srcRect l="61043" b="78613"/>
          <a:stretch>
            <a:fillRect/>
          </a:stretch>
        </p:blipFill>
        <p:spPr bwMode="auto">
          <a:xfrm>
            <a:off x="1108066" y="3002842"/>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文本框 95"/>
          <p:cNvSpPr txBox="1"/>
          <p:nvPr/>
        </p:nvSpPr>
        <p:spPr>
          <a:xfrm>
            <a:off x="415988" y="3509328"/>
            <a:ext cx="1384156" cy="523220"/>
          </a:xfrm>
          <a:prstGeom prst="rect">
            <a:avLst/>
          </a:prstGeom>
          <a:noFill/>
        </p:spPr>
        <p:txBody>
          <a:bodyPr wrap="square" rtlCol="0">
            <a:spAutoFit/>
          </a:bodyPr>
          <a:lstStyle/>
          <a:p>
            <a:pPr algn="ctr"/>
            <a:r>
              <a:rPr lang="zh-CN" altLang="en-US" sz="1400" b="1" dirty="0" smtClean="0">
                <a:solidFill>
                  <a:srgbClr val="FFFF00"/>
                </a:solidFill>
              </a:rPr>
              <a:t>安全威胁</a:t>
            </a:r>
            <a:endParaRPr lang="en-US" altLang="zh-CN" sz="1400" b="1" dirty="0" smtClean="0">
              <a:solidFill>
                <a:srgbClr val="FFFF00"/>
              </a:solidFill>
            </a:endParaRPr>
          </a:p>
          <a:p>
            <a:pPr algn="ctr"/>
            <a:r>
              <a:rPr lang="zh-CN" altLang="en-US" sz="1400" b="1" dirty="0" smtClean="0">
                <a:solidFill>
                  <a:srgbClr val="FFFF00"/>
                </a:solidFill>
              </a:rPr>
              <a:t>态势</a:t>
            </a:r>
            <a:r>
              <a:rPr lang="zh-CN" altLang="en-US" sz="1400" b="1" dirty="0">
                <a:solidFill>
                  <a:srgbClr val="FFFF00"/>
                </a:solidFill>
              </a:rPr>
              <a:t>感知平台</a:t>
            </a:r>
          </a:p>
        </p:txBody>
      </p:sp>
      <p:cxnSp>
        <p:nvCxnSpPr>
          <p:cNvPr id="101" name="直接箭头连接符 100"/>
          <p:cNvCxnSpPr/>
          <p:nvPr/>
        </p:nvCxnSpPr>
        <p:spPr>
          <a:xfrm>
            <a:off x="2169312" y="3633351"/>
            <a:ext cx="970276" cy="927162"/>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6021602" y="3542966"/>
            <a:ext cx="81351" cy="30481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cxnSp>
        <p:nvCxnSpPr>
          <p:cNvPr id="132" name="直接连接符 131"/>
          <p:cNvCxnSpPr/>
          <p:nvPr/>
        </p:nvCxnSpPr>
        <p:spPr>
          <a:xfrm flipH="1" flipV="1">
            <a:off x="3245376" y="1934298"/>
            <a:ext cx="847590"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flipV="1">
            <a:off x="3669171" y="3073869"/>
            <a:ext cx="4955144" cy="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KSO_Shape"/>
          <p:cNvSpPr/>
          <p:nvPr/>
        </p:nvSpPr>
        <p:spPr>
          <a:xfrm rot="19120065">
            <a:off x="5612636" y="1259877"/>
            <a:ext cx="104788" cy="389331"/>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9" name="KSO_Shape"/>
          <p:cNvSpPr/>
          <p:nvPr/>
        </p:nvSpPr>
        <p:spPr>
          <a:xfrm rot="482681">
            <a:off x="6422330" y="1237810"/>
            <a:ext cx="127091" cy="404661"/>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68" name="直接连接符 167"/>
          <p:cNvCxnSpPr/>
          <p:nvPr/>
        </p:nvCxnSpPr>
        <p:spPr>
          <a:xfrm flipH="1" flipV="1">
            <a:off x="8055011" y="5151803"/>
            <a:ext cx="423795"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文本框 168"/>
          <p:cNvSpPr txBox="1"/>
          <p:nvPr/>
        </p:nvSpPr>
        <p:spPr>
          <a:xfrm>
            <a:off x="9800560" y="4669642"/>
            <a:ext cx="1408648" cy="307777"/>
          </a:xfrm>
          <a:prstGeom prst="rect">
            <a:avLst/>
          </a:prstGeom>
          <a:noFill/>
        </p:spPr>
        <p:txBody>
          <a:bodyPr wrap="square" rtlCol="0">
            <a:spAutoFit/>
          </a:bodyPr>
          <a:lstStyle>
            <a:defPPr>
              <a:defRPr lang="zh-CN"/>
            </a:defPPr>
            <a:lvl1pPr algn="ctr">
              <a:defRPr sz="1400" b="1">
                <a:solidFill>
                  <a:srgbClr val="FFFF00"/>
                </a:solidFill>
              </a:defRPr>
            </a:lvl1pPr>
          </a:lstStyle>
          <a:p>
            <a:r>
              <a:rPr lang="zh-CN" altLang="en-US" dirty="0"/>
              <a:t>安全威胁呈现</a:t>
            </a:r>
          </a:p>
        </p:txBody>
      </p:sp>
      <p:cxnSp>
        <p:nvCxnSpPr>
          <p:cNvPr id="170" name="直接连接符 169"/>
          <p:cNvCxnSpPr>
            <a:stCxn id="44" idx="0"/>
            <a:endCxn id="42" idx="1"/>
          </p:cNvCxnSpPr>
          <p:nvPr/>
        </p:nvCxnSpPr>
        <p:spPr>
          <a:xfrm flipH="1" flipV="1">
            <a:off x="7421946" y="1079312"/>
            <a:ext cx="627470" cy="5422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43" idx="1"/>
            <a:endCxn id="42" idx="3"/>
          </p:cNvCxnSpPr>
          <p:nvPr/>
        </p:nvCxnSpPr>
        <p:spPr>
          <a:xfrm flipH="1" flipV="1">
            <a:off x="8071769" y="1079312"/>
            <a:ext cx="573178" cy="39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43" idx="2"/>
            <a:endCxn id="45" idx="0"/>
          </p:cNvCxnSpPr>
          <p:nvPr/>
        </p:nvCxnSpPr>
        <p:spPr>
          <a:xfrm flipH="1">
            <a:off x="8611894" y="1332641"/>
            <a:ext cx="357965" cy="28887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5604638" y="5473353"/>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cxnSp>
        <p:nvCxnSpPr>
          <p:cNvPr id="199" name="直接连接符 198"/>
          <p:cNvCxnSpPr/>
          <p:nvPr/>
        </p:nvCxnSpPr>
        <p:spPr>
          <a:xfrm flipH="1" flipV="1">
            <a:off x="3388177" y="4435209"/>
            <a:ext cx="5085543" cy="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384063" y="2533322"/>
            <a:ext cx="693542" cy="462744"/>
            <a:chOff x="4384063" y="2533322"/>
            <a:chExt cx="693542" cy="462744"/>
          </a:xfrm>
        </p:grpSpPr>
        <p:pic>
          <p:nvPicPr>
            <p:cNvPr id="206"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87219" y="2566521"/>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矩形 206"/>
            <p:cNvSpPr/>
            <p:nvPr/>
          </p:nvSpPr>
          <p:spPr>
            <a:xfrm>
              <a:off x="4587149" y="2533322"/>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208" name="文本框 207"/>
            <p:cNvSpPr txBox="1"/>
            <p:nvPr/>
          </p:nvSpPr>
          <p:spPr>
            <a:xfrm>
              <a:off x="4384063" y="2800972"/>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0" name="矩形 209"/>
          <p:cNvSpPr/>
          <p:nvPr/>
        </p:nvSpPr>
        <p:spPr>
          <a:xfrm>
            <a:off x="9067134" y="2533658"/>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2" name="组合 231"/>
          <p:cNvGrpSpPr/>
          <p:nvPr/>
        </p:nvGrpSpPr>
        <p:grpSpPr>
          <a:xfrm>
            <a:off x="8864047" y="2566857"/>
            <a:ext cx="693542" cy="429545"/>
            <a:chOff x="8864047" y="2566857"/>
            <a:chExt cx="693542" cy="429545"/>
          </a:xfrm>
        </p:grpSpPr>
        <p:pic>
          <p:nvPicPr>
            <p:cNvPr id="209"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67204" y="2566857"/>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 name="文本框 210"/>
            <p:cNvSpPr txBox="1"/>
            <p:nvPr/>
          </p:nvSpPr>
          <p:spPr>
            <a:xfrm>
              <a:off x="8864047" y="2801308"/>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3" name="矩形 212"/>
          <p:cNvSpPr/>
          <p:nvPr/>
        </p:nvSpPr>
        <p:spPr>
          <a:xfrm>
            <a:off x="6774580" y="2536953"/>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1" name="组合 230"/>
          <p:cNvGrpSpPr/>
          <p:nvPr/>
        </p:nvGrpSpPr>
        <p:grpSpPr>
          <a:xfrm>
            <a:off x="6571493" y="2570153"/>
            <a:ext cx="693542" cy="429545"/>
            <a:chOff x="6571493" y="2570153"/>
            <a:chExt cx="693542" cy="429545"/>
          </a:xfrm>
        </p:grpSpPr>
        <p:pic>
          <p:nvPicPr>
            <p:cNvPr id="212"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74650" y="2570153"/>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p:nvPr/>
          </p:nvSpPr>
          <p:spPr>
            <a:xfrm>
              <a:off x="6571493" y="2804604"/>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6" name="矩形 215"/>
          <p:cNvSpPr/>
          <p:nvPr/>
        </p:nvSpPr>
        <p:spPr>
          <a:xfrm>
            <a:off x="5159183" y="3823432"/>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3" name="组合 232"/>
          <p:cNvGrpSpPr/>
          <p:nvPr/>
        </p:nvGrpSpPr>
        <p:grpSpPr>
          <a:xfrm>
            <a:off x="4956097" y="3856631"/>
            <a:ext cx="693542" cy="429545"/>
            <a:chOff x="4956097" y="3856631"/>
            <a:chExt cx="693542" cy="429545"/>
          </a:xfrm>
        </p:grpSpPr>
        <p:pic>
          <p:nvPicPr>
            <p:cNvPr id="215"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59253" y="3856631"/>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文本框 216"/>
            <p:cNvSpPr txBox="1"/>
            <p:nvPr/>
          </p:nvSpPr>
          <p:spPr>
            <a:xfrm>
              <a:off x="4956097" y="4091082"/>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9" name="矩形 218"/>
          <p:cNvSpPr/>
          <p:nvPr/>
        </p:nvSpPr>
        <p:spPr>
          <a:xfrm>
            <a:off x="4655971" y="4466365"/>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4" name="组合 233"/>
          <p:cNvGrpSpPr/>
          <p:nvPr/>
        </p:nvGrpSpPr>
        <p:grpSpPr>
          <a:xfrm>
            <a:off x="4452884" y="4499564"/>
            <a:ext cx="693542" cy="429546"/>
            <a:chOff x="4452884" y="4499564"/>
            <a:chExt cx="693542" cy="429546"/>
          </a:xfrm>
        </p:grpSpPr>
        <p:pic>
          <p:nvPicPr>
            <p:cNvPr id="218"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56041" y="4499564"/>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 name="文本框 219"/>
            <p:cNvSpPr txBox="1"/>
            <p:nvPr/>
          </p:nvSpPr>
          <p:spPr>
            <a:xfrm>
              <a:off x="4452884" y="4734016"/>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22" name="矩形 221"/>
          <p:cNvSpPr/>
          <p:nvPr/>
        </p:nvSpPr>
        <p:spPr>
          <a:xfrm>
            <a:off x="8568770" y="4161679"/>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6" name="组合 235"/>
          <p:cNvGrpSpPr/>
          <p:nvPr/>
        </p:nvGrpSpPr>
        <p:grpSpPr>
          <a:xfrm>
            <a:off x="8365683" y="4194878"/>
            <a:ext cx="693542" cy="429545"/>
            <a:chOff x="8365683" y="4194878"/>
            <a:chExt cx="693542" cy="429545"/>
          </a:xfrm>
        </p:grpSpPr>
        <p:pic>
          <p:nvPicPr>
            <p:cNvPr id="221"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68839" y="4194878"/>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文本框 222"/>
            <p:cNvSpPr txBox="1"/>
            <p:nvPr/>
          </p:nvSpPr>
          <p:spPr>
            <a:xfrm>
              <a:off x="8365683" y="4429329"/>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25" name="矩形 224"/>
          <p:cNvSpPr/>
          <p:nvPr/>
        </p:nvSpPr>
        <p:spPr>
          <a:xfrm>
            <a:off x="7004564" y="4460314"/>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5" name="组合 234"/>
          <p:cNvGrpSpPr/>
          <p:nvPr/>
        </p:nvGrpSpPr>
        <p:grpSpPr>
          <a:xfrm>
            <a:off x="6801478" y="4493514"/>
            <a:ext cx="693542" cy="429545"/>
            <a:chOff x="6801478" y="4493514"/>
            <a:chExt cx="693542" cy="429545"/>
          </a:xfrm>
        </p:grpSpPr>
        <p:pic>
          <p:nvPicPr>
            <p:cNvPr id="224"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004634" y="4493514"/>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文本框 225"/>
            <p:cNvSpPr txBox="1"/>
            <p:nvPr/>
          </p:nvSpPr>
          <p:spPr>
            <a:xfrm>
              <a:off x="6801478" y="4727965"/>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cxnSp>
        <p:nvCxnSpPr>
          <p:cNvPr id="245" name="直接箭头连接符 244"/>
          <p:cNvCxnSpPr/>
          <p:nvPr/>
        </p:nvCxnSpPr>
        <p:spPr>
          <a:xfrm flipH="1">
            <a:off x="7098040" y="4302148"/>
            <a:ext cx="1404230" cy="15058"/>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H="1">
            <a:off x="6892975" y="2989354"/>
            <a:ext cx="2349319" cy="12850"/>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H="1">
            <a:off x="2436610" y="3032532"/>
            <a:ext cx="2122602" cy="456685"/>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5" name="矩形 254"/>
          <p:cNvSpPr/>
          <p:nvPr/>
        </p:nvSpPr>
        <p:spPr>
          <a:xfrm>
            <a:off x="3150815" y="4642865"/>
            <a:ext cx="481566" cy="407799"/>
          </a:xfrm>
          <a:prstGeom prst="rect">
            <a:avLst/>
          </a:prstGeom>
          <a:noFill/>
          <a:ln w="31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256" name="文本框 255"/>
          <p:cNvSpPr txBox="1"/>
          <p:nvPr/>
        </p:nvSpPr>
        <p:spPr>
          <a:xfrm>
            <a:off x="7822338" y="1082542"/>
            <a:ext cx="1032134" cy="250835"/>
          </a:xfrm>
          <a:prstGeom prst="rect">
            <a:avLst/>
          </a:prstGeom>
          <a:noFill/>
        </p:spPr>
        <p:txBody>
          <a:bodyPr wrap="square" rtlCol="0">
            <a:spAutoFit/>
          </a:bodyPr>
          <a:lstStyle>
            <a:defPPr>
              <a:defRPr lang="zh-CN"/>
            </a:defPPr>
            <a:lvl1pPr>
              <a:defRPr sz="1200" b="1" kern="0">
                <a:latin typeface="+mn-ea"/>
              </a:defRPr>
            </a:lvl1pPr>
          </a:lstStyle>
          <a:p>
            <a:pPr algn="ctr"/>
            <a:r>
              <a:rPr lang="zh-CN" altLang="en-US" dirty="0">
                <a:solidFill>
                  <a:prstClr val="white"/>
                </a:solidFill>
              </a:rPr>
              <a:t>分支机构</a:t>
            </a:r>
          </a:p>
        </p:txBody>
      </p:sp>
      <p:sp>
        <p:nvSpPr>
          <p:cNvPr id="257" name="文本框 256"/>
          <p:cNvSpPr txBox="1"/>
          <p:nvPr/>
        </p:nvSpPr>
        <p:spPr>
          <a:xfrm>
            <a:off x="7875606" y="1212681"/>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cxnSp>
        <p:nvCxnSpPr>
          <p:cNvPr id="258" name="直接连接符 257"/>
          <p:cNvCxnSpPr/>
          <p:nvPr/>
        </p:nvCxnSpPr>
        <p:spPr>
          <a:xfrm flipH="1" flipV="1">
            <a:off x="3246293" y="5696975"/>
            <a:ext cx="880190"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文本框 260"/>
          <p:cNvSpPr txBox="1"/>
          <p:nvPr/>
        </p:nvSpPr>
        <p:spPr>
          <a:xfrm>
            <a:off x="7552094" y="5506045"/>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监控区</a:t>
            </a:r>
          </a:p>
        </p:txBody>
      </p:sp>
      <p:cxnSp>
        <p:nvCxnSpPr>
          <p:cNvPr id="265" name="直接箭头连接符 264"/>
          <p:cNvCxnSpPr/>
          <p:nvPr/>
        </p:nvCxnSpPr>
        <p:spPr>
          <a:xfrm>
            <a:off x="1426226" y="1883013"/>
            <a:ext cx="164439" cy="1062801"/>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H="1">
            <a:off x="4817736" y="4316849"/>
            <a:ext cx="2168810" cy="18294"/>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H="1" flipV="1">
            <a:off x="2350112" y="3615018"/>
            <a:ext cx="2425093" cy="704301"/>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H="1">
            <a:off x="4621270" y="3003733"/>
            <a:ext cx="2184175" cy="12850"/>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4149316" y="4856541"/>
            <a:ext cx="403903" cy="0"/>
          </a:xfrm>
          <a:prstGeom prst="straightConnector1">
            <a:avLst/>
          </a:prstGeom>
          <a:ln w="127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4239490" y="5724188"/>
            <a:ext cx="1032134" cy="306576"/>
          </a:xfrm>
          <a:prstGeom prst="rect">
            <a:avLst/>
          </a:prstGeom>
          <a:noFill/>
        </p:spPr>
        <p:txBody>
          <a:bodyPr wrap="square" rtlCol="0">
            <a:spAutoFit/>
          </a:bodyPr>
          <a:lstStyle>
            <a:defPPr>
              <a:defRPr lang="zh-CN"/>
            </a:defPPr>
            <a:lvl1pPr algn="ctr">
              <a:defRPr sz="800" b="1" kern="0">
                <a:solidFill>
                  <a:srgbClr val="92D050"/>
                </a:solidFill>
                <a:latin typeface="+mn-ea"/>
              </a:defRPr>
            </a:lvl1pPr>
          </a:lstStyle>
          <a:p>
            <a:r>
              <a:rPr lang="zh-CN" altLang="en-US" dirty="0"/>
              <a:t>服务器及</a:t>
            </a:r>
            <a:endParaRPr lang="en-US" altLang="zh-CN" dirty="0"/>
          </a:p>
          <a:p>
            <a:r>
              <a:rPr lang="zh-CN" altLang="en-US" dirty="0"/>
              <a:t>应用日志</a:t>
            </a:r>
          </a:p>
        </p:txBody>
      </p:sp>
      <p:sp>
        <p:nvSpPr>
          <p:cNvPr id="172" name="文本框 171"/>
          <p:cNvSpPr txBox="1"/>
          <p:nvPr/>
        </p:nvSpPr>
        <p:spPr>
          <a:xfrm>
            <a:off x="3823863" y="5101407"/>
            <a:ext cx="1032134" cy="306576"/>
          </a:xfrm>
          <a:prstGeom prst="rect">
            <a:avLst/>
          </a:prstGeom>
          <a:noFill/>
        </p:spPr>
        <p:txBody>
          <a:bodyPr wrap="square" rtlCol="0">
            <a:spAutoFit/>
          </a:bodyPr>
          <a:lstStyle>
            <a:defPPr>
              <a:defRPr lang="zh-CN"/>
            </a:defPPr>
            <a:lvl1pPr algn="ctr">
              <a:defRPr sz="800" b="1" kern="0">
                <a:solidFill>
                  <a:srgbClr val="92D050"/>
                </a:solidFill>
                <a:latin typeface="+mn-ea"/>
              </a:defRPr>
            </a:lvl1pPr>
          </a:lstStyle>
          <a:p>
            <a:r>
              <a:rPr lang="zh-CN" altLang="en-US" dirty="0"/>
              <a:t>网络设备</a:t>
            </a:r>
            <a:endParaRPr lang="en-US" altLang="zh-CN" dirty="0"/>
          </a:p>
          <a:p>
            <a:r>
              <a:rPr lang="zh-CN" altLang="en-US" dirty="0"/>
              <a:t>日志</a:t>
            </a:r>
          </a:p>
        </p:txBody>
      </p:sp>
      <p:sp>
        <p:nvSpPr>
          <p:cNvPr id="174" name="文本框 173"/>
          <p:cNvSpPr txBox="1"/>
          <p:nvPr/>
        </p:nvSpPr>
        <p:spPr>
          <a:xfrm>
            <a:off x="3811364" y="4588292"/>
            <a:ext cx="1032134" cy="306576"/>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800" dirty="0">
                <a:solidFill>
                  <a:srgbClr val="92D050"/>
                </a:solidFill>
              </a:rPr>
              <a:t>安全设备</a:t>
            </a:r>
            <a:endParaRPr lang="en-US" altLang="zh-CN" sz="800" dirty="0">
              <a:solidFill>
                <a:srgbClr val="92D050"/>
              </a:solidFill>
            </a:endParaRPr>
          </a:p>
          <a:p>
            <a:pPr algn="ctr"/>
            <a:r>
              <a:rPr lang="zh-CN" altLang="en-US" sz="800" dirty="0">
                <a:solidFill>
                  <a:srgbClr val="92D050"/>
                </a:solidFill>
              </a:rPr>
              <a:t>日志</a:t>
            </a:r>
          </a:p>
        </p:txBody>
      </p:sp>
      <p:cxnSp>
        <p:nvCxnSpPr>
          <p:cNvPr id="87" name="肘形连接符 86"/>
          <p:cNvCxnSpPr>
            <a:stCxn id="28" idx="3"/>
            <a:endCxn id="220" idx="2"/>
          </p:cNvCxnSpPr>
          <p:nvPr/>
        </p:nvCxnSpPr>
        <p:spPr>
          <a:xfrm flipV="1">
            <a:off x="4107940" y="4929110"/>
            <a:ext cx="691715" cy="451515"/>
          </a:xfrm>
          <a:prstGeom prst="bentConnector2">
            <a:avLst/>
          </a:prstGeom>
          <a:ln>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80"/>
          <p:cNvCxnSpPr/>
          <p:nvPr/>
        </p:nvCxnSpPr>
        <p:spPr>
          <a:xfrm rot="5400000" flipH="1" flipV="1">
            <a:off x="4125875" y="5188415"/>
            <a:ext cx="1067373" cy="569144"/>
          </a:xfrm>
          <a:prstGeom prst="bentConnector3">
            <a:avLst>
              <a:gd name="adj1" fmla="val -870"/>
            </a:avLst>
          </a:prstGeom>
          <a:ln>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8" name="图片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70031" y="3221150"/>
            <a:ext cx="2573219" cy="1361870"/>
          </a:xfrm>
          <a:prstGeom prst="rect">
            <a:avLst/>
          </a:prstGeom>
          <a:ln w="9525">
            <a:solidFill>
              <a:schemeClr val="tx1"/>
            </a:solidFill>
          </a:ln>
          <a:effectLst>
            <a:glow rad="25400">
              <a:schemeClr val="tx1">
                <a:alpha val="40000"/>
              </a:schemeClr>
            </a:glow>
            <a:outerShdw blurRad="292100" dist="139700" dir="2700000" algn="tl" rotWithShape="0">
              <a:srgbClr val="333333">
                <a:alpha val="65000"/>
              </a:srgbClr>
            </a:outerShdw>
          </a:effectLst>
        </p:spPr>
      </p:pic>
      <p:sp>
        <p:nvSpPr>
          <p:cNvPr id="178" name="文本框 177"/>
          <p:cNvSpPr txBox="1"/>
          <p:nvPr/>
        </p:nvSpPr>
        <p:spPr>
          <a:xfrm>
            <a:off x="3200611" y="2567197"/>
            <a:ext cx="546562"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WAF</a:t>
            </a:r>
            <a:endParaRPr lang="zh-CN" altLang="en-US" sz="800" b="0" dirty="0">
              <a:solidFill>
                <a:prstClr val="white"/>
              </a:solidFill>
            </a:endParaRPr>
          </a:p>
        </p:txBody>
      </p:sp>
      <p:sp>
        <p:nvSpPr>
          <p:cNvPr id="179" name="文本框 178"/>
          <p:cNvSpPr txBox="1"/>
          <p:nvPr/>
        </p:nvSpPr>
        <p:spPr>
          <a:xfrm>
            <a:off x="8597728" y="4738308"/>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0" name="文本框 179"/>
          <p:cNvSpPr txBox="1"/>
          <p:nvPr/>
        </p:nvSpPr>
        <p:spPr>
          <a:xfrm>
            <a:off x="5871396" y="4977419"/>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2" name="文本框 181"/>
          <p:cNvSpPr txBox="1"/>
          <p:nvPr/>
        </p:nvSpPr>
        <p:spPr>
          <a:xfrm>
            <a:off x="2786467" y="4734016"/>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3" name="文本框 182"/>
          <p:cNvSpPr txBox="1"/>
          <p:nvPr/>
        </p:nvSpPr>
        <p:spPr>
          <a:xfrm>
            <a:off x="8120940" y="2351869"/>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4" name="文本框 183"/>
          <p:cNvSpPr txBox="1"/>
          <p:nvPr/>
        </p:nvSpPr>
        <p:spPr>
          <a:xfrm>
            <a:off x="8182916" y="2769409"/>
            <a:ext cx="1032134"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IPS</a:t>
            </a:r>
            <a:endParaRPr lang="zh-CN" altLang="en-US" sz="800" b="0" dirty="0">
              <a:solidFill>
                <a:prstClr val="white"/>
              </a:solidFill>
            </a:endParaRPr>
          </a:p>
        </p:txBody>
      </p:sp>
      <p:sp>
        <p:nvSpPr>
          <p:cNvPr id="185" name="文本框 184"/>
          <p:cNvSpPr txBox="1"/>
          <p:nvPr/>
        </p:nvSpPr>
        <p:spPr>
          <a:xfrm>
            <a:off x="5841624" y="2356976"/>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6" name="文本框 185"/>
          <p:cNvSpPr txBox="1"/>
          <p:nvPr/>
        </p:nvSpPr>
        <p:spPr>
          <a:xfrm>
            <a:off x="5916955" y="2787871"/>
            <a:ext cx="1032134"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IPS</a:t>
            </a:r>
            <a:endParaRPr lang="zh-CN" altLang="en-US" sz="800" b="0" dirty="0">
              <a:solidFill>
                <a:prstClr val="white"/>
              </a:solidFill>
            </a:endParaRPr>
          </a:p>
        </p:txBody>
      </p:sp>
      <p:sp>
        <p:nvSpPr>
          <p:cNvPr id="228" name="任意多边形 227"/>
          <p:cNvSpPr/>
          <p:nvPr/>
        </p:nvSpPr>
        <p:spPr>
          <a:xfrm>
            <a:off x="8936806" y="5506045"/>
            <a:ext cx="1547988" cy="17595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文本框 228"/>
          <p:cNvSpPr txBox="1"/>
          <p:nvPr/>
        </p:nvSpPr>
        <p:spPr>
          <a:xfrm>
            <a:off x="9746826" y="5733437"/>
            <a:ext cx="1475936" cy="830997"/>
          </a:xfrm>
          <a:prstGeom prst="rect">
            <a:avLst/>
          </a:prstGeom>
          <a:noFill/>
        </p:spPr>
        <p:txBody>
          <a:bodyPr wrap="square" rtlCol="0">
            <a:spAutoFit/>
          </a:bodyPr>
          <a:lstStyle>
            <a:defPPr>
              <a:defRPr lang="zh-CN"/>
            </a:defPPr>
            <a:lvl1pPr algn="ctr">
              <a:defRPr sz="1400" b="1">
                <a:solidFill>
                  <a:srgbClr val="FFFF00"/>
                </a:solidFill>
              </a:defRPr>
            </a:lvl1pPr>
          </a:lstStyle>
          <a:p>
            <a:r>
              <a:rPr lang="zh-CN" altLang="en-US" sz="1200" dirty="0">
                <a:latin typeface="微软雅黑"/>
              </a:rPr>
              <a:t>攻击事件还原</a:t>
            </a:r>
            <a:endParaRPr lang="en-US" altLang="zh-CN" sz="1200" dirty="0">
              <a:latin typeface="微软雅黑"/>
            </a:endParaRPr>
          </a:p>
          <a:p>
            <a:r>
              <a:rPr lang="zh-CN" altLang="en-US" sz="1200" dirty="0">
                <a:latin typeface="微软雅黑"/>
              </a:rPr>
              <a:t>被攻击主机分析</a:t>
            </a:r>
            <a:endParaRPr lang="en-US" altLang="zh-CN" sz="1200" dirty="0">
              <a:latin typeface="微软雅黑"/>
            </a:endParaRPr>
          </a:p>
          <a:p>
            <a:r>
              <a:rPr lang="zh-CN" altLang="en-US" sz="1200" dirty="0">
                <a:latin typeface="微软雅黑"/>
              </a:rPr>
              <a:t>黑客</a:t>
            </a:r>
            <a:r>
              <a:rPr lang="zh-CN" altLang="en-US" sz="1200" dirty="0" smtClean="0">
                <a:latin typeface="微软雅黑"/>
              </a:rPr>
              <a:t>画像</a:t>
            </a:r>
            <a:endParaRPr lang="en-US" altLang="zh-CN" sz="1200" dirty="0">
              <a:latin typeface="微软雅黑"/>
            </a:endParaRPr>
          </a:p>
          <a:p>
            <a:r>
              <a:rPr lang="en-US" altLang="zh-CN" sz="1200" dirty="0">
                <a:latin typeface="微软雅黑"/>
              </a:rPr>
              <a:t>…</a:t>
            </a:r>
            <a:endParaRPr lang="zh-CN" altLang="en-US" sz="1200" dirty="0">
              <a:latin typeface="微软雅黑"/>
            </a:endParaRPr>
          </a:p>
        </p:txBody>
      </p:sp>
      <p:sp>
        <p:nvSpPr>
          <p:cNvPr id="230" name="任意多边形 229"/>
          <p:cNvSpPr/>
          <p:nvPr/>
        </p:nvSpPr>
        <p:spPr>
          <a:xfrm flipV="1">
            <a:off x="8548143" y="5092662"/>
            <a:ext cx="1936651" cy="28259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标题 1"/>
          <p:cNvSpPr txBox="1">
            <a:spLocks/>
          </p:cNvSpPr>
          <p:nvPr/>
        </p:nvSpPr>
        <p:spPr>
          <a:xfrm>
            <a:off x="344245" y="126309"/>
            <a:ext cx="9592181"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solidFill>
                  <a:prstClr val="white"/>
                </a:solidFill>
              </a:rPr>
              <a:t>迪普科技安全</a:t>
            </a:r>
            <a:r>
              <a:rPr lang="zh-CN" altLang="en-US" dirty="0">
                <a:solidFill>
                  <a:prstClr val="white"/>
                </a:solidFill>
              </a:rPr>
              <a:t>威胁态势</a:t>
            </a:r>
            <a:r>
              <a:rPr lang="zh-CN" altLang="en-US" dirty="0" smtClean="0">
                <a:solidFill>
                  <a:prstClr val="white"/>
                </a:solidFill>
              </a:rPr>
              <a:t>感知</a:t>
            </a:r>
            <a:r>
              <a:rPr lang="en-US" altLang="zh-CN" dirty="0" smtClean="0">
                <a:solidFill>
                  <a:prstClr val="white"/>
                </a:solidFill>
              </a:rPr>
              <a:t>-</a:t>
            </a:r>
            <a:r>
              <a:rPr lang="zh-CN" altLang="en-US" dirty="0" smtClean="0">
                <a:solidFill>
                  <a:prstClr val="white"/>
                </a:solidFill>
              </a:rPr>
              <a:t>以防护为最终目的</a:t>
            </a:r>
            <a:endParaRPr lang="zh-CN" altLang="en-US" dirty="0">
              <a:solidFill>
                <a:prstClr val="white"/>
              </a:solidFill>
            </a:endParaRPr>
          </a:p>
        </p:txBody>
      </p:sp>
      <p:sp>
        <p:nvSpPr>
          <p:cNvPr id="55" name="灯片编号占位符 54"/>
          <p:cNvSpPr>
            <a:spLocks noGrp="1"/>
          </p:cNvSpPr>
          <p:nvPr>
            <p:ph type="sldNum" sz="quarter" idx="10"/>
          </p:nvPr>
        </p:nvSpPr>
        <p:spPr/>
        <p:txBody>
          <a:bodyPr/>
          <a:lstStyle/>
          <a:p>
            <a:fld id="{4FB8DE10-C7BE-4560-81CC-9C4C51C21C0F}" type="slidenum">
              <a:rPr lang="zh-CN" altLang="en-US" smtClean="0">
                <a:solidFill>
                  <a:prstClr val="white">
                    <a:tint val="75000"/>
                  </a:prstClr>
                </a:solidFill>
              </a:rPr>
              <a:pPr/>
              <a:t>11</a:t>
            </a:fld>
            <a:endParaRPr lang="zh-CN" altLang="en-US" dirty="0">
              <a:solidFill>
                <a:prstClr val="white">
                  <a:tint val="75000"/>
                </a:prstClr>
              </a:solidFill>
            </a:endParaRPr>
          </a:p>
        </p:txBody>
      </p:sp>
      <p:sp>
        <p:nvSpPr>
          <p:cNvPr id="177" name="文本框 173"/>
          <p:cNvSpPr txBox="1"/>
          <p:nvPr/>
        </p:nvSpPr>
        <p:spPr>
          <a:xfrm rot="2652896">
            <a:off x="2316417" y="4017043"/>
            <a:ext cx="1032134" cy="230832"/>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900" dirty="0" smtClean="0">
                <a:solidFill>
                  <a:srgbClr val="FFFF00"/>
                </a:solidFill>
              </a:rPr>
              <a:t>智能联动</a:t>
            </a:r>
            <a:endParaRPr lang="zh-CN" altLang="en-US" sz="900" dirty="0">
              <a:solidFill>
                <a:srgbClr val="FFFF00"/>
              </a:solidFill>
            </a:endParaRPr>
          </a:p>
        </p:txBody>
      </p:sp>
      <p:sp>
        <p:nvSpPr>
          <p:cNvPr id="187" name="文本框 173"/>
          <p:cNvSpPr txBox="1"/>
          <p:nvPr/>
        </p:nvSpPr>
        <p:spPr>
          <a:xfrm rot="2644509">
            <a:off x="1882264" y="3913011"/>
            <a:ext cx="1032134" cy="230832"/>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900" dirty="0" smtClean="0">
                <a:solidFill>
                  <a:srgbClr val="FFFF00"/>
                </a:solidFill>
              </a:rPr>
              <a:t>策略分发</a:t>
            </a:r>
            <a:endParaRPr lang="zh-CN" altLang="en-US" sz="900" dirty="0">
              <a:solidFill>
                <a:srgbClr val="FFFF00"/>
              </a:solidFill>
            </a:endParaRPr>
          </a:p>
        </p:txBody>
      </p:sp>
    </p:spTree>
    <p:extLst>
      <p:ext uri="{BB962C8B-B14F-4D97-AF65-F5344CB8AC3E}">
        <p14:creationId xmlns:p14="http://schemas.microsoft.com/office/powerpoint/2010/main" val="21445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p:cTn id="7" dur="500" fill="hold"/>
                                        <p:tgtEl>
                                          <p:spTgt spid="234"/>
                                        </p:tgtEl>
                                        <p:attrNameLst>
                                          <p:attrName>ppt_w</p:attrName>
                                        </p:attrNameLst>
                                      </p:cBhvr>
                                      <p:tavLst>
                                        <p:tav tm="0">
                                          <p:val>
                                            <p:fltVal val="0"/>
                                          </p:val>
                                        </p:tav>
                                        <p:tav tm="100000">
                                          <p:val>
                                            <p:strVal val="#ppt_w"/>
                                          </p:val>
                                        </p:tav>
                                      </p:tavLst>
                                    </p:anim>
                                    <p:anim calcmode="lin" valueType="num">
                                      <p:cBhvr>
                                        <p:cTn id="8" dur="500" fill="hold"/>
                                        <p:tgtEl>
                                          <p:spTgt spid="234"/>
                                        </p:tgtEl>
                                        <p:attrNameLst>
                                          <p:attrName>ppt_h</p:attrName>
                                        </p:attrNameLst>
                                      </p:cBhvr>
                                      <p:tavLst>
                                        <p:tav tm="0">
                                          <p:val>
                                            <p:fltVal val="0"/>
                                          </p:val>
                                        </p:tav>
                                        <p:tav tm="100000">
                                          <p:val>
                                            <p:strVal val="#ppt_h"/>
                                          </p:val>
                                        </p:tav>
                                      </p:tavLst>
                                    </p:anim>
                                    <p:animEffect transition="in" filter="fade">
                                      <p:cBhvr>
                                        <p:cTn id="9" dur="500"/>
                                        <p:tgtEl>
                                          <p:spTgt spid="23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animEffect transition="in" filter="fade">
                                      <p:cBhvr>
                                        <p:cTn id="15" dur="500"/>
                                        <p:tgtEl>
                                          <p:spTgt spid="163"/>
                                        </p:tgtEl>
                                      </p:cBhvr>
                                    </p:animEffect>
                                  </p:childTnLst>
                                </p:cTn>
                              </p:par>
                              <p:par>
                                <p:cTn id="16" presetID="53" presetClass="entr" presetSubtype="16"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 calcmode="lin" valueType="num">
                                      <p:cBhvr>
                                        <p:cTn id="18" dur="500" fill="hold"/>
                                        <p:tgtEl>
                                          <p:spTgt spid="87"/>
                                        </p:tgtEl>
                                        <p:attrNameLst>
                                          <p:attrName>ppt_w</p:attrName>
                                        </p:attrNameLst>
                                      </p:cBhvr>
                                      <p:tavLst>
                                        <p:tav tm="0">
                                          <p:val>
                                            <p:fltVal val="0"/>
                                          </p:val>
                                        </p:tav>
                                        <p:tav tm="100000">
                                          <p:val>
                                            <p:strVal val="#ppt_w"/>
                                          </p:val>
                                        </p:tav>
                                      </p:tavLst>
                                    </p:anim>
                                    <p:anim calcmode="lin" valueType="num">
                                      <p:cBhvr>
                                        <p:cTn id="19" dur="500" fill="hold"/>
                                        <p:tgtEl>
                                          <p:spTgt spid="87"/>
                                        </p:tgtEl>
                                        <p:attrNameLst>
                                          <p:attrName>ppt_h</p:attrName>
                                        </p:attrNameLst>
                                      </p:cBhvr>
                                      <p:tavLst>
                                        <p:tav tm="0">
                                          <p:val>
                                            <p:fltVal val="0"/>
                                          </p:val>
                                        </p:tav>
                                        <p:tav tm="100000">
                                          <p:val>
                                            <p:strVal val="#ppt_h"/>
                                          </p:val>
                                        </p:tav>
                                      </p:tavLst>
                                    </p:anim>
                                    <p:animEffect transition="in" filter="fade">
                                      <p:cBhvr>
                                        <p:cTn id="20" dur="500"/>
                                        <p:tgtEl>
                                          <p:spTgt spid="87"/>
                                        </p:tgtEl>
                                      </p:cBhvr>
                                    </p:animEffect>
                                  </p:childTnLst>
                                </p:cTn>
                              </p:par>
                              <p:par>
                                <p:cTn id="21" presetID="53" presetClass="entr" presetSubtype="16"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p:cTn id="23" dur="500" fill="hold"/>
                                        <p:tgtEl>
                                          <p:spTgt spid="181"/>
                                        </p:tgtEl>
                                        <p:attrNameLst>
                                          <p:attrName>ppt_w</p:attrName>
                                        </p:attrNameLst>
                                      </p:cBhvr>
                                      <p:tavLst>
                                        <p:tav tm="0">
                                          <p:val>
                                            <p:fltVal val="0"/>
                                          </p:val>
                                        </p:tav>
                                        <p:tav tm="100000">
                                          <p:val>
                                            <p:strVal val="#ppt_w"/>
                                          </p:val>
                                        </p:tav>
                                      </p:tavLst>
                                    </p:anim>
                                    <p:anim calcmode="lin" valueType="num">
                                      <p:cBhvr>
                                        <p:cTn id="24" dur="500" fill="hold"/>
                                        <p:tgtEl>
                                          <p:spTgt spid="181"/>
                                        </p:tgtEl>
                                        <p:attrNameLst>
                                          <p:attrName>ppt_h</p:attrName>
                                        </p:attrNameLst>
                                      </p:cBhvr>
                                      <p:tavLst>
                                        <p:tav tm="0">
                                          <p:val>
                                            <p:fltVal val="0"/>
                                          </p:val>
                                        </p:tav>
                                        <p:tav tm="100000">
                                          <p:val>
                                            <p:strVal val="#ppt_h"/>
                                          </p:val>
                                        </p:tav>
                                      </p:tavLst>
                                    </p:anim>
                                    <p:animEffect transition="in" filter="fade">
                                      <p:cBhvr>
                                        <p:cTn id="25" dur="500"/>
                                        <p:tgtEl>
                                          <p:spTgt spid="18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4"/>
                                        </p:tgtEl>
                                        <p:attrNameLst>
                                          <p:attrName>style.visibility</p:attrName>
                                        </p:attrNameLst>
                                      </p:cBhvr>
                                      <p:to>
                                        <p:strVal val="visible"/>
                                      </p:to>
                                    </p:set>
                                    <p:anim calcmode="lin" valueType="num">
                                      <p:cBhvr>
                                        <p:cTn id="28" dur="500" fill="hold"/>
                                        <p:tgtEl>
                                          <p:spTgt spid="174"/>
                                        </p:tgtEl>
                                        <p:attrNameLst>
                                          <p:attrName>ppt_w</p:attrName>
                                        </p:attrNameLst>
                                      </p:cBhvr>
                                      <p:tavLst>
                                        <p:tav tm="0">
                                          <p:val>
                                            <p:fltVal val="0"/>
                                          </p:val>
                                        </p:tav>
                                        <p:tav tm="100000">
                                          <p:val>
                                            <p:strVal val="#ppt_w"/>
                                          </p:val>
                                        </p:tav>
                                      </p:tavLst>
                                    </p:anim>
                                    <p:anim calcmode="lin" valueType="num">
                                      <p:cBhvr>
                                        <p:cTn id="29" dur="500" fill="hold"/>
                                        <p:tgtEl>
                                          <p:spTgt spid="174"/>
                                        </p:tgtEl>
                                        <p:attrNameLst>
                                          <p:attrName>ppt_h</p:attrName>
                                        </p:attrNameLst>
                                      </p:cBhvr>
                                      <p:tavLst>
                                        <p:tav tm="0">
                                          <p:val>
                                            <p:fltVal val="0"/>
                                          </p:val>
                                        </p:tav>
                                        <p:tav tm="100000">
                                          <p:val>
                                            <p:strVal val="#ppt_h"/>
                                          </p:val>
                                        </p:tav>
                                      </p:tavLst>
                                    </p:anim>
                                    <p:animEffect transition="in" filter="fade">
                                      <p:cBhvr>
                                        <p:cTn id="30" dur="500"/>
                                        <p:tgtEl>
                                          <p:spTgt spid="17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72"/>
                                        </p:tgtEl>
                                        <p:attrNameLst>
                                          <p:attrName>style.visibility</p:attrName>
                                        </p:attrNameLst>
                                      </p:cBhvr>
                                      <p:to>
                                        <p:strVal val="visible"/>
                                      </p:to>
                                    </p:set>
                                    <p:anim calcmode="lin" valueType="num">
                                      <p:cBhvr>
                                        <p:cTn id="33" dur="500" fill="hold"/>
                                        <p:tgtEl>
                                          <p:spTgt spid="172"/>
                                        </p:tgtEl>
                                        <p:attrNameLst>
                                          <p:attrName>ppt_w</p:attrName>
                                        </p:attrNameLst>
                                      </p:cBhvr>
                                      <p:tavLst>
                                        <p:tav tm="0">
                                          <p:val>
                                            <p:fltVal val="0"/>
                                          </p:val>
                                        </p:tav>
                                        <p:tav tm="100000">
                                          <p:val>
                                            <p:strVal val="#ppt_w"/>
                                          </p:val>
                                        </p:tav>
                                      </p:tavLst>
                                    </p:anim>
                                    <p:anim calcmode="lin" valueType="num">
                                      <p:cBhvr>
                                        <p:cTn id="34" dur="500" fill="hold"/>
                                        <p:tgtEl>
                                          <p:spTgt spid="172"/>
                                        </p:tgtEl>
                                        <p:attrNameLst>
                                          <p:attrName>ppt_h</p:attrName>
                                        </p:attrNameLst>
                                      </p:cBhvr>
                                      <p:tavLst>
                                        <p:tav tm="0">
                                          <p:val>
                                            <p:fltVal val="0"/>
                                          </p:val>
                                        </p:tav>
                                        <p:tav tm="100000">
                                          <p:val>
                                            <p:strVal val="#ppt_h"/>
                                          </p:val>
                                        </p:tav>
                                      </p:tavLst>
                                    </p:anim>
                                    <p:animEffect transition="in" filter="fade">
                                      <p:cBhvr>
                                        <p:cTn id="35" dur="500"/>
                                        <p:tgtEl>
                                          <p:spTgt spid="17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71"/>
                                        </p:tgtEl>
                                        <p:attrNameLst>
                                          <p:attrName>style.visibility</p:attrName>
                                        </p:attrNameLst>
                                      </p:cBhvr>
                                      <p:to>
                                        <p:strVal val="visible"/>
                                      </p:to>
                                    </p:set>
                                    <p:anim calcmode="lin" valueType="num">
                                      <p:cBhvr>
                                        <p:cTn id="38" dur="500" fill="hold"/>
                                        <p:tgtEl>
                                          <p:spTgt spid="171"/>
                                        </p:tgtEl>
                                        <p:attrNameLst>
                                          <p:attrName>ppt_w</p:attrName>
                                        </p:attrNameLst>
                                      </p:cBhvr>
                                      <p:tavLst>
                                        <p:tav tm="0">
                                          <p:val>
                                            <p:fltVal val="0"/>
                                          </p:val>
                                        </p:tav>
                                        <p:tav tm="100000">
                                          <p:val>
                                            <p:strVal val="#ppt_w"/>
                                          </p:val>
                                        </p:tav>
                                      </p:tavLst>
                                    </p:anim>
                                    <p:anim calcmode="lin" valueType="num">
                                      <p:cBhvr>
                                        <p:cTn id="39" dur="500" fill="hold"/>
                                        <p:tgtEl>
                                          <p:spTgt spid="171"/>
                                        </p:tgtEl>
                                        <p:attrNameLst>
                                          <p:attrName>ppt_h</p:attrName>
                                        </p:attrNameLst>
                                      </p:cBhvr>
                                      <p:tavLst>
                                        <p:tav tm="0">
                                          <p:val>
                                            <p:fltVal val="0"/>
                                          </p:val>
                                        </p:tav>
                                        <p:tav tm="100000">
                                          <p:val>
                                            <p:strVal val="#ppt_h"/>
                                          </p:val>
                                        </p:tav>
                                      </p:tavLst>
                                    </p:anim>
                                    <p:animEffect transition="in" filter="fade">
                                      <p:cBhvr>
                                        <p:cTn id="40" dur="500"/>
                                        <p:tgtEl>
                                          <p:spTgt spid="171"/>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233"/>
                                        </p:tgtEl>
                                        <p:attrNameLst>
                                          <p:attrName>style.visibility</p:attrName>
                                        </p:attrNameLst>
                                      </p:cBhvr>
                                      <p:to>
                                        <p:strVal val="visible"/>
                                      </p:to>
                                    </p:set>
                                    <p:anim calcmode="lin" valueType="num">
                                      <p:cBhvr>
                                        <p:cTn id="49" dur="500" fill="hold"/>
                                        <p:tgtEl>
                                          <p:spTgt spid="233"/>
                                        </p:tgtEl>
                                        <p:attrNameLst>
                                          <p:attrName>ppt_w</p:attrName>
                                        </p:attrNameLst>
                                      </p:cBhvr>
                                      <p:tavLst>
                                        <p:tav tm="0">
                                          <p:val>
                                            <p:fltVal val="0"/>
                                          </p:val>
                                        </p:tav>
                                        <p:tav tm="100000">
                                          <p:val>
                                            <p:strVal val="#ppt_w"/>
                                          </p:val>
                                        </p:tav>
                                      </p:tavLst>
                                    </p:anim>
                                    <p:anim calcmode="lin" valueType="num">
                                      <p:cBhvr>
                                        <p:cTn id="50" dur="500" fill="hold"/>
                                        <p:tgtEl>
                                          <p:spTgt spid="233"/>
                                        </p:tgtEl>
                                        <p:attrNameLst>
                                          <p:attrName>ppt_h</p:attrName>
                                        </p:attrNameLst>
                                      </p:cBhvr>
                                      <p:tavLst>
                                        <p:tav tm="0">
                                          <p:val>
                                            <p:fltVal val="0"/>
                                          </p:val>
                                        </p:tav>
                                        <p:tav tm="100000">
                                          <p:val>
                                            <p:strVal val="#ppt_h"/>
                                          </p:val>
                                        </p:tav>
                                      </p:tavLst>
                                    </p:anim>
                                    <p:animEffect transition="in" filter="fade">
                                      <p:cBhvr>
                                        <p:cTn id="51" dur="500"/>
                                        <p:tgtEl>
                                          <p:spTgt spid="233"/>
                                        </p:tgtEl>
                                      </p:cBhvr>
                                    </p:animEffect>
                                  </p:childTnLst>
                                </p:cTn>
                              </p:par>
                              <p:par>
                                <p:cTn id="52" presetID="53" presetClass="entr" presetSubtype="16"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p:cTn id="54" dur="500" fill="hold"/>
                                        <p:tgtEl>
                                          <p:spTgt spid="231"/>
                                        </p:tgtEl>
                                        <p:attrNameLst>
                                          <p:attrName>ppt_w</p:attrName>
                                        </p:attrNameLst>
                                      </p:cBhvr>
                                      <p:tavLst>
                                        <p:tav tm="0">
                                          <p:val>
                                            <p:fltVal val="0"/>
                                          </p:val>
                                        </p:tav>
                                        <p:tav tm="100000">
                                          <p:val>
                                            <p:strVal val="#ppt_w"/>
                                          </p:val>
                                        </p:tav>
                                      </p:tavLst>
                                    </p:anim>
                                    <p:anim calcmode="lin" valueType="num">
                                      <p:cBhvr>
                                        <p:cTn id="55" dur="500" fill="hold"/>
                                        <p:tgtEl>
                                          <p:spTgt spid="231"/>
                                        </p:tgtEl>
                                        <p:attrNameLst>
                                          <p:attrName>ppt_h</p:attrName>
                                        </p:attrNameLst>
                                      </p:cBhvr>
                                      <p:tavLst>
                                        <p:tav tm="0">
                                          <p:val>
                                            <p:fltVal val="0"/>
                                          </p:val>
                                        </p:tav>
                                        <p:tav tm="100000">
                                          <p:val>
                                            <p:strVal val="#ppt_h"/>
                                          </p:val>
                                        </p:tav>
                                      </p:tavLst>
                                    </p:anim>
                                    <p:animEffect transition="in" filter="fade">
                                      <p:cBhvr>
                                        <p:cTn id="56" dur="500"/>
                                        <p:tgtEl>
                                          <p:spTgt spid="231"/>
                                        </p:tgtEl>
                                      </p:cBhvr>
                                    </p:animEffect>
                                  </p:childTnLst>
                                </p:cTn>
                              </p:par>
                              <p:par>
                                <p:cTn id="57" presetID="53" presetClass="entr" presetSubtype="16" fill="hold" nodeType="withEffect">
                                  <p:stCondLst>
                                    <p:cond delay="0"/>
                                  </p:stCondLst>
                                  <p:childTnLst>
                                    <p:set>
                                      <p:cBhvr>
                                        <p:cTn id="58" dur="1" fill="hold">
                                          <p:stCondLst>
                                            <p:cond delay="0"/>
                                          </p:stCondLst>
                                        </p:cTn>
                                        <p:tgtEl>
                                          <p:spTgt spid="232"/>
                                        </p:tgtEl>
                                        <p:attrNameLst>
                                          <p:attrName>style.visibility</p:attrName>
                                        </p:attrNameLst>
                                      </p:cBhvr>
                                      <p:to>
                                        <p:strVal val="visible"/>
                                      </p:to>
                                    </p:set>
                                    <p:anim calcmode="lin" valueType="num">
                                      <p:cBhvr>
                                        <p:cTn id="59" dur="500" fill="hold"/>
                                        <p:tgtEl>
                                          <p:spTgt spid="232"/>
                                        </p:tgtEl>
                                        <p:attrNameLst>
                                          <p:attrName>ppt_w</p:attrName>
                                        </p:attrNameLst>
                                      </p:cBhvr>
                                      <p:tavLst>
                                        <p:tav tm="0">
                                          <p:val>
                                            <p:fltVal val="0"/>
                                          </p:val>
                                        </p:tav>
                                        <p:tav tm="100000">
                                          <p:val>
                                            <p:strVal val="#ppt_w"/>
                                          </p:val>
                                        </p:tav>
                                      </p:tavLst>
                                    </p:anim>
                                    <p:anim calcmode="lin" valueType="num">
                                      <p:cBhvr>
                                        <p:cTn id="60" dur="500" fill="hold"/>
                                        <p:tgtEl>
                                          <p:spTgt spid="232"/>
                                        </p:tgtEl>
                                        <p:attrNameLst>
                                          <p:attrName>ppt_h</p:attrName>
                                        </p:attrNameLst>
                                      </p:cBhvr>
                                      <p:tavLst>
                                        <p:tav tm="0">
                                          <p:val>
                                            <p:fltVal val="0"/>
                                          </p:val>
                                        </p:tav>
                                        <p:tav tm="100000">
                                          <p:val>
                                            <p:strVal val="#ppt_h"/>
                                          </p:val>
                                        </p:tav>
                                      </p:tavLst>
                                    </p:anim>
                                    <p:animEffect transition="in" filter="fade">
                                      <p:cBhvr>
                                        <p:cTn id="61" dur="500"/>
                                        <p:tgtEl>
                                          <p:spTgt spid="232"/>
                                        </p:tgtEl>
                                      </p:cBhvr>
                                    </p:animEffect>
                                  </p:childTnLst>
                                </p:cTn>
                              </p:par>
                              <p:par>
                                <p:cTn id="62" presetID="53" presetClass="entr" presetSubtype="16" fill="hold" nodeType="withEffect">
                                  <p:stCondLst>
                                    <p:cond delay="0"/>
                                  </p:stCondLst>
                                  <p:childTnLst>
                                    <p:set>
                                      <p:cBhvr>
                                        <p:cTn id="63" dur="1" fill="hold">
                                          <p:stCondLst>
                                            <p:cond delay="0"/>
                                          </p:stCondLst>
                                        </p:cTn>
                                        <p:tgtEl>
                                          <p:spTgt spid="236"/>
                                        </p:tgtEl>
                                        <p:attrNameLst>
                                          <p:attrName>style.visibility</p:attrName>
                                        </p:attrNameLst>
                                      </p:cBhvr>
                                      <p:to>
                                        <p:strVal val="visible"/>
                                      </p:to>
                                    </p:set>
                                    <p:anim calcmode="lin" valueType="num">
                                      <p:cBhvr>
                                        <p:cTn id="64" dur="500" fill="hold"/>
                                        <p:tgtEl>
                                          <p:spTgt spid="236"/>
                                        </p:tgtEl>
                                        <p:attrNameLst>
                                          <p:attrName>ppt_w</p:attrName>
                                        </p:attrNameLst>
                                      </p:cBhvr>
                                      <p:tavLst>
                                        <p:tav tm="0">
                                          <p:val>
                                            <p:fltVal val="0"/>
                                          </p:val>
                                        </p:tav>
                                        <p:tav tm="100000">
                                          <p:val>
                                            <p:strVal val="#ppt_w"/>
                                          </p:val>
                                        </p:tav>
                                      </p:tavLst>
                                    </p:anim>
                                    <p:anim calcmode="lin" valueType="num">
                                      <p:cBhvr>
                                        <p:cTn id="65" dur="500" fill="hold"/>
                                        <p:tgtEl>
                                          <p:spTgt spid="236"/>
                                        </p:tgtEl>
                                        <p:attrNameLst>
                                          <p:attrName>ppt_h</p:attrName>
                                        </p:attrNameLst>
                                      </p:cBhvr>
                                      <p:tavLst>
                                        <p:tav tm="0">
                                          <p:val>
                                            <p:fltVal val="0"/>
                                          </p:val>
                                        </p:tav>
                                        <p:tav tm="100000">
                                          <p:val>
                                            <p:strVal val="#ppt_h"/>
                                          </p:val>
                                        </p:tav>
                                      </p:tavLst>
                                    </p:anim>
                                    <p:animEffect transition="in" filter="fade">
                                      <p:cBhvr>
                                        <p:cTn id="66" dur="500"/>
                                        <p:tgtEl>
                                          <p:spTgt spid="236"/>
                                        </p:tgtEl>
                                      </p:cBhvr>
                                    </p:animEffect>
                                  </p:childTnLst>
                                </p:cTn>
                              </p:par>
                              <p:par>
                                <p:cTn id="67" presetID="53" presetClass="entr" presetSubtype="16" fill="hold" nodeType="withEffect">
                                  <p:stCondLst>
                                    <p:cond delay="0"/>
                                  </p:stCondLst>
                                  <p:childTnLst>
                                    <p:set>
                                      <p:cBhvr>
                                        <p:cTn id="68" dur="1" fill="hold">
                                          <p:stCondLst>
                                            <p:cond delay="0"/>
                                          </p:stCondLst>
                                        </p:cTn>
                                        <p:tgtEl>
                                          <p:spTgt spid="235"/>
                                        </p:tgtEl>
                                        <p:attrNameLst>
                                          <p:attrName>style.visibility</p:attrName>
                                        </p:attrNameLst>
                                      </p:cBhvr>
                                      <p:to>
                                        <p:strVal val="visible"/>
                                      </p:to>
                                    </p:set>
                                    <p:anim calcmode="lin" valueType="num">
                                      <p:cBhvr>
                                        <p:cTn id="69" dur="500" fill="hold"/>
                                        <p:tgtEl>
                                          <p:spTgt spid="235"/>
                                        </p:tgtEl>
                                        <p:attrNameLst>
                                          <p:attrName>ppt_w</p:attrName>
                                        </p:attrNameLst>
                                      </p:cBhvr>
                                      <p:tavLst>
                                        <p:tav tm="0">
                                          <p:val>
                                            <p:fltVal val="0"/>
                                          </p:val>
                                        </p:tav>
                                        <p:tav tm="100000">
                                          <p:val>
                                            <p:strVal val="#ppt_w"/>
                                          </p:val>
                                        </p:tav>
                                      </p:tavLst>
                                    </p:anim>
                                    <p:anim calcmode="lin" valueType="num">
                                      <p:cBhvr>
                                        <p:cTn id="70" dur="500" fill="hold"/>
                                        <p:tgtEl>
                                          <p:spTgt spid="235"/>
                                        </p:tgtEl>
                                        <p:attrNameLst>
                                          <p:attrName>ppt_h</p:attrName>
                                        </p:attrNameLst>
                                      </p:cBhvr>
                                      <p:tavLst>
                                        <p:tav tm="0">
                                          <p:val>
                                            <p:fltVal val="0"/>
                                          </p:val>
                                        </p:tav>
                                        <p:tav tm="100000">
                                          <p:val>
                                            <p:strVal val="#ppt_h"/>
                                          </p:val>
                                        </p:tav>
                                      </p:tavLst>
                                    </p:anim>
                                    <p:animEffect transition="in" filter="fade">
                                      <p:cBhvr>
                                        <p:cTn id="71" dur="500"/>
                                        <p:tgtEl>
                                          <p:spTgt spid="235"/>
                                        </p:tgtEl>
                                      </p:cBhvr>
                                    </p:animEffect>
                                  </p:childTnLst>
                                </p:cTn>
                              </p:par>
                            </p:childTnLst>
                          </p:cTn>
                        </p:par>
                        <p:par>
                          <p:cTn id="72" fill="hold">
                            <p:stCondLst>
                              <p:cond delay="1500"/>
                            </p:stCondLst>
                            <p:childTnLst>
                              <p:par>
                                <p:cTn id="73" presetID="18" presetClass="entr" presetSubtype="12" fill="hold" nodeType="after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strips(downLeft)">
                                      <p:cBhvr>
                                        <p:cTn id="75" dur="500"/>
                                        <p:tgtEl>
                                          <p:spTgt spid="153"/>
                                        </p:tgtEl>
                                      </p:cBhvr>
                                    </p:animEffect>
                                  </p:childTnLst>
                                </p:cTn>
                              </p:par>
                              <p:par>
                                <p:cTn id="76" presetID="18" presetClass="entr" presetSubtype="12" fill="hold" nodeType="withEffect">
                                  <p:stCondLst>
                                    <p:cond delay="0"/>
                                  </p:stCondLst>
                                  <p:childTnLst>
                                    <p:set>
                                      <p:cBhvr>
                                        <p:cTn id="77" dur="1" fill="hold">
                                          <p:stCondLst>
                                            <p:cond delay="0"/>
                                          </p:stCondLst>
                                        </p:cTn>
                                        <p:tgtEl>
                                          <p:spTgt spid="251"/>
                                        </p:tgtEl>
                                        <p:attrNameLst>
                                          <p:attrName>style.visibility</p:attrName>
                                        </p:attrNameLst>
                                      </p:cBhvr>
                                      <p:to>
                                        <p:strVal val="visible"/>
                                      </p:to>
                                    </p:set>
                                    <p:animEffect transition="in" filter="strips(downLeft)">
                                      <p:cBhvr>
                                        <p:cTn id="78" dur="500"/>
                                        <p:tgtEl>
                                          <p:spTgt spid="251"/>
                                        </p:tgtEl>
                                      </p:cBhvr>
                                    </p:animEffect>
                                  </p:childTnLst>
                                </p:cTn>
                              </p:par>
                              <p:par>
                                <p:cTn id="79" presetID="18" presetClass="entr" presetSubtype="12" fill="hold" nodeType="withEffect">
                                  <p:stCondLst>
                                    <p:cond delay="0"/>
                                  </p:stCondLst>
                                  <p:childTnLst>
                                    <p:set>
                                      <p:cBhvr>
                                        <p:cTn id="80" dur="1" fill="hold">
                                          <p:stCondLst>
                                            <p:cond delay="0"/>
                                          </p:stCondLst>
                                        </p:cTn>
                                        <p:tgtEl>
                                          <p:spTgt spid="154"/>
                                        </p:tgtEl>
                                        <p:attrNameLst>
                                          <p:attrName>style.visibility</p:attrName>
                                        </p:attrNameLst>
                                      </p:cBhvr>
                                      <p:to>
                                        <p:strVal val="visible"/>
                                      </p:to>
                                    </p:set>
                                    <p:animEffect transition="in" filter="strips(downLeft)">
                                      <p:cBhvr>
                                        <p:cTn id="81" dur="500"/>
                                        <p:tgtEl>
                                          <p:spTgt spid="154"/>
                                        </p:tgtEl>
                                      </p:cBhvr>
                                    </p:animEffect>
                                  </p:childTnLst>
                                </p:cTn>
                              </p:par>
                              <p:par>
                                <p:cTn id="82" presetID="18" presetClass="entr" presetSubtype="12" fill="hold" nodeType="withEffect">
                                  <p:stCondLst>
                                    <p:cond delay="0"/>
                                  </p:stCondLst>
                                  <p:childTnLst>
                                    <p:set>
                                      <p:cBhvr>
                                        <p:cTn id="83" dur="1" fill="hold">
                                          <p:stCondLst>
                                            <p:cond delay="0"/>
                                          </p:stCondLst>
                                        </p:cTn>
                                        <p:tgtEl>
                                          <p:spTgt spid="250"/>
                                        </p:tgtEl>
                                        <p:attrNameLst>
                                          <p:attrName>style.visibility</p:attrName>
                                        </p:attrNameLst>
                                      </p:cBhvr>
                                      <p:to>
                                        <p:strVal val="visible"/>
                                      </p:to>
                                    </p:set>
                                    <p:animEffect transition="in" filter="strips(downLeft)">
                                      <p:cBhvr>
                                        <p:cTn id="84" dur="500"/>
                                        <p:tgtEl>
                                          <p:spTgt spid="250"/>
                                        </p:tgtEl>
                                      </p:cBhvr>
                                    </p:animEffect>
                                  </p:childTnLst>
                                </p:cTn>
                              </p:par>
                              <p:par>
                                <p:cTn id="85" presetID="18" presetClass="entr" presetSubtype="12" fill="hold" nodeType="withEffect">
                                  <p:stCondLst>
                                    <p:cond delay="0"/>
                                  </p:stCondLst>
                                  <p:childTnLst>
                                    <p:set>
                                      <p:cBhvr>
                                        <p:cTn id="86" dur="1" fill="hold">
                                          <p:stCondLst>
                                            <p:cond delay="0"/>
                                          </p:stCondLst>
                                        </p:cTn>
                                        <p:tgtEl>
                                          <p:spTgt spid="245"/>
                                        </p:tgtEl>
                                        <p:attrNameLst>
                                          <p:attrName>style.visibility</p:attrName>
                                        </p:attrNameLst>
                                      </p:cBhvr>
                                      <p:to>
                                        <p:strVal val="visible"/>
                                      </p:to>
                                    </p:set>
                                    <p:animEffect transition="in" filter="strips(downLeft)">
                                      <p:cBhvr>
                                        <p:cTn id="87" dur="500"/>
                                        <p:tgtEl>
                                          <p:spTgt spid="245"/>
                                        </p:tgtEl>
                                      </p:cBhvr>
                                    </p:animEffect>
                                  </p:childTnLst>
                                </p:cTn>
                              </p:par>
                              <p:par>
                                <p:cTn id="88" presetID="18" presetClass="entr" presetSubtype="12" fill="hold" nodeType="withEffect">
                                  <p:stCondLst>
                                    <p:cond delay="0"/>
                                  </p:stCondLst>
                                  <p:childTnLst>
                                    <p:set>
                                      <p:cBhvr>
                                        <p:cTn id="89" dur="1" fill="hold">
                                          <p:stCondLst>
                                            <p:cond delay="0"/>
                                          </p:stCondLst>
                                        </p:cTn>
                                        <p:tgtEl>
                                          <p:spTgt spid="148"/>
                                        </p:tgtEl>
                                        <p:attrNameLst>
                                          <p:attrName>style.visibility</p:attrName>
                                        </p:attrNameLst>
                                      </p:cBhvr>
                                      <p:to>
                                        <p:strVal val="visible"/>
                                      </p:to>
                                    </p:set>
                                    <p:animEffect transition="in" filter="strips(downLeft)">
                                      <p:cBhvr>
                                        <p:cTn id="90" dur="500"/>
                                        <p:tgtEl>
                                          <p:spTgt spid="148"/>
                                        </p:tgtEl>
                                      </p:cBhvr>
                                    </p:animEffect>
                                  </p:childTnLst>
                                </p:cTn>
                              </p:par>
                              <p:par>
                                <p:cTn id="91" presetID="18" presetClass="entr" presetSubtype="12" fill="hold" nodeType="withEffect">
                                  <p:stCondLst>
                                    <p:cond delay="0"/>
                                  </p:stCondLst>
                                  <p:childTnLst>
                                    <p:set>
                                      <p:cBhvr>
                                        <p:cTn id="92" dur="1" fill="hold">
                                          <p:stCondLst>
                                            <p:cond delay="0"/>
                                          </p:stCondLst>
                                        </p:cTn>
                                        <p:tgtEl>
                                          <p:spTgt spid="265"/>
                                        </p:tgtEl>
                                        <p:attrNameLst>
                                          <p:attrName>style.visibility</p:attrName>
                                        </p:attrNameLst>
                                      </p:cBhvr>
                                      <p:to>
                                        <p:strVal val="visible"/>
                                      </p:to>
                                    </p:set>
                                    <p:animEffect transition="in" filter="strips(downLeft)">
                                      <p:cBhvr>
                                        <p:cTn id="93" dur="500"/>
                                        <p:tgtEl>
                                          <p:spTgt spid="265"/>
                                        </p:tgtEl>
                                      </p:cBhvr>
                                    </p:animEffect>
                                  </p:childTnLst>
                                </p:cTn>
                              </p:par>
                            </p:childTnLst>
                          </p:cTn>
                        </p:par>
                        <p:par>
                          <p:cTn id="94" fill="hold">
                            <p:stCondLst>
                              <p:cond delay="2000"/>
                            </p:stCondLst>
                            <p:childTnLst>
                              <p:par>
                                <p:cTn id="95" presetID="18" presetClass="entr" presetSubtype="12" fill="hold" nodeType="after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downLeft)">
                                      <p:cBhvr>
                                        <p:cTn id="97" dur="500"/>
                                        <p:tgtEl>
                                          <p:spTgt spid="101"/>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177"/>
                                        </p:tgtEl>
                                        <p:attrNameLst>
                                          <p:attrName>style.visibility</p:attrName>
                                        </p:attrNameLst>
                                      </p:cBhvr>
                                      <p:to>
                                        <p:strVal val="visible"/>
                                      </p:to>
                                    </p:set>
                                    <p:animEffect transition="in" filter="strips(downLeft)">
                                      <p:cBhvr>
                                        <p:cTn id="100" dur="500"/>
                                        <p:tgtEl>
                                          <p:spTgt spid="177"/>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187"/>
                                        </p:tgtEl>
                                        <p:attrNameLst>
                                          <p:attrName>style.visibility</p:attrName>
                                        </p:attrNameLst>
                                      </p:cBhvr>
                                      <p:to>
                                        <p:strVal val="visible"/>
                                      </p:to>
                                    </p:set>
                                    <p:animEffect transition="in" filter="strips(downLeft)">
                                      <p:cBhvr>
                                        <p:cTn id="103" dur="500"/>
                                        <p:tgtEl>
                                          <p:spTgt spid="187"/>
                                        </p:tgtEl>
                                      </p:cBhvr>
                                    </p:animEffect>
                                  </p:childTnLst>
                                </p:cTn>
                              </p:par>
                            </p:childTnLst>
                          </p:cTn>
                        </p:par>
                        <p:par>
                          <p:cTn id="104" fill="hold">
                            <p:stCondLst>
                              <p:cond delay="2500"/>
                            </p:stCondLst>
                            <p:childTnLst>
                              <p:par>
                                <p:cTn id="105" presetID="26" presetClass="emph" presetSubtype="0" fill="hold" grpId="0" nodeType="afterEffect">
                                  <p:stCondLst>
                                    <p:cond delay="0"/>
                                  </p:stCondLst>
                                  <p:childTnLst>
                                    <p:animEffect transition="out" filter="fade">
                                      <p:cBhvr>
                                        <p:cTn id="106" dur="500" tmFilter="0, 0; .2, .5; .8, .5; 1, 0"/>
                                        <p:tgtEl>
                                          <p:spTgt spid="255"/>
                                        </p:tgtEl>
                                      </p:cBhvr>
                                    </p:animEffect>
                                    <p:animScale>
                                      <p:cBhvr>
                                        <p:cTn id="107" dur="250" autoRev="1" fill="hold"/>
                                        <p:tgtEl>
                                          <p:spTgt spid="255"/>
                                        </p:tgtEl>
                                      </p:cBhvr>
                                      <p:by x="105000" y="105000"/>
                                    </p:animScale>
                                  </p:childTnLst>
                                </p:cTn>
                              </p:par>
                            </p:childTnLst>
                          </p:cTn>
                        </p:par>
                        <p:par>
                          <p:cTn id="108" fill="hold">
                            <p:stCondLst>
                              <p:cond delay="3000"/>
                            </p:stCondLst>
                            <p:childTnLst>
                              <p:par>
                                <p:cTn id="109" presetID="26" presetClass="emph" presetSubtype="0" fill="hold" nodeType="afterEffect">
                                  <p:stCondLst>
                                    <p:cond delay="0"/>
                                  </p:stCondLst>
                                  <p:childTnLst>
                                    <p:animEffect transition="out" filter="fade">
                                      <p:cBhvr>
                                        <p:cTn id="110" dur="500" tmFilter="0, 0; .2, .5; .8, .5; 1, 0"/>
                                        <p:tgtEl>
                                          <p:spTgt spid="29"/>
                                        </p:tgtEl>
                                      </p:cBhvr>
                                    </p:animEffect>
                                    <p:animScale>
                                      <p:cBhvr>
                                        <p:cTn id="111"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171" grpId="0"/>
      <p:bldP spid="172" grpId="0"/>
      <p:bldP spid="174" grpId="0"/>
      <p:bldP spid="177"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0376633" y="2274782"/>
            <a:ext cx="1512000" cy="432000"/>
          </a:xfrm>
          <a:prstGeom prst="rect">
            <a:avLst/>
          </a:prstGeom>
          <a:solidFill>
            <a:srgbClr val="00B05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smtClean="0">
                <a:solidFill>
                  <a:prstClr val="white"/>
                </a:solidFill>
                <a:latin typeface="微软雅黑"/>
                <a:cs typeface="Arial" panose="020B0604020202020204" pitchFamily="34" charset="0"/>
              </a:rPr>
              <a:t>安全可视化</a:t>
            </a:r>
            <a:endParaRPr lang="zh-CN" altLang="en-US" sz="1100" b="1" dirty="0">
              <a:solidFill>
                <a:prstClr val="white"/>
              </a:solidFill>
              <a:latin typeface="微软雅黑"/>
              <a:cs typeface="Arial" panose="020B0604020202020204" pitchFamily="34" charset="0"/>
            </a:endParaRPr>
          </a:p>
        </p:txBody>
      </p:sp>
      <p:cxnSp>
        <p:nvCxnSpPr>
          <p:cNvPr id="28" name="直接连接符 27"/>
          <p:cNvCxnSpPr>
            <a:cxnSpLocks/>
            <a:stCxn id="9" idx="3"/>
            <a:endCxn id="27" idx="1"/>
          </p:cNvCxnSpPr>
          <p:nvPr/>
        </p:nvCxnSpPr>
        <p:spPr>
          <a:xfrm flipV="1">
            <a:off x="9354852" y="2490782"/>
            <a:ext cx="1021781" cy="92506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产品</a:t>
            </a:r>
            <a:r>
              <a:rPr lang="zh-CN" altLang="en-US" dirty="0" smtClean="0"/>
              <a:t>竞争力</a:t>
            </a:r>
            <a:endParaRPr lang="zh-CN" altLang="en-US" dirty="0"/>
          </a:p>
        </p:txBody>
      </p:sp>
      <p:sp>
        <p:nvSpPr>
          <p:cNvPr id="6" name="矩形 5"/>
          <p:cNvSpPr/>
          <p:nvPr/>
        </p:nvSpPr>
        <p:spPr>
          <a:xfrm>
            <a:off x="249113" y="3199844"/>
            <a:ext cx="1512000" cy="432000"/>
          </a:xfrm>
          <a:prstGeom prst="rect">
            <a:avLst/>
          </a:prstGeom>
          <a:solidFill>
            <a:srgbClr val="FF000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a:solidFill>
                  <a:schemeClr val="tx1"/>
                </a:solidFill>
                <a:latin typeface="+mn-ea"/>
                <a:cs typeface="Arial" panose="020B0604020202020204" pitchFamily="34" charset="0"/>
              </a:rPr>
              <a:t>海量真实威胁情报</a:t>
            </a:r>
          </a:p>
        </p:txBody>
      </p:sp>
      <p:sp>
        <p:nvSpPr>
          <p:cNvPr id="7" name="矩形 6"/>
          <p:cNvSpPr/>
          <p:nvPr/>
        </p:nvSpPr>
        <p:spPr>
          <a:xfrm>
            <a:off x="2716772" y="3199844"/>
            <a:ext cx="1512000" cy="432000"/>
          </a:xfrm>
          <a:prstGeom prst="rect">
            <a:avLst/>
          </a:prstGeom>
          <a:solidFill>
            <a:schemeClr val="accent2">
              <a:lumMod val="50000"/>
              <a:alpha val="7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smtClean="0">
                <a:solidFill>
                  <a:schemeClr val="tx1"/>
                </a:solidFill>
                <a:latin typeface="+mn-ea"/>
                <a:cs typeface="Arial" panose="020B0604020202020204" pitchFamily="34" charset="0"/>
              </a:rPr>
              <a:t>专业的安全研究团队</a:t>
            </a:r>
            <a:endParaRPr lang="zh-CN" altLang="en-US" sz="1100" b="1" dirty="0">
              <a:solidFill>
                <a:schemeClr val="tx1"/>
              </a:solidFill>
              <a:latin typeface="+mn-ea"/>
              <a:cs typeface="Arial" panose="020B0604020202020204" pitchFamily="34" charset="0"/>
            </a:endParaRPr>
          </a:p>
        </p:txBody>
      </p:sp>
      <p:cxnSp>
        <p:nvCxnSpPr>
          <p:cNvPr id="8" name="直接连接符 7"/>
          <p:cNvCxnSpPr>
            <a:cxnSpLocks/>
            <a:stCxn id="6" idx="3"/>
            <a:endCxn id="7" idx="1"/>
          </p:cNvCxnSpPr>
          <p:nvPr/>
        </p:nvCxnSpPr>
        <p:spPr>
          <a:xfrm>
            <a:off x="1761113" y="3415844"/>
            <a:ext cx="955659"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842852" y="3199844"/>
            <a:ext cx="1512000" cy="432000"/>
          </a:xfrm>
          <a:prstGeom prst="rect">
            <a:avLst/>
          </a:prstGeom>
          <a:solidFill>
            <a:srgbClr val="00B0F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a:solidFill>
                  <a:prstClr val="white"/>
                </a:solidFill>
                <a:latin typeface="微软雅黑"/>
                <a:cs typeface="Arial" panose="020B0604020202020204" pitchFamily="34" charset="0"/>
              </a:rPr>
              <a:t>大</a:t>
            </a:r>
            <a:r>
              <a:rPr lang="zh-CN" altLang="en-US" sz="1100" b="1" dirty="0" smtClean="0">
                <a:solidFill>
                  <a:prstClr val="white"/>
                </a:solidFill>
                <a:latin typeface="微软雅黑"/>
                <a:cs typeface="Arial" panose="020B0604020202020204" pitchFamily="34" charset="0"/>
              </a:rPr>
              <a:t>数据关联分析</a:t>
            </a:r>
            <a:endParaRPr lang="zh-CN" altLang="en-US" sz="1100" b="1" dirty="0">
              <a:solidFill>
                <a:prstClr val="white"/>
              </a:solidFill>
              <a:latin typeface="微软雅黑"/>
              <a:cs typeface="Arial" panose="020B0604020202020204" pitchFamily="34" charset="0"/>
            </a:endParaRPr>
          </a:p>
        </p:txBody>
      </p:sp>
      <p:cxnSp>
        <p:nvCxnSpPr>
          <p:cNvPr id="10" name="直接连接符 9"/>
          <p:cNvCxnSpPr>
            <a:cxnSpLocks/>
            <a:stCxn id="7" idx="3"/>
            <a:endCxn id="11" idx="1"/>
          </p:cNvCxnSpPr>
          <p:nvPr/>
        </p:nvCxnSpPr>
        <p:spPr>
          <a:xfrm>
            <a:off x="4228772" y="3415844"/>
            <a:ext cx="968815"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7587" y="3199844"/>
            <a:ext cx="1512000" cy="432000"/>
          </a:xfrm>
          <a:prstGeom prst="rect">
            <a:avLst/>
          </a:prstGeom>
          <a:solidFill>
            <a:srgbClr val="FFC00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smtClean="0">
                <a:solidFill>
                  <a:schemeClr val="tx1"/>
                </a:solidFill>
                <a:latin typeface="+mn-ea"/>
                <a:cs typeface="Arial" panose="020B0604020202020204" pitchFamily="34" charset="0"/>
              </a:rPr>
              <a:t>多种类安全引擎</a:t>
            </a:r>
            <a:endParaRPr lang="zh-CN" altLang="en-US" sz="1100" b="1" dirty="0">
              <a:solidFill>
                <a:schemeClr val="tx1"/>
              </a:solidFill>
              <a:latin typeface="+mn-ea"/>
              <a:cs typeface="Arial" panose="020B0604020202020204" pitchFamily="34" charset="0"/>
            </a:endParaRPr>
          </a:p>
        </p:txBody>
      </p:sp>
      <p:cxnSp>
        <p:nvCxnSpPr>
          <p:cNvPr id="12" name="直接连接符 11"/>
          <p:cNvCxnSpPr>
            <a:cxnSpLocks/>
            <a:stCxn id="11" idx="3"/>
            <a:endCxn id="9" idx="1"/>
          </p:cNvCxnSpPr>
          <p:nvPr/>
        </p:nvCxnSpPr>
        <p:spPr>
          <a:xfrm>
            <a:off x="6709587" y="3415844"/>
            <a:ext cx="1133265"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05925" y="3830190"/>
            <a:ext cx="1608713" cy="1788951"/>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en-US" altLang="zh-CN" sz="1050" b="1" dirty="0" smtClean="0">
                <a:latin typeface="+mj-ea"/>
                <a:ea typeface="+mj-ea"/>
              </a:rPr>
              <a:t>CNNVD</a:t>
            </a:r>
            <a:endParaRPr lang="en-US" altLang="zh-CN" sz="1050" b="1" dirty="0">
              <a:latin typeface="+mj-ea"/>
              <a:ea typeface="+mj-ea"/>
            </a:endParaRPr>
          </a:p>
          <a:p>
            <a:pPr marL="342900" indent="-342900">
              <a:lnSpc>
                <a:spcPct val="150000"/>
              </a:lnSpc>
              <a:buFont typeface="Wingdings" panose="05000000000000000000" pitchFamily="2" charset="2"/>
              <a:buChar char="ü"/>
            </a:pPr>
            <a:r>
              <a:rPr lang="en-US" altLang="zh-CN" sz="1050" b="1" dirty="0" smtClean="0">
                <a:latin typeface="+mj-ea"/>
                <a:ea typeface="+mj-ea"/>
              </a:rPr>
              <a:t>CVE</a:t>
            </a:r>
          </a:p>
          <a:p>
            <a:pPr marL="342900" indent="-342900">
              <a:lnSpc>
                <a:spcPct val="150000"/>
              </a:lnSpc>
              <a:buFont typeface="Wingdings" panose="05000000000000000000" pitchFamily="2" charset="2"/>
              <a:buChar char="ü"/>
            </a:pPr>
            <a:r>
              <a:rPr lang="zh-CN" altLang="en-US" sz="1050" b="1" dirty="0">
                <a:latin typeface="+mj-ea"/>
                <a:ea typeface="+mj-ea"/>
              </a:rPr>
              <a:t>第三</a:t>
            </a:r>
            <a:r>
              <a:rPr lang="zh-CN" altLang="en-US" sz="1050" b="1" dirty="0" smtClean="0">
                <a:latin typeface="+mj-ea"/>
                <a:ea typeface="+mj-ea"/>
              </a:rPr>
              <a:t>方合作</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攻防</a:t>
            </a:r>
            <a:r>
              <a:rPr lang="zh-CN" altLang="en-US" sz="1050" b="1" dirty="0" smtClean="0">
                <a:latin typeface="+mj-ea"/>
                <a:ea typeface="+mj-ea"/>
              </a:rPr>
              <a:t>实验室</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校</a:t>
            </a:r>
            <a:r>
              <a:rPr lang="zh-CN" altLang="en-US" sz="1050" b="1" dirty="0" smtClean="0">
                <a:latin typeface="+mj-ea"/>
                <a:ea typeface="+mj-ea"/>
              </a:rPr>
              <a:t>企合作</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在网设备</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安全服务</a:t>
            </a:r>
            <a:endParaRPr lang="en-US" altLang="zh-CN" sz="1050" b="1" dirty="0">
              <a:latin typeface="+mj-ea"/>
              <a:ea typeface="+mj-ea"/>
            </a:endParaRPr>
          </a:p>
        </p:txBody>
      </p:sp>
      <p:sp>
        <p:nvSpPr>
          <p:cNvPr id="16" name="等腰三角形 15"/>
          <p:cNvSpPr/>
          <p:nvPr/>
        </p:nvSpPr>
        <p:spPr>
          <a:xfrm rot="10800000" flipV="1">
            <a:off x="888941"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17" name="文本框 32"/>
          <p:cNvSpPr txBox="1"/>
          <p:nvPr/>
        </p:nvSpPr>
        <p:spPr>
          <a:xfrm>
            <a:off x="295685" y="2049668"/>
            <a:ext cx="2173817" cy="415498"/>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迪普安全云</a:t>
            </a:r>
            <a:endParaRPr lang="en-US" altLang="zh-CN" sz="1400" b="1" dirty="0">
              <a:solidFill>
                <a:srgbClr val="FFC000"/>
              </a:solidFill>
            </a:endParaRPr>
          </a:p>
        </p:txBody>
      </p:sp>
      <p:sp>
        <p:nvSpPr>
          <p:cNvPr id="18" name="矩形 17"/>
          <p:cNvSpPr/>
          <p:nvPr/>
        </p:nvSpPr>
        <p:spPr>
          <a:xfrm>
            <a:off x="2469502" y="3830190"/>
            <a:ext cx="2006539" cy="2631490"/>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zh-CN" altLang="en-US" sz="1000" b="1" dirty="0">
                <a:latin typeface="+mn-ea"/>
              </a:rPr>
              <a:t>团队</a:t>
            </a:r>
            <a:r>
              <a:rPr lang="zh-CN" altLang="en-US" sz="1000" b="1" dirty="0" smtClean="0">
                <a:latin typeface="+mn-ea"/>
              </a:rPr>
              <a:t>成员具备</a:t>
            </a:r>
            <a:r>
              <a:rPr lang="en-US" altLang="zh-CN" sz="1000" b="1" dirty="0">
                <a:latin typeface="+mn-ea"/>
              </a:rPr>
              <a:t>CISSP</a:t>
            </a:r>
            <a:r>
              <a:rPr lang="zh-CN" altLang="en-US" sz="1000" b="1" dirty="0">
                <a:latin typeface="+mn-ea"/>
              </a:rPr>
              <a:t>、</a:t>
            </a:r>
            <a:r>
              <a:rPr lang="en-US" altLang="zh-CN" sz="1000" b="1" dirty="0" smtClean="0">
                <a:latin typeface="+mn-ea"/>
              </a:rPr>
              <a:t>ISO27001</a:t>
            </a:r>
            <a:r>
              <a:rPr lang="zh-CN" altLang="en-US" sz="1000" b="1" dirty="0" smtClean="0">
                <a:latin typeface="+mn-ea"/>
              </a:rPr>
              <a:t>、</a:t>
            </a:r>
            <a:r>
              <a:rPr lang="en-US" altLang="zh-CN" sz="1000" b="1" dirty="0" smtClean="0">
                <a:latin typeface="+mn-ea"/>
              </a:rPr>
              <a:t>ISO20000</a:t>
            </a:r>
            <a:r>
              <a:rPr lang="zh-CN" altLang="en-US" sz="1000" b="1" dirty="0" smtClean="0">
                <a:latin typeface="+mn-ea"/>
              </a:rPr>
              <a:t>、</a:t>
            </a:r>
            <a:r>
              <a:rPr lang="en-US" altLang="zh-CN" sz="1000" b="1" dirty="0" smtClean="0">
                <a:latin typeface="+mn-ea"/>
              </a:rPr>
              <a:t>CISP</a:t>
            </a:r>
            <a:r>
              <a:rPr lang="zh-CN" altLang="en-US" sz="1000" b="1" dirty="0">
                <a:latin typeface="+mn-ea"/>
              </a:rPr>
              <a:t>、</a:t>
            </a:r>
            <a:r>
              <a:rPr lang="en-US" altLang="zh-CN" sz="1000" b="1" dirty="0" smtClean="0">
                <a:latin typeface="+mn-ea"/>
              </a:rPr>
              <a:t>PMP</a:t>
            </a:r>
            <a:r>
              <a:rPr lang="zh-CN" altLang="en-US" sz="1000" b="1" dirty="0" smtClean="0">
                <a:latin typeface="+mn-ea"/>
              </a:rPr>
              <a:t>等资质认证</a:t>
            </a:r>
            <a:endParaRPr lang="zh-CN" altLang="en-US" sz="1000" b="1" dirty="0">
              <a:latin typeface="+mn-ea"/>
            </a:endParaRPr>
          </a:p>
          <a:p>
            <a:pPr marL="342900" indent="-342900">
              <a:lnSpc>
                <a:spcPct val="150000"/>
              </a:lnSpc>
              <a:buFont typeface="Wingdings" panose="05000000000000000000" pitchFamily="2" charset="2"/>
              <a:buChar char="ü"/>
            </a:pPr>
            <a:r>
              <a:rPr lang="zh-CN" altLang="en-US" sz="1000" b="1" dirty="0" smtClean="0">
                <a:latin typeface="+mn-ea"/>
              </a:rPr>
              <a:t>机构整体获得信息</a:t>
            </a:r>
            <a:r>
              <a:rPr lang="zh-CN" altLang="en-US" sz="1000" b="1" dirty="0">
                <a:latin typeface="+mn-ea"/>
              </a:rPr>
              <a:t>安全服务资质安全工程类二</a:t>
            </a:r>
            <a:r>
              <a:rPr lang="zh-CN" altLang="en-US" sz="1000" b="1" dirty="0" smtClean="0">
                <a:latin typeface="+mn-ea"/>
              </a:rPr>
              <a:t>级、</a:t>
            </a:r>
            <a:r>
              <a:rPr lang="en-US" altLang="zh-CN" sz="1000" b="1" dirty="0" smtClean="0">
                <a:latin typeface="+mn-ea"/>
              </a:rPr>
              <a:t>ISCCC</a:t>
            </a:r>
            <a:r>
              <a:rPr lang="zh-CN" altLang="en-US" sz="1000" b="1" dirty="0">
                <a:latin typeface="+mn-ea"/>
              </a:rPr>
              <a:t>安全服务风险评估</a:t>
            </a:r>
            <a:r>
              <a:rPr lang="zh-CN" altLang="en-US" sz="1000" b="1" dirty="0" smtClean="0">
                <a:latin typeface="+mn-ea"/>
              </a:rPr>
              <a:t>一级、</a:t>
            </a:r>
            <a:r>
              <a:rPr lang="en-US" altLang="zh-CN" sz="1000" b="1" dirty="0" smtClean="0">
                <a:latin typeface="+mn-ea"/>
              </a:rPr>
              <a:t>ISCCC</a:t>
            </a:r>
            <a:r>
              <a:rPr lang="zh-CN" altLang="en-US" sz="1000" b="1" dirty="0">
                <a:latin typeface="+mn-ea"/>
              </a:rPr>
              <a:t>安全服务信息安全应急处理</a:t>
            </a:r>
            <a:r>
              <a:rPr lang="zh-CN" altLang="en-US" sz="1000" b="1" dirty="0" smtClean="0">
                <a:latin typeface="+mn-ea"/>
              </a:rPr>
              <a:t>一级等顶级安全服务资质</a:t>
            </a:r>
            <a:endParaRPr lang="en-US" altLang="zh-CN" sz="1000" b="1" dirty="0" smtClean="0">
              <a:latin typeface="+mn-ea"/>
            </a:endParaRPr>
          </a:p>
          <a:p>
            <a:pPr marL="342900" indent="-342900">
              <a:lnSpc>
                <a:spcPct val="150000"/>
              </a:lnSpc>
              <a:buFont typeface="Wingdings" panose="05000000000000000000" pitchFamily="2" charset="2"/>
              <a:buChar char="ü"/>
            </a:pPr>
            <a:r>
              <a:rPr lang="zh-CN" altLang="en-US" sz="1000" b="1" dirty="0" smtClean="0">
                <a:latin typeface="+mn-ea"/>
              </a:rPr>
              <a:t>具备国际级别会议安全服务经验</a:t>
            </a:r>
            <a:endParaRPr lang="zh-CN" altLang="en-US" sz="1000" b="1" dirty="0">
              <a:latin typeface="+mn-ea"/>
            </a:endParaRPr>
          </a:p>
        </p:txBody>
      </p:sp>
      <p:sp>
        <p:nvSpPr>
          <p:cNvPr id="19" name="等腰三角形 18"/>
          <p:cNvSpPr/>
          <p:nvPr/>
        </p:nvSpPr>
        <p:spPr>
          <a:xfrm rot="10800000" flipV="1">
            <a:off x="3426256"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0" name="文本框 32"/>
          <p:cNvSpPr txBox="1"/>
          <p:nvPr/>
        </p:nvSpPr>
        <p:spPr>
          <a:xfrm>
            <a:off x="2716772" y="1439658"/>
            <a:ext cx="2173817"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安全威胁特征</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a:solidFill>
                  <a:srgbClr val="FFC000"/>
                </a:solidFill>
              </a:rPr>
              <a:t>关联</a:t>
            </a:r>
            <a:r>
              <a:rPr lang="zh-CN" altLang="en-US" sz="1400" b="1" dirty="0" smtClean="0">
                <a:solidFill>
                  <a:srgbClr val="FFC000"/>
                </a:solidFill>
              </a:rPr>
              <a:t>分析算法</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分析模型</a:t>
            </a:r>
            <a:endParaRPr lang="en-US" altLang="zh-CN" sz="1400" b="1" dirty="0">
              <a:solidFill>
                <a:srgbClr val="FFC000"/>
              </a:solidFill>
            </a:endParaRPr>
          </a:p>
        </p:txBody>
      </p:sp>
      <p:sp>
        <p:nvSpPr>
          <p:cNvPr id="21" name="矩形 20"/>
          <p:cNvSpPr/>
          <p:nvPr/>
        </p:nvSpPr>
        <p:spPr>
          <a:xfrm>
            <a:off x="5092443" y="3830190"/>
            <a:ext cx="1818998" cy="1061829"/>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zh-CN" altLang="en-US" sz="1050" b="1" dirty="0" smtClean="0">
                <a:latin typeface="+mj-ea"/>
                <a:ea typeface="+mj-ea"/>
              </a:rPr>
              <a:t>海量威胁特征</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开放的产品架构</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rPr>
              <a:t>研发团队迅速</a:t>
            </a:r>
            <a:r>
              <a:rPr lang="zh-CN" altLang="en-US" sz="1050" b="1" dirty="0">
                <a:latin typeface="+mj-ea"/>
              </a:rPr>
              <a:t>开发迭代实现</a:t>
            </a:r>
            <a:endParaRPr lang="en-US" altLang="zh-CN" sz="1050" b="1" dirty="0">
              <a:latin typeface="+mj-ea"/>
            </a:endParaRPr>
          </a:p>
        </p:txBody>
      </p:sp>
      <p:sp>
        <p:nvSpPr>
          <p:cNvPr id="22" name="等腰三角形 21"/>
          <p:cNvSpPr/>
          <p:nvPr/>
        </p:nvSpPr>
        <p:spPr>
          <a:xfrm rot="10800000" flipV="1">
            <a:off x="5885770"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3" name="文本框 32"/>
          <p:cNvSpPr txBox="1"/>
          <p:nvPr/>
        </p:nvSpPr>
        <p:spPr>
          <a:xfrm>
            <a:off x="5059729" y="1440551"/>
            <a:ext cx="2101790"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异常流量识别</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异常行为分析</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安全防护能力</a:t>
            </a:r>
            <a:endParaRPr lang="en-US" altLang="zh-CN" sz="1400" b="1" dirty="0">
              <a:solidFill>
                <a:srgbClr val="FFC000"/>
              </a:solidFill>
            </a:endParaRPr>
          </a:p>
        </p:txBody>
      </p:sp>
      <p:sp>
        <p:nvSpPr>
          <p:cNvPr id="24" name="矩形 23"/>
          <p:cNvSpPr/>
          <p:nvPr/>
        </p:nvSpPr>
        <p:spPr>
          <a:xfrm>
            <a:off x="7705190" y="3830190"/>
            <a:ext cx="1790259" cy="1304203"/>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en-US" altLang="zh-CN" sz="1050" b="1" dirty="0" smtClean="0">
                <a:latin typeface="+mj-ea"/>
                <a:ea typeface="+mj-ea"/>
              </a:rPr>
              <a:t>Hadoop</a:t>
            </a:r>
            <a:r>
              <a:rPr lang="zh-CN" altLang="en-US" sz="1050" b="1" dirty="0">
                <a:latin typeface="+mj-ea"/>
                <a:ea typeface="+mj-ea"/>
              </a:rPr>
              <a:t>大数据</a:t>
            </a:r>
            <a:r>
              <a:rPr lang="zh-CN" altLang="en-US" sz="1050" b="1" dirty="0" smtClean="0">
                <a:latin typeface="+mj-ea"/>
                <a:ea typeface="+mj-ea"/>
              </a:rPr>
              <a:t>存储</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专业化数据建模</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rPr>
              <a:t>多种类关联分析算法</a:t>
            </a:r>
            <a:endParaRPr lang="en-US" altLang="zh-CN" sz="1050" b="1" dirty="0" smtClean="0">
              <a:latin typeface="+mj-ea"/>
            </a:endParaRPr>
          </a:p>
          <a:p>
            <a:pPr marL="342900" indent="-342900">
              <a:lnSpc>
                <a:spcPct val="150000"/>
              </a:lnSpc>
              <a:buFont typeface="Wingdings" panose="05000000000000000000" pitchFamily="2" charset="2"/>
              <a:buChar char="ü"/>
            </a:pPr>
            <a:r>
              <a:rPr lang="zh-CN" altLang="en-US" sz="1050" b="1" dirty="0">
                <a:latin typeface="+mj-ea"/>
              </a:rPr>
              <a:t>高速</a:t>
            </a:r>
            <a:r>
              <a:rPr lang="zh-CN" altLang="en-US" sz="1050" b="1" dirty="0" smtClean="0">
                <a:latin typeface="+mj-ea"/>
              </a:rPr>
              <a:t>处理引擎</a:t>
            </a:r>
            <a:endParaRPr lang="en-US" altLang="zh-CN" sz="1050" b="1" dirty="0" smtClean="0">
              <a:latin typeface="+mj-ea"/>
            </a:endParaRPr>
          </a:p>
          <a:p>
            <a:pPr marL="342900" indent="-342900">
              <a:lnSpc>
                <a:spcPct val="150000"/>
              </a:lnSpc>
              <a:buFont typeface="Wingdings" panose="05000000000000000000" pitchFamily="2" charset="2"/>
              <a:buChar char="ü"/>
            </a:pPr>
            <a:endParaRPr lang="en-US" altLang="zh-CN" sz="1050" b="1" dirty="0">
              <a:latin typeface="+mj-ea"/>
            </a:endParaRPr>
          </a:p>
        </p:txBody>
      </p:sp>
      <p:sp>
        <p:nvSpPr>
          <p:cNvPr id="25" name="等腰三角形 24"/>
          <p:cNvSpPr/>
          <p:nvPr/>
        </p:nvSpPr>
        <p:spPr>
          <a:xfrm rot="10800000" flipV="1">
            <a:off x="8531036"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6" name="文本框 32"/>
          <p:cNvSpPr txBox="1"/>
          <p:nvPr/>
        </p:nvSpPr>
        <p:spPr>
          <a:xfrm>
            <a:off x="7788219" y="1440551"/>
            <a:ext cx="1868919"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攻击事件还原</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黑客</a:t>
            </a:r>
            <a:r>
              <a:rPr lang="zh-CN" altLang="en-US" sz="1400" b="1" dirty="0">
                <a:solidFill>
                  <a:srgbClr val="FFC000"/>
                </a:solidFill>
              </a:rPr>
              <a:t>画像</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挖掘安全事件</a:t>
            </a:r>
            <a:endParaRPr lang="en-US" altLang="zh-CN" sz="1400" b="1" dirty="0">
              <a:solidFill>
                <a:srgbClr val="FFC000"/>
              </a:solidFill>
            </a:endParaRPr>
          </a:p>
        </p:txBody>
      </p:sp>
      <p:sp>
        <p:nvSpPr>
          <p:cNvPr id="30" name="矩形 29"/>
          <p:cNvSpPr/>
          <p:nvPr/>
        </p:nvSpPr>
        <p:spPr>
          <a:xfrm>
            <a:off x="10376633" y="4145105"/>
            <a:ext cx="1512000" cy="432000"/>
          </a:xfrm>
          <a:prstGeom prst="rect">
            <a:avLst/>
          </a:prstGeom>
          <a:solidFill>
            <a:srgbClr val="00B05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a:solidFill>
                  <a:prstClr val="white"/>
                </a:solidFill>
                <a:latin typeface="微软雅黑"/>
                <a:cs typeface="Arial" panose="020B0604020202020204" pitchFamily="34" charset="0"/>
              </a:rPr>
              <a:t>安全设备动态防护</a:t>
            </a:r>
          </a:p>
        </p:txBody>
      </p:sp>
      <p:cxnSp>
        <p:nvCxnSpPr>
          <p:cNvPr id="32" name="直接连接符 31"/>
          <p:cNvCxnSpPr>
            <a:cxnSpLocks/>
            <a:endCxn id="30" idx="1"/>
          </p:cNvCxnSpPr>
          <p:nvPr/>
        </p:nvCxnSpPr>
        <p:spPr>
          <a:xfrm>
            <a:off x="9354851" y="3429000"/>
            <a:ext cx="1021782" cy="93210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162396" y="5075352"/>
            <a:ext cx="1940350"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安全策略</a:t>
            </a:r>
            <a:r>
              <a:rPr lang="zh-CN" altLang="en-US" sz="1400" b="1" dirty="0">
                <a:solidFill>
                  <a:srgbClr val="FFC000"/>
                </a:solidFill>
              </a:rPr>
              <a:t>可通过平台自动下发或人工</a:t>
            </a:r>
            <a:r>
              <a:rPr lang="zh-CN" altLang="en-US" sz="1400" b="1" dirty="0" smtClean="0">
                <a:solidFill>
                  <a:srgbClr val="FFC000"/>
                </a:solidFill>
              </a:rPr>
              <a:t>方式动态</a:t>
            </a:r>
            <a:r>
              <a:rPr lang="zh-CN" altLang="en-US" sz="1400" b="1" dirty="0">
                <a:solidFill>
                  <a:srgbClr val="FFC000"/>
                </a:solidFill>
              </a:rPr>
              <a:t>调整</a:t>
            </a:r>
            <a:endParaRPr lang="en-US" altLang="zh-CN" sz="1400" b="1" dirty="0">
              <a:solidFill>
                <a:srgbClr val="FFC000"/>
              </a:solidFill>
            </a:endParaRPr>
          </a:p>
        </p:txBody>
      </p:sp>
      <p:sp>
        <p:nvSpPr>
          <p:cNvPr id="35" name="矩形 34"/>
          <p:cNvSpPr/>
          <p:nvPr/>
        </p:nvSpPr>
        <p:spPr>
          <a:xfrm>
            <a:off x="10162396" y="952043"/>
            <a:ext cx="1940473" cy="700192"/>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直观</a:t>
            </a:r>
            <a:r>
              <a:rPr lang="zh-CN" altLang="en-US" sz="1400" b="1" dirty="0">
                <a:solidFill>
                  <a:srgbClr val="FFC000"/>
                </a:solidFill>
              </a:rPr>
              <a:t>展现</a:t>
            </a:r>
            <a:r>
              <a:rPr lang="zh-CN" altLang="en-US" sz="1400" b="1" dirty="0" smtClean="0">
                <a:solidFill>
                  <a:srgbClr val="FFC000"/>
                </a:solidFill>
              </a:rPr>
              <a:t>当前</a:t>
            </a:r>
            <a:r>
              <a:rPr lang="zh-CN" altLang="en-US" sz="1400" b="1" dirty="0">
                <a:solidFill>
                  <a:srgbClr val="FFC000"/>
                </a:solidFill>
              </a:rPr>
              <a:t>网络安全</a:t>
            </a:r>
            <a:r>
              <a:rPr lang="zh-CN" altLang="en-US" sz="1400" b="1" dirty="0" smtClean="0">
                <a:solidFill>
                  <a:srgbClr val="FFC000"/>
                </a:solidFill>
              </a:rPr>
              <a:t>状态</a:t>
            </a:r>
            <a:endParaRPr lang="en-US" altLang="zh-CN" sz="1400" b="1" dirty="0">
              <a:solidFill>
                <a:srgbClr val="FFC000"/>
              </a:solidFill>
            </a:endParaRPr>
          </a:p>
        </p:txBody>
      </p:sp>
      <p:sp>
        <p:nvSpPr>
          <p:cNvPr id="36" name="等腰三角形 35"/>
          <p:cNvSpPr/>
          <p:nvPr/>
        </p:nvSpPr>
        <p:spPr>
          <a:xfrm rot="10800000" flipV="1">
            <a:off x="11016461" y="1939859"/>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37" name="等腰三角形 36"/>
          <p:cNvSpPr/>
          <p:nvPr/>
        </p:nvSpPr>
        <p:spPr>
          <a:xfrm flipV="1">
            <a:off x="11016461" y="4736079"/>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Tree>
    <p:extLst>
      <p:ext uri="{BB962C8B-B14F-4D97-AF65-F5344CB8AC3E}">
        <p14:creationId xmlns:p14="http://schemas.microsoft.com/office/powerpoint/2010/main" val="2715363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功能价值</a:t>
            </a:r>
            <a:endParaRPr lang="zh-CN" altLang="en-US" dirty="0"/>
          </a:p>
        </p:txBody>
      </p:sp>
    </p:spTree>
    <p:extLst>
      <p:ext uri="{BB962C8B-B14F-4D97-AF65-F5344CB8AC3E}">
        <p14:creationId xmlns:p14="http://schemas.microsoft.com/office/powerpoint/2010/main" val="3864916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流程图: 摘录 35"/>
          <p:cNvSpPr/>
          <p:nvPr/>
        </p:nvSpPr>
        <p:spPr>
          <a:xfrm rot="15072751">
            <a:off x="7755665" y="2286198"/>
            <a:ext cx="475838" cy="1510909"/>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5" name="流程图: 摘录 34"/>
          <p:cNvSpPr/>
          <p:nvPr/>
        </p:nvSpPr>
        <p:spPr>
          <a:xfrm rot="9725013">
            <a:off x="5378552" y="1897486"/>
            <a:ext cx="397821" cy="923218"/>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6" name="流程图: 摘录 5"/>
          <p:cNvSpPr/>
          <p:nvPr/>
        </p:nvSpPr>
        <p:spPr>
          <a:xfrm rot="3246015">
            <a:off x="4721088" y="3680038"/>
            <a:ext cx="489204" cy="1016029"/>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安全威胁 全面监测</a:t>
            </a:r>
            <a:endParaRPr lang="zh-CN" altLang="en-US" dirty="0"/>
          </a:p>
        </p:txBody>
      </p:sp>
      <p:sp>
        <p:nvSpPr>
          <p:cNvPr id="2" name="TextBox 1"/>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企业安全运维人员工作方式被动，难以第一时间发现安全威胁及系统隐患，通常情况下只在出现问题时才采取补救行动。</a:t>
            </a:r>
            <a:endParaRPr lang="zh-CN" altLang="en-US" sz="1400" b="1" dirty="0">
              <a:latin typeface="+mj-ea"/>
              <a:ea typeface="+mj-ea"/>
            </a:endParaRPr>
          </a:p>
        </p:txBody>
      </p:sp>
      <p:sp>
        <p:nvSpPr>
          <p:cNvPr id="26" name="TextBox 25"/>
          <p:cNvSpPr txBox="1"/>
          <p:nvPr/>
        </p:nvSpPr>
        <p:spPr>
          <a:xfrm>
            <a:off x="1648418" y="5639228"/>
            <a:ext cx="8899582"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实现安全威胁的全方位监测及防护</a:t>
            </a:r>
            <a:endParaRPr lang="zh-CN" altLang="en-US" b="1" dirty="0">
              <a:solidFill>
                <a:srgbClr val="FFFF00"/>
              </a:solidFill>
              <a:latin typeface="+mj-ea"/>
              <a:ea typeface="+mj-ea"/>
            </a:endParaRPr>
          </a:p>
        </p:txBody>
      </p:sp>
      <p:sp>
        <p:nvSpPr>
          <p:cNvPr id="3" name="椭圆 2"/>
          <p:cNvSpPr/>
          <p:nvPr/>
        </p:nvSpPr>
        <p:spPr>
          <a:xfrm>
            <a:off x="4757271" y="2793121"/>
            <a:ext cx="2534024" cy="1151371"/>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 name="椭圆 6"/>
          <p:cNvSpPr/>
          <p:nvPr/>
        </p:nvSpPr>
        <p:spPr>
          <a:xfrm>
            <a:off x="3932517" y="2330823"/>
            <a:ext cx="4255247" cy="2079811"/>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 name="椭圆 7"/>
          <p:cNvSpPr/>
          <p:nvPr/>
        </p:nvSpPr>
        <p:spPr>
          <a:xfrm>
            <a:off x="3083859" y="1906493"/>
            <a:ext cx="5922682" cy="2832847"/>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9" name="KSO_Shape"/>
          <p:cNvSpPr>
            <a:spLocks/>
          </p:cNvSpPr>
          <p:nvPr/>
        </p:nvSpPr>
        <p:spPr bwMode="auto">
          <a:xfrm>
            <a:off x="5695303" y="2939347"/>
            <a:ext cx="657959" cy="767137"/>
          </a:xfrm>
          <a:custGeom>
            <a:avLst/>
            <a:gdLst>
              <a:gd name="T0" fmla="*/ 626247 w 3476"/>
              <a:gd name="T1" fmla="*/ 450588 h 3680"/>
              <a:gd name="T2" fmla="*/ 644838 w 3476"/>
              <a:gd name="T3" fmla="*/ 556264 h 3680"/>
              <a:gd name="T4" fmla="*/ 722630 w 3476"/>
              <a:gd name="T5" fmla="*/ 658515 h 3680"/>
              <a:gd name="T6" fmla="*/ 1089571 w 3476"/>
              <a:gd name="T7" fmla="*/ 380138 h 3680"/>
              <a:gd name="T8" fmla="*/ 1073915 w 3476"/>
              <a:gd name="T9" fmla="*/ 1030825 h 3680"/>
              <a:gd name="T10" fmla="*/ 1505438 w 3476"/>
              <a:gd name="T11" fmla="*/ 1489241 h 3680"/>
              <a:gd name="T12" fmla="*/ 1700651 w 3476"/>
              <a:gd name="T13" fmla="*/ 1489241 h 3680"/>
              <a:gd name="T14" fmla="*/ 1700651 w 3476"/>
              <a:gd name="T15" fmla="*/ 1800397 h 3680"/>
              <a:gd name="T16" fmla="*/ 700124 w 3476"/>
              <a:gd name="T17" fmla="*/ 1800397 h 3680"/>
              <a:gd name="T18" fmla="*/ 700124 w 3476"/>
              <a:gd name="T19" fmla="*/ 1489241 h 3680"/>
              <a:gd name="T20" fmla="*/ 766174 w 3476"/>
              <a:gd name="T21" fmla="*/ 1489241 h 3680"/>
              <a:gd name="T22" fmla="*/ 766174 w 3476"/>
              <a:gd name="T23" fmla="*/ 1220160 h 3680"/>
              <a:gd name="T24" fmla="*/ 234842 w 3476"/>
              <a:gd name="T25" fmla="*/ 1028379 h 3680"/>
              <a:gd name="T26" fmla="*/ 612058 w 3476"/>
              <a:gd name="T27" fmla="*/ 742175 h 3680"/>
              <a:gd name="T28" fmla="*/ 533288 w 3476"/>
              <a:gd name="T29" fmla="*/ 637967 h 3680"/>
              <a:gd name="T30" fmla="*/ 440330 w 3476"/>
              <a:gd name="T31" fmla="*/ 591978 h 3680"/>
              <a:gd name="T32" fmla="*/ 462835 w 3476"/>
              <a:gd name="T33" fmla="*/ 428084 h 3680"/>
              <a:gd name="T34" fmla="*/ 626247 w 3476"/>
              <a:gd name="T35" fmla="*/ 450588 h 3680"/>
              <a:gd name="T36" fmla="*/ 0 w 3476"/>
              <a:gd name="T37" fmla="*/ 416342 h 3680"/>
              <a:gd name="T38" fmla="*/ 106168 w 3476"/>
              <a:gd name="T39" fmla="*/ 447164 h 3680"/>
              <a:gd name="T40" fmla="*/ 274961 w 3476"/>
              <a:gd name="T41" fmla="*/ 192760 h 3680"/>
              <a:gd name="T42" fmla="*/ 588085 w 3476"/>
              <a:gd name="T43" fmla="*/ 112525 h 3680"/>
              <a:gd name="T44" fmla="*/ 589063 w 3476"/>
              <a:gd name="T45" fmla="*/ 1957 h 3680"/>
              <a:gd name="T46" fmla="*/ 212337 w 3476"/>
              <a:gd name="T47" fmla="*/ 101762 h 3680"/>
              <a:gd name="T48" fmla="*/ 0 w 3476"/>
              <a:gd name="T49" fmla="*/ 416342 h 3680"/>
              <a:gd name="T50" fmla="*/ 218697 w 3476"/>
              <a:gd name="T51" fmla="*/ 439825 h 3680"/>
              <a:gd name="T52" fmla="*/ 325355 w 3476"/>
              <a:gd name="T53" fmla="*/ 470647 h 3680"/>
              <a:gd name="T54" fmla="*/ 406082 w 3476"/>
              <a:gd name="T55" fmla="*/ 348338 h 3680"/>
              <a:gd name="T56" fmla="*/ 559219 w 3476"/>
              <a:gd name="T57" fmla="*/ 309688 h 3680"/>
              <a:gd name="T58" fmla="*/ 560197 w 3476"/>
              <a:gd name="T59" fmla="*/ 198631 h 3680"/>
              <a:gd name="T60" fmla="*/ 342968 w 3476"/>
              <a:gd name="T61" fmla="*/ 257339 h 3680"/>
              <a:gd name="T62" fmla="*/ 218697 w 3476"/>
              <a:gd name="T63" fmla="*/ 439825 h 3680"/>
              <a:gd name="T64" fmla="*/ 1236348 w 3476"/>
              <a:gd name="T65" fmla="*/ 1489241 h 3680"/>
              <a:gd name="T66" fmla="*/ 963833 w 3476"/>
              <a:gd name="T67" fmla="*/ 1199612 h 3680"/>
              <a:gd name="T68" fmla="*/ 962365 w 3476"/>
              <a:gd name="T69" fmla="*/ 1200102 h 3680"/>
              <a:gd name="T70" fmla="*/ 962365 w 3476"/>
              <a:gd name="T71" fmla="*/ 1489241 h 3680"/>
              <a:gd name="T72" fmla="*/ 1236348 w 3476"/>
              <a:gd name="T73" fmla="*/ 1489241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11" name="图片 10"/>
          <p:cNvPicPr>
            <a:picLocks noChangeAspect="1"/>
          </p:cNvPicPr>
          <p:nvPr/>
        </p:nvPicPr>
        <p:blipFill>
          <a:blip r:embed="rId3"/>
          <a:stretch>
            <a:fillRect/>
          </a:stretch>
        </p:blipFill>
        <p:spPr>
          <a:xfrm>
            <a:off x="2478119" y="1988854"/>
            <a:ext cx="482257" cy="482257"/>
          </a:xfrm>
          <a:prstGeom prst="rect">
            <a:avLst/>
          </a:prstGeom>
        </p:spPr>
      </p:pic>
      <p:pic>
        <p:nvPicPr>
          <p:cNvPr id="12" name="图片 11"/>
          <p:cNvPicPr>
            <a:picLocks noChangeAspect="1"/>
          </p:cNvPicPr>
          <p:nvPr/>
        </p:nvPicPr>
        <p:blipFill>
          <a:blip r:embed="rId4"/>
          <a:stretch>
            <a:fillRect/>
          </a:stretch>
        </p:blipFill>
        <p:spPr>
          <a:xfrm>
            <a:off x="9428556" y="2156758"/>
            <a:ext cx="481487" cy="481487"/>
          </a:xfrm>
          <a:prstGeom prst="rect">
            <a:avLst/>
          </a:prstGeom>
        </p:spPr>
      </p:pic>
      <p:pic>
        <p:nvPicPr>
          <p:cNvPr id="13" name="图片 12"/>
          <p:cNvPicPr>
            <a:picLocks noChangeAspect="1"/>
          </p:cNvPicPr>
          <p:nvPr/>
        </p:nvPicPr>
        <p:blipFill>
          <a:blip r:embed="rId5"/>
          <a:stretch>
            <a:fillRect/>
          </a:stretch>
        </p:blipFill>
        <p:spPr>
          <a:xfrm>
            <a:off x="5720655" y="4786465"/>
            <a:ext cx="482257" cy="482257"/>
          </a:xfrm>
          <a:prstGeom prst="rect">
            <a:avLst/>
          </a:prstGeom>
        </p:spPr>
      </p:pic>
      <p:sp>
        <p:nvSpPr>
          <p:cNvPr id="14" name="矩形 13"/>
          <p:cNvSpPr/>
          <p:nvPr/>
        </p:nvSpPr>
        <p:spPr>
          <a:xfrm>
            <a:off x="2178074" y="2532999"/>
            <a:ext cx="1080745"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WAF3000</a:t>
            </a:r>
            <a:endParaRPr lang="zh-CN" altLang="en-US" sz="800" b="1" dirty="0">
              <a:ea typeface="宋体" charset="-122"/>
            </a:endParaRPr>
          </a:p>
        </p:txBody>
      </p:sp>
      <p:sp>
        <p:nvSpPr>
          <p:cNvPr id="15" name="矩形 14"/>
          <p:cNvSpPr/>
          <p:nvPr/>
        </p:nvSpPr>
        <p:spPr>
          <a:xfrm>
            <a:off x="9128125" y="2685399"/>
            <a:ext cx="998991"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IPS2000</a:t>
            </a:r>
            <a:endParaRPr lang="zh-CN" altLang="en-US" sz="800" b="1" dirty="0">
              <a:ea typeface="宋体" charset="-122"/>
            </a:endParaRPr>
          </a:p>
        </p:txBody>
      </p:sp>
      <p:sp>
        <p:nvSpPr>
          <p:cNvPr id="16" name="矩形 15"/>
          <p:cNvSpPr/>
          <p:nvPr/>
        </p:nvSpPr>
        <p:spPr>
          <a:xfrm>
            <a:off x="5208212" y="5264723"/>
            <a:ext cx="1505540"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Guard/Probe3000</a:t>
            </a:r>
            <a:endParaRPr lang="zh-CN" altLang="en-US" sz="800" b="1" dirty="0">
              <a:ea typeface="宋体" charset="-122"/>
            </a:endParaRPr>
          </a:p>
        </p:txBody>
      </p:sp>
      <p:sp>
        <p:nvSpPr>
          <p:cNvPr id="17" name="任意多边形 16"/>
          <p:cNvSpPr/>
          <p:nvPr/>
        </p:nvSpPr>
        <p:spPr>
          <a:xfrm flipH="1">
            <a:off x="1649504" y="2229981"/>
            <a:ext cx="741815" cy="81622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1007799" y="3123758"/>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en-US" altLang="zh-CN" sz="800" b="1" dirty="0" smtClean="0">
                <a:latin typeface="微软雅黑" panose="020B0503020204020204" pitchFamily="34" charset="-122"/>
              </a:rPr>
              <a:t>SQL</a:t>
            </a:r>
            <a:r>
              <a:rPr lang="zh-CN" altLang="en-US" sz="800" b="1" dirty="0" smtClean="0">
                <a:latin typeface="微软雅黑" panose="020B0503020204020204" pitchFamily="34" charset="-122"/>
              </a:rPr>
              <a:t>注入、跨站脚本、网络爬虫等</a:t>
            </a:r>
            <a:r>
              <a:rPr lang="en-US" altLang="zh-CN" sz="800" b="1" dirty="0" smtClean="0">
                <a:latin typeface="微软雅黑" panose="020B0503020204020204" pitchFamily="34" charset="-122"/>
              </a:rPr>
              <a:t>Web</a:t>
            </a:r>
            <a:r>
              <a:rPr lang="zh-CN" altLang="en-US" sz="800" b="1" dirty="0" smtClean="0">
                <a:latin typeface="微软雅黑" panose="020B0503020204020204" pitchFamily="34" charset="-122"/>
              </a:rPr>
              <a:t>类安全威胁</a:t>
            </a:r>
            <a:endParaRPr lang="zh-CN" altLang="en-US" sz="800" b="1" dirty="0">
              <a:ea typeface="宋体" charset="-122"/>
            </a:endParaRPr>
          </a:p>
        </p:txBody>
      </p:sp>
      <p:sp>
        <p:nvSpPr>
          <p:cNvPr id="19" name="矩形 18"/>
          <p:cNvSpPr/>
          <p:nvPr/>
        </p:nvSpPr>
        <p:spPr>
          <a:xfrm>
            <a:off x="9525526" y="3293035"/>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zh-CN" altLang="en-US" sz="800" b="1" dirty="0" smtClean="0">
                <a:latin typeface="微软雅黑" panose="020B0503020204020204" pitchFamily="34" charset="-122"/>
              </a:rPr>
              <a:t>僵尸、木马、蠕虫等</a:t>
            </a:r>
            <a:r>
              <a:rPr lang="zh-CN" altLang="en-US" sz="800" b="1" dirty="0">
                <a:latin typeface="微软雅黑" panose="020B0503020204020204" pitchFamily="34" charset="-122"/>
              </a:rPr>
              <a:t>系统</a:t>
            </a:r>
            <a:r>
              <a:rPr lang="zh-CN" altLang="en-US" sz="800" b="1" dirty="0" smtClean="0">
                <a:latin typeface="微软雅黑" panose="020B0503020204020204" pitchFamily="34" charset="-122"/>
              </a:rPr>
              <a:t>类安全威胁</a:t>
            </a:r>
            <a:endParaRPr lang="zh-CN" altLang="en-US" sz="800" b="1" dirty="0">
              <a:ea typeface="宋体" charset="-122"/>
            </a:endParaRPr>
          </a:p>
        </p:txBody>
      </p:sp>
      <p:sp>
        <p:nvSpPr>
          <p:cNvPr id="20" name="任意多边形 19"/>
          <p:cNvSpPr/>
          <p:nvPr/>
        </p:nvSpPr>
        <p:spPr>
          <a:xfrm>
            <a:off x="10022576" y="2396594"/>
            <a:ext cx="322696" cy="824723"/>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flipH="1" flipV="1">
            <a:off x="3777129" y="5139765"/>
            <a:ext cx="2183853" cy="34613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3083859" y="4724897"/>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en-US" altLang="zh-CN" sz="800" b="1" dirty="0" smtClean="0">
                <a:latin typeface="微软雅黑" panose="020B0503020204020204" pitchFamily="34" charset="-122"/>
              </a:rPr>
              <a:t>HTTP Flood</a:t>
            </a:r>
            <a:r>
              <a:rPr lang="zh-CN" altLang="en-US" sz="800" b="1" dirty="0" smtClean="0">
                <a:latin typeface="微软雅黑" panose="020B0503020204020204" pitchFamily="34" charset="-122"/>
              </a:rPr>
              <a:t>、</a:t>
            </a:r>
            <a:r>
              <a:rPr lang="en-US" altLang="zh-CN" sz="800" b="1" dirty="0" smtClean="0">
                <a:latin typeface="微软雅黑" panose="020B0503020204020204" pitchFamily="34" charset="-122"/>
              </a:rPr>
              <a:t>ACK Flood</a:t>
            </a:r>
            <a:r>
              <a:rPr lang="zh-CN" altLang="en-US" sz="800" b="1" dirty="0" smtClean="0">
                <a:latin typeface="微软雅黑" panose="020B0503020204020204" pitchFamily="34" charset="-122"/>
              </a:rPr>
              <a:t>等</a:t>
            </a:r>
            <a:r>
              <a:rPr lang="en-US" altLang="zh-CN" sz="800" b="1" dirty="0" err="1" smtClean="0">
                <a:latin typeface="微软雅黑" panose="020B0503020204020204" pitchFamily="34" charset="-122"/>
              </a:rPr>
              <a:t>DDoS</a:t>
            </a:r>
            <a:r>
              <a:rPr lang="zh-CN" altLang="en-US" sz="800" b="1" dirty="0" smtClean="0">
                <a:latin typeface="微软雅黑" panose="020B0503020204020204" pitchFamily="34" charset="-122"/>
              </a:rPr>
              <a:t>类安全威胁</a:t>
            </a:r>
            <a:endParaRPr lang="zh-CN" altLang="en-US" sz="800" b="1" dirty="0">
              <a:ea typeface="宋体" charset="-122"/>
            </a:endParaRPr>
          </a:p>
        </p:txBody>
      </p:sp>
      <p:grpSp>
        <p:nvGrpSpPr>
          <p:cNvPr id="23" name="组合 22"/>
          <p:cNvGrpSpPr>
            <a:grpSpLocks/>
          </p:cNvGrpSpPr>
          <p:nvPr/>
        </p:nvGrpSpPr>
        <p:grpSpPr bwMode="auto">
          <a:xfrm>
            <a:off x="4598884" y="4172881"/>
            <a:ext cx="316774" cy="350027"/>
            <a:chOff x="2827138" y="3067661"/>
            <a:chExt cx="340681" cy="336684"/>
          </a:xfrm>
        </p:grpSpPr>
        <p:sp>
          <p:nvSpPr>
            <p:cNvPr id="24" name="椭圆 23"/>
            <p:cNvSpPr>
              <a:spLocks noChangeAspect="1"/>
            </p:cNvSpPr>
            <p:nvPr/>
          </p:nvSpPr>
          <p:spPr bwMode="auto">
            <a:xfrm>
              <a:off x="2827138" y="3067661"/>
              <a:ext cx="336684" cy="336684"/>
            </a:xfrm>
            <a:prstGeom prst="ellipse">
              <a:avLst/>
            </a:prstGeom>
            <a:solidFill>
              <a:srgbClr val="C00000"/>
            </a:solidFill>
            <a:ln w="12700" algn="ctr">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C9900"/>
                </a:buClr>
                <a:buFont typeface="Wingdings" pitchFamily="2" charset="2"/>
                <a:buChar char="n"/>
              </a:pPr>
              <a:endParaRPr lang="zh-CN" altLang="en-US" sz="1600"/>
            </a:p>
          </p:txBody>
        </p:sp>
        <p:pic>
          <p:nvPicPr>
            <p:cNvPr id="27" name="Picture 16"/>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2852401" y="3101137"/>
              <a:ext cx="315418" cy="242204"/>
            </a:xfrm>
            <a:prstGeom prst="rect">
              <a:avLst/>
            </a:prstGeom>
            <a:noFill/>
            <a:ln w="9525">
              <a:noFill/>
              <a:miter lim="800000"/>
              <a:headEnd/>
              <a:tailEnd/>
            </a:ln>
          </p:spPr>
        </p:pic>
      </p:grpSp>
      <p:grpSp>
        <p:nvGrpSpPr>
          <p:cNvPr id="28" name="组合 27"/>
          <p:cNvGrpSpPr>
            <a:grpSpLocks/>
          </p:cNvGrpSpPr>
          <p:nvPr/>
        </p:nvGrpSpPr>
        <p:grpSpPr bwMode="auto">
          <a:xfrm>
            <a:off x="8255613" y="2725829"/>
            <a:ext cx="316774" cy="350027"/>
            <a:chOff x="2831135" y="2022875"/>
            <a:chExt cx="336684" cy="364567"/>
          </a:xfrm>
        </p:grpSpPr>
        <p:sp>
          <p:nvSpPr>
            <p:cNvPr id="29" name="椭圆 28"/>
            <p:cNvSpPr>
              <a:spLocks noChangeAspect="1"/>
            </p:cNvSpPr>
            <p:nvPr/>
          </p:nvSpPr>
          <p:spPr bwMode="auto">
            <a:xfrm>
              <a:off x="2831135" y="2022875"/>
              <a:ext cx="336684" cy="336684"/>
            </a:xfrm>
            <a:prstGeom prst="ellipse">
              <a:avLst/>
            </a:prstGeom>
            <a:solidFill>
              <a:srgbClr val="C00000"/>
            </a:solidFill>
            <a:ln w="12700" algn="ctr">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buClr>
                  <a:srgbClr val="CC9900"/>
                </a:buClr>
                <a:buFont typeface="Wingdings" pitchFamily="2" charset="2"/>
                <a:buChar char="n"/>
              </a:pPr>
              <a:endParaRPr lang="zh-CN" altLang="en-US" sz="1600"/>
            </a:p>
          </p:txBody>
        </p:sp>
        <p:pic>
          <p:nvPicPr>
            <p:cNvPr id="30" name="Picture 11"/>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2844448" y="2044933"/>
              <a:ext cx="292257" cy="342509"/>
            </a:xfrm>
            <a:prstGeom prst="rect">
              <a:avLst/>
            </a:prstGeom>
            <a:noFill/>
            <a:ln w="9525">
              <a:noFill/>
              <a:miter lim="800000"/>
              <a:headEnd/>
              <a:tailEnd/>
            </a:ln>
          </p:spPr>
        </p:pic>
      </p:grpSp>
      <p:pic>
        <p:nvPicPr>
          <p:cNvPr id="31" name="Picture 2"/>
          <p:cNvPicPr>
            <a:picLocks noChangeArrowheads="1"/>
          </p:cNvPicPr>
          <p:nvPr/>
        </p:nvPicPr>
        <p:blipFill>
          <a:blip r:embed="rId8"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86733" y="1988854"/>
            <a:ext cx="302594" cy="348031"/>
          </a:xfrm>
          <a:prstGeom prst="rect">
            <a:avLst/>
          </a:prstGeom>
          <a:noFill/>
          <a:ln w="9525">
            <a:noFill/>
            <a:miter lim="800000"/>
            <a:headEnd/>
            <a:tailEnd/>
          </a:ln>
        </p:spPr>
      </p:pic>
      <p:sp>
        <p:nvSpPr>
          <p:cNvPr id="32" name="矩形 31"/>
          <p:cNvSpPr/>
          <p:nvPr/>
        </p:nvSpPr>
        <p:spPr>
          <a:xfrm>
            <a:off x="5037919" y="3170673"/>
            <a:ext cx="697627"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实时</a:t>
            </a:r>
            <a:endParaRPr lang="zh-CN" altLang="en-US" sz="2000" dirty="0">
              <a:solidFill>
                <a:srgbClr val="FFFF00"/>
              </a:solidFill>
              <a:ea typeface="宋体" charset="-122"/>
            </a:endParaRPr>
          </a:p>
        </p:txBody>
      </p:sp>
      <p:sp>
        <p:nvSpPr>
          <p:cNvPr id="33" name="矩形 32"/>
          <p:cNvSpPr/>
          <p:nvPr/>
        </p:nvSpPr>
        <p:spPr>
          <a:xfrm>
            <a:off x="6353262" y="3168751"/>
            <a:ext cx="697627"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精准</a:t>
            </a:r>
            <a:endParaRPr lang="zh-CN" altLang="en-US" sz="2000" dirty="0">
              <a:solidFill>
                <a:srgbClr val="FFFF00"/>
              </a:solidFill>
              <a:ea typeface="宋体" charset="-122"/>
            </a:endParaRPr>
          </a:p>
        </p:txBody>
      </p:sp>
      <p:sp>
        <p:nvSpPr>
          <p:cNvPr id="37" name="KSO_Shape"/>
          <p:cNvSpPr>
            <a:spLocks/>
          </p:cNvSpPr>
          <p:nvPr/>
        </p:nvSpPr>
        <p:spPr bwMode="auto">
          <a:xfrm>
            <a:off x="8543113" y="4263293"/>
            <a:ext cx="1475274" cy="1060213"/>
          </a:xfrm>
          <a:custGeom>
            <a:avLst/>
            <a:gdLst/>
            <a:ahLst/>
            <a:cxnLst/>
            <a:rect l="0" t="0" r="r" b="b"/>
            <a:pathLst>
              <a:path w="5226050" h="3657600">
                <a:moveTo>
                  <a:pt x="3327400" y="1387475"/>
                </a:moveTo>
                <a:lnTo>
                  <a:pt x="3327400" y="1631950"/>
                </a:lnTo>
                <a:lnTo>
                  <a:pt x="3092450" y="1631950"/>
                </a:lnTo>
                <a:lnTo>
                  <a:pt x="3092450" y="1622425"/>
                </a:lnTo>
                <a:lnTo>
                  <a:pt x="3327400" y="1387475"/>
                </a:lnTo>
                <a:close/>
                <a:moveTo>
                  <a:pt x="3648075" y="1212850"/>
                </a:moveTo>
                <a:lnTo>
                  <a:pt x="3886200" y="1212850"/>
                </a:lnTo>
                <a:lnTo>
                  <a:pt x="3886200" y="1631950"/>
                </a:lnTo>
                <a:lnTo>
                  <a:pt x="3648075" y="1631950"/>
                </a:lnTo>
                <a:lnTo>
                  <a:pt x="3648075" y="1212850"/>
                </a:lnTo>
                <a:close/>
                <a:moveTo>
                  <a:pt x="3498850" y="1212850"/>
                </a:moveTo>
                <a:lnTo>
                  <a:pt x="3606800" y="1212850"/>
                </a:lnTo>
                <a:lnTo>
                  <a:pt x="3606800" y="1631950"/>
                </a:lnTo>
                <a:lnTo>
                  <a:pt x="3368675" y="1631950"/>
                </a:lnTo>
                <a:lnTo>
                  <a:pt x="3368675" y="1343025"/>
                </a:lnTo>
                <a:lnTo>
                  <a:pt x="3498850" y="1212850"/>
                </a:lnTo>
                <a:close/>
                <a:moveTo>
                  <a:pt x="2470150" y="1060450"/>
                </a:moveTo>
                <a:lnTo>
                  <a:pt x="2489200" y="1060450"/>
                </a:lnTo>
                <a:lnTo>
                  <a:pt x="2511425" y="1060450"/>
                </a:lnTo>
                <a:lnTo>
                  <a:pt x="2530475" y="1066800"/>
                </a:lnTo>
                <a:lnTo>
                  <a:pt x="2549525" y="1076325"/>
                </a:lnTo>
                <a:lnTo>
                  <a:pt x="2565400" y="1089025"/>
                </a:lnTo>
                <a:lnTo>
                  <a:pt x="2578100" y="1104900"/>
                </a:lnTo>
                <a:lnTo>
                  <a:pt x="2590800" y="1123950"/>
                </a:lnTo>
                <a:lnTo>
                  <a:pt x="2597150" y="1143000"/>
                </a:lnTo>
                <a:lnTo>
                  <a:pt x="2600325" y="1165225"/>
                </a:lnTo>
                <a:lnTo>
                  <a:pt x="2597150" y="1187450"/>
                </a:lnTo>
                <a:lnTo>
                  <a:pt x="2590800" y="1206500"/>
                </a:lnTo>
                <a:lnTo>
                  <a:pt x="2581275" y="1225550"/>
                </a:lnTo>
                <a:lnTo>
                  <a:pt x="2568575" y="1241425"/>
                </a:lnTo>
                <a:lnTo>
                  <a:pt x="2552700" y="1254125"/>
                </a:lnTo>
                <a:lnTo>
                  <a:pt x="2533650" y="1266825"/>
                </a:lnTo>
                <a:lnTo>
                  <a:pt x="2514600" y="1273175"/>
                </a:lnTo>
                <a:lnTo>
                  <a:pt x="1568371" y="1588585"/>
                </a:lnTo>
                <a:lnTo>
                  <a:pt x="1470025" y="2333625"/>
                </a:lnTo>
                <a:lnTo>
                  <a:pt x="1463675" y="2362200"/>
                </a:lnTo>
                <a:lnTo>
                  <a:pt x="1457325" y="2387600"/>
                </a:lnTo>
                <a:lnTo>
                  <a:pt x="1444625" y="2409825"/>
                </a:lnTo>
                <a:lnTo>
                  <a:pt x="1441450" y="2414588"/>
                </a:lnTo>
                <a:lnTo>
                  <a:pt x="1441450" y="3508375"/>
                </a:lnTo>
                <a:lnTo>
                  <a:pt x="1438275" y="3536950"/>
                </a:lnTo>
                <a:lnTo>
                  <a:pt x="1431925" y="3565525"/>
                </a:lnTo>
                <a:lnTo>
                  <a:pt x="1416050" y="3590925"/>
                </a:lnTo>
                <a:lnTo>
                  <a:pt x="1400175" y="3613150"/>
                </a:lnTo>
                <a:lnTo>
                  <a:pt x="1377950" y="3632200"/>
                </a:lnTo>
                <a:lnTo>
                  <a:pt x="1352550" y="3644900"/>
                </a:lnTo>
                <a:lnTo>
                  <a:pt x="1323975" y="3654425"/>
                </a:lnTo>
                <a:lnTo>
                  <a:pt x="1292225" y="3657600"/>
                </a:lnTo>
                <a:lnTo>
                  <a:pt x="1263650" y="3654425"/>
                </a:lnTo>
                <a:lnTo>
                  <a:pt x="1235075" y="3644900"/>
                </a:lnTo>
                <a:lnTo>
                  <a:pt x="1209675" y="3632200"/>
                </a:lnTo>
                <a:lnTo>
                  <a:pt x="1187450" y="3613150"/>
                </a:lnTo>
                <a:lnTo>
                  <a:pt x="1168400" y="3590925"/>
                </a:lnTo>
                <a:lnTo>
                  <a:pt x="1155700" y="3565525"/>
                </a:lnTo>
                <a:lnTo>
                  <a:pt x="1146175" y="3536950"/>
                </a:lnTo>
                <a:lnTo>
                  <a:pt x="1143000" y="3508375"/>
                </a:lnTo>
                <a:lnTo>
                  <a:pt x="1143000" y="2473801"/>
                </a:lnTo>
                <a:lnTo>
                  <a:pt x="1139825" y="2473325"/>
                </a:lnTo>
                <a:lnTo>
                  <a:pt x="1031875" y="2459831"/>
                </a:lnTo>
                <a:lnTo>
                  <a:pt x="1031875" y="3508375"/>
                </a:lnTo>
                <a:lnTo>
                  <a:pt x="1028700" y="3536950"/>
                </a:lnTo>
                <a:lnTo>
                  <a:pt x="1019175" y="3565525"/>
                </a:lnTo>
                <a:lnTo>
                  <a:pt x="1006475" y="3590925"/>
                </a:lnTo>
                <a:lnTo>
                  <a:pt x="987425" y="3613150"/>
                </a:lnTo>
                <a:lnTo>
                  <a:pt x="965200" y="3632200"/>
                </a:lnTo>
                <a:lnTo>
                  <a:pt x="939800" y="3644900"/>
                </a:lnTo>
                <a:lnTo>
                  <a:pt x="911225" y="3654425"/>
                </a:lnTo>
                <a:lnTo>
                  <a:pt x="882650" y="3657600"/>
                </a:lnTo>
                <a:lnTo>
                  <a:pt x="850900" y="3654425"/>
                </a:lnTo>
                <a:lnTo>
                  <a:pt x="822325" y="3644900"/>
                </a:lnTo>
                <a:lnTo>
                  <a:pt x="796925" y="3632200"/>
                </a:lnTo>
                <a:lnTo>
                  <a:pt x="774700" y="3613150"/>
                </a:lnTo>
                <a:lnTo>
                  <a:pt x="755650" y="3590925"/>
                </a:lnTo>
                <a:lnTo>
                  <a:pt x="742950" y="3565525"/>
                </a:lnTo>
                <a:lnTo>
                  <a:pt x="733425" y="3536950"/>
                </a:lnTo>
                <a:lnTo>
                  <a:pt x="730250" y="3508375"/>
                </a:lnTo>
                <a:lnTo>
                  <a:pt x="730250" y="2397125"/>
                </a:lnTo>
                <a:lnTo>
                  <a:pt x="733425" y="2368550"/>
                </a:lnTo>
                <a:lnTo>
                  <a:pt x="742950" y="2339975"/>
                </a:lnTo>
                <a:lnTo>
                  <a:pt x="743744" y="2338388"/>
                </a:lnTo>
                <a:lnTo>
                  <a:pt x="742950" y="2336800"/>
                </a:lnTo>
                <a:lnTo>
                  <a:pt x="736600" y="2314575"/>
                </a:lnTo>
                <a:lnTo>
                  <a:pt x="730250" y="2292350"/>
                </a:lnTo>
                <a:lnTo>
                  <a:pt x="730250" y="2263775"/>
                </a:lnTo>
                <a:lnTo>
                  <a:pt x="733425" y="2235200"/>
                </a:lnTo>
                <a:lnTo>
                  <a:pt x="825831" y="1545236"/>
                </a:lnTo>
                <a:lnTo>
                  <a:pt x="679450" y="1892300"/>
                </a:lnTo>
                <a:lnTo>
                  <a:pt x="669925" y="1911350"/>
                </a:lnTo>
                <a:lnTo>
                  <a:pt x="669217" y="1912766"/>
                </a:lnTo>
                <a:lnTo>
                  <a:pt x="666750" y="1917700"/>
                </a:lnTo>
                <a:lnTo>
                  <a:pt x="657225" y="1936750"/>
                </a:lnTo>
                <a:lnTo>
                  <a:pt x="641350" y="1952625"/>
                </a:lnTo>
                <a:lnTo>
                  <a:pt x="625475" y="1962150"/>
                </a:lnTo>
                <a:lnTo>
                  <a:pt x="606425" y="1971675"/>
                </a:lnTo>
                <a:lnTo>
                  <a:pt x="584200" y="1974850"/>
                </a:lnTo>
                <a:lnTo>
                  <a:pt x="561975" y="1974850"/>
                </a:lnTo>
                <a:lnTo>
                  <a:pt x="542925" y="1971675"/>
                </a:lnTo>
                <a:lnTo>
                  <a:pt x="76200" y="1774825"/>
                </a:lnTo>
                <a:lnTo>
                  <a:pt x="57150" y="1765300"/>
                </a:lnTo>
                <a:lnTo>
                  <a:pt x="38100" y="1752600"/>
                </a:lnTo>
                <a:lnTo>
                  <a:pt x="25400" y="1739900"/>
                </a:lnTo>
                <a:lnTo>
                  <a:pt x="12700" y="1720850"/>
                </a:lnTo>
                <a:lnTo>
                  <a:pt x="3175" y="1704975"/>
                </a:lnTo>
                <a:lnTo>
                  <a:pt x="0" y="1682750"/>
                </a:lnTo>
                <a:lnTo>
                  <a:pt x="0" y="1660525"/>
                </a:lnTo>
                <a:lnTo>
                  <a:pt x="3175" y="1641475"/>
                </a:lnTo>
                <a:lnTo>
                  <a:pt x="12700" y="1619250"/>
                </a:lnTo>
                <a:lnTo>
                  <a:pt x="22225" y="1603375"/>
                </a:lnTo>
                <a:lnTo>
                  <a:pt x="38100" y="1587500"/>
                </a:lnTo>
                <a:lnTo>
                  <a:pt x="53975" y="1574800"/>
                </a:lnTo>
                <a:lnTo>
                  <a:pt x="73025" y="1568450"/>
                </a:lnTo>
                <a:lnTo>
                  <a:pt x="95250" y="1562100"/>
                </a:lnTo>
                <a:lnTo>
                  <a:pt x="114300" y="1562100"/>
                </a:lnTo>
                <a:lnTo>
                  <a:pt x="136525" y="1568450"/>
                </a:lnTo>
                <a:lnTo>
                  <a:pt x="516862" y="1728864"/>
                </a:lnTo>
                <a:lnTo>
                  <a:pt x="669925" y="1368425"/>
                </a:lnTo>
                <a:lnTo>
                  <a:pt x="679450" y="1346200"/>
                </a:lnTo>
                <a:lnTo>
                  <a:pt x="688975" y="1330325"/>
                </a:lnTo>
                <a:lnTo>
                  <a:pt x="704850" y="1314450"/>
                </a:lnTo>
                <a:lnTo>
                  <a:pt x="714375" y="1304925"/>
                </a:lnTo>
                <a:lnTo>
                  <a:pt x="730250" y="1295400"/>
                </a:lnTo>
                <a:lnTo>
                  <a:pt x="746125" y="1285875"/>
                </a:lnTo>
                <a:lnTo>
                  <a:pt x="787400" y="1273175"/>
                </a:lnTo>
                <a:lnTo>
                  <a:pt x="831850" y="1260475"/>
                </a:lnTo>
                <a:lnTo>
                  <a:pt x="882650" y="1254125"/>
                </a:lnTo>
                <a:lnTo>
                  <a:pt x="936625" y="1250950"/>
                </a:lnTo>
                <a:lnTo>
                  <a:pt x="990600" y="1250950"/>
                </a:lnTo>
                <a:lnTo>
                  <a:pt x="1092200" y="1250950"/>
                </a:lnTo>
                <a:lnTo>
                  <a:pt x="1171575" y="1260475"/>
                </a:lnTo>
                <a:lnTo>
                  <a:pt x="1301750" y="1276350"/>
                </a:lnTo>
                <a:lnTo>
                  <a:pt x="1377950" y="1289050"/>
                </a:lnTo>
                <a:lnTo>
                  <a:pt x="1473200" y="1311275"/>
                </a:lnTo>
                <a:lnTo>
                  <a:pt x="1524000" y="1323975"/>
                </a:lnTo>
                <a:lnTo>
                  <a:pt x="1571625" y="1339850"/>
                </a:lnTo>
                <a:lnTo>
                  <a:pt x="1604727" y="1351672"/>
                </a:lnTo>
                <a:lnTo>
                  <a:pt x="2470150" y="1060450"/>
                </a:lnTo>
                <a:close/>
                <a:moveTo>
                  <a:pt x="4162425" y="914400"/>
                </a:moveTo>
                <a:lnTo>
                  <a:pt x="4162425" y="1631950"/>
                </a:lnTo>
                <a:lnTo>
                  <a:pt x="3924300" y="1631950"/>
                </a:lnTo>
                <a:lnTo>
                  <a:pt x="3924300" y="1168400"/>
                </a:lnTo>
                <a:lnTo>
                  <a:pt x="4162425" y="914400"/>
                </a:lnTo>
                <a:close/>
                <a:moveTo>
                  <a:pt x="1193800" y="593725"/>
                </a:moveTo>
                <a:lnTo>
                  <a:pt x="1228725" y="596900"/>
                </a:lnTo>
                <a:lnTo>
                  <a:pt x="1260475" y="603250"/>
                </a:lnTo>
                <a:lnTo>
                  <a:pt x="1289050" y="612775"/>
                </a:lnTo>
                <a:lnTo>
                  <a:pt x="1317625" y="625475"/>
                </a:lnTo>
                <a:lnTo>
                  <a:pt x="1346200" y="638175"/>
                </a:lnTo>
                <a:lnTo>
                  <a:pt x="1371600" y="657225"/>
                </a:lnTo>
                <a:lnTo>
                  <a:pt x="1397000" y="676275"/>
                </a:lnTo>
                <a:lnTo>
                  <a:pt x="1419225" y="698500"/>
                </a:lnTo>
                <a:lnTo>
                  <a:pt x="1438275" y="720725"/>
                </a:lnTo>
                <a:lnTo>
                  <a:pt x="1454150" y="746125"/>
                </a:lnTo>
                <a:lnTo>
                  <a:pt x="1470025" y="771525"/>
                </a:lnTo>
                <a:lnTo>
                  <a:pt x="1482725" y="800100"/>
                </a:lnTo>
                <a:lnTo>
                  <a:pt x="1492250" y="828675"/>
                </a:lnTo>
                <a:lnTo>
                  <a:pt x="1498600" y="860425"/>
                </a:lnTo>
                <a:lnTo>
                  <a:pt x="1501775" y="892175"/>
                </a:lnTo>
                <a:lnTo>
                  <a:pt x="1501775" y="923925"/>
                </a:lnTo>
                <a:lnTo>
                  <a:pt x="1498600" y="955675"/>
                </a:lnTo>
                <a:lnTo>
                  <a:pt x="1495425" y="987425"/>
                </a:lnTo>
                <a:lnTo>
                  <a:pt x="1485900" y="1019175"/>
                </a:lnTo>
                <a:lnTo>
                  <a:pt x="1473200" y="1047750"/>
                </a:lnTo>
                <a:lnTo>
                  <a:pt x="1457325" y="1073150"/>
                </a:lnTo>
                <a:lnTo>
                  <a:pt x="1441450" y="1101725"/>
                </a:lnTo>
                <a:lnTo>
                  <a:pt x="1422400" y="1123950"/>
                </a:lnTo>
                <a:lnTo>
                  <a:pt x="1400175" y="1146175"/>
                </a:lnTo>
                <a:lnTo>
                  <a:pt x="1377950" y="1165225"/>
                </a:lnTo>
                <a:lnTo>
                  <a:pt x="1352550" y="1184275"/>
                </a:lnTo>
                <a:lnTo>
                  <a:pt x="1327150" y="1196975"/>
                </a:lnTo>
                <a:lnTo>
                  <a:pt x="1298575" y="1209675"/>
                </a:lnTo>
                <a:lnTo>
                  <a:pt x="1270000" y="1219200"/>
                </a:lnTo>
                <a:lnTo>
                  <a:pt x="1238250" y="1225550"/>
                </a:lnTo>
                <a:lnTo>
                  <a:pt x="1206500" y="1228725"/>
                </a:lnTo>
                <a:lnTo>
                  <a:pt x="1174750" y="1231900"/>
                </a:lnTo>
                <a:lnTo>
                  <a:pt x="1143000" y="1228725"/>
                </a:lnTo>
                <a:lnTo>
                  <a:pt x="1111250" y="1222375"/>
                </a:lnTo>
                <a:lnTo>
                  <a:pt x="1079500" y="1212850"/>
                </a:lnTo>
                <a:lnTo>
                  <a:pt x="1050925" y="1200150"/>
                </a:lnTo>
                <a:lnTo>
                  <a:pt x="1022350" y="1187450"/>
                </a:lnTo>
                <a:lnTo>
                  <a:pt x="996950" y="1168400"/>
                </a:lnTo>
                <a:lnTo>
                  <a:pt x="974725" y="1149350"/>
                </a:lnTo>
                <a:lnTo>
                  <a:pt x="952500" y="1130300"/>
                </a:lnTo>
                <a:lnTo>
                  <a:pt x="933450" y="1104900"/>
                </a:lnTo>
                <a:lnTo>
                  <a:pt x="914400" y="1079500"/>
                </a:lnTo>
                <a:lnTo>
                  <a:pt x="901700" y="1054100"/>
                </a:lnTo>
                <a:lnTo>
                  <a:pt x="889000" y="1025525"/>
                </a:lnTo>
                <a:lnTo>
                  <a:pt x="879475" y="996950"/>
                </a:lnTo>
                <a:lnTo>
                  <a:pt x="873125" y="965200"/>
                </a:lnTo>
                <a:lnTo>
                  <a:pt x="866775" y="936625"/>
                </a:lnTo>
                <a:lnTo>
                  <a:pt x="866775" y="904875"/>
                </a:lnTo>
                <a:lnTo>
                  <a:pt x="869950" y="869950"/>
                </a:lnTo>
                <a:lnTo>
                  <a:pt x="876300" y="838200"/>
                </a:lnTo>
                <a:lnTo>
                  <a:pt x="885825" y="809625"/>
                </a:lnTo>
                <a:lnTo>
                  <a:pt x="895350" y="777875"/>
                </a:lnTo>
                <a:lnTo>
                  <a:pt x="911225" y="752475"/>
                </a:lnTo>
                <a:lnTo>
                  <a:pt x="927100" y="727075"/>
                </a:lnTo>
                <a:lnTo>
                  <a:pt x="946150" y="701675"/>
                </a:lnTo>
                <a:lnTo>
                  <a:pt x="968375" y="679450"/>
                </a:lnTo>
                <a:lnTo>
                  <a:pt x="990600" y="660400"/>
                </a:lnTo>
                <a:lnTo>
                  <a:pt x="1016000" y="644525"/>
                </a:lnTo>
                <a:lnTo>
                  <a:pt x="1044575" y="628650"/>
                </a:lnTo>
                <a:lnTo>
                  <a:pt x="1073150" y="615950"/>
                </a:lnTo>
                <a:lnTo>
                  <a:pt x="1101725" y="606425"/>
                </a:lnTo>
                <a:lnTo>
                  <a:pt x="1130300" y="600075"/>
                </a:lnTo>
                <a:lnTo>
                  <a:pt x="1162050" y="596900"/>
                </a:lnTo>
                <a:lnTo>
                  <a:pt x="1193800" y="593725"/>
                </a:lnTo>
                <a:close/>
                <a:moveTo>
                  <a:pt x="3930650" y="523875"/>
                </a:moveTo>
                <a:lnTo>
                  <a:pt x="4273550" y="523875"/>
                </a:lnTo>
                <a:lnTo>
                  <a:pt x="4289425" y="527050"/>
                </a:lnTo>
                <a:lnTo>
                  <a:pt x="4295775" y="527050"/>
                </a:lnTo>
                <a:lnTo>
                  <a:pt x="4302125" y="530225"/>
                </a:lnTo>
                <a:lnTo>
                  <a:pt x="4311650" y="533400"/>
                </a:lnTo>
                <a:lnTo>
                  <a:pt x="4318000" y="536575"/>
                </a:lnTo>
                <a:lnTo>
                  <a:pt x="4327525" y="546100"/>
                </a:lnTo>
                <a:lnTo>
                  <a:pt x="4337050" y="558800"/>
                </a:lnTo>
                <a:lnTo>
                  <a:pt x="4340225" y="565150"/>
                </a:lnTo>
                <a:lnTo>
                  <a:pt x="4343400" y="571500"/>
                </a:lnTo>
                <a:lnTo>
                  <a:pt x="4346575" y="581025"/>
                </a:lnTo>
                <a:lnTo>
                  <a:pt x="4349750" y="587375"/>
                </a:lnTo>
                <a:lnTo>
                  <a:pt x="4349750" y="603250"/>
                </a:lnTo>
                <a:lnTo>
                  <a:pt x="4349750" y="908050"/>
                </a:lnTo>
                <a:lnTo>
                  <a:pt x="4349750" y="920750"/>
                </a:lnTo>
                <a:lnTo>
                  <a:pt x="4343400" y="936625"/>
                </a:lnTo>
                <a:lnTo>
                  <a:pt x="4337050" y="949325"/>
                </a:lnTo>
                <a:lnTo>
                  <a:pt x="4327525" y="962025"/>
                </a:lnTo>
                <a:lnTo>
                  <a:pt x="4318000" y="971550"/>
                </a:lnTo>
                <a:lnTo>
                  <a:pt x="4305300" y="977900"/>
                </a:lnTo>
                <a:lnTo>
                  <a:pt x="4289425" y="981075"/>
                </a:lnTo>
                <a:lnTo>
                  <a:pt x="4273550" y="984250"/>
                </a:lnTo>
                <a:lnTo>
                  <a:pt x="4257675" y="981075"/>
                </a:lnTo>
                <a:lnTo>
                  <a:pt x="4244975" y="977900"/>
                </a:lnTo>
                <a:lnTo>
                  <a:pt x="4229100" y="971550"/>
                </a:lnTo>
                <a:lnTo>
                  <a:pt x="4219575" y="962025"/>
                </a:lnTo>
                <a:lnTo>
                  <a:pt x="4210050" y="949325"/>
                </a:lnTo>
                <a:lnTo>
                  <a:pt x="4203700" y="936625"/>
                </a:lnTo>
                <a:lnTo>
                  <a:pt x="4197350" y="920750"/>
                </a:lnTo>
                <a:lnTo>
                  <a:pt x="4197350" y="908050"/>
                </a:lnTo>
                <a:lnTo>
                  <a:pt x="4197350" y="787400"/>
                </a:lnTo>
                <a:lnTo>
                  <a:pt x="3873500" y="1127125"/>
                </a:lnTo>
                <a:lnTo>
                  <a:pt x="3863975" y="1136650"/>
                </a:lnTo>
                <a:lnTo>
                  <a:pt x="3851275" y="1146175"/>
                </a:lnTo>
                <a:lnTo>
                  <a:pt x="3838575" y="1152525"/>
                </a:lnTo>
                <a:lnTo>
                  <a:pt x="3825875" y="1158875"/>
                </a:lnTo>
                <a:lnTo>
                  <a:pt x="3813175" y="1158875"/>
                </a:lnTo>
                <a:lnTo>
                  <a:pt x="3810000" y="1158875"/>
                </a:lnTo>
                <a:lnTo>
                  <a:pt x="3806825" y="1158875"/>
                </a:lnTo>
                <a:lnTo>
                  <a:pt x="3473450" y="1162050"/>
                </a:lnTo>
                <a:lnTo>
                  <a:pt x="3022600" y="1612900"/>
                </a:lnTo>
                <a:lnTo>
                  <a:pt x="3009900" y="1622425"/>
                </a:lnTo>
                <a:lnTo>
                  <a:pt x="2997200" y="1628775"/>
                </a:lnTo>
                <a:lnTo>
                  <a:pt x="2981325" y="1631950"/>
                </a:lnTo>
                <a:lnTo>
                  <a:pt x="2968625" y="1635125"/>
                </a:lnTo>
                <a:lnTo>
                  <a:pt x="2952750" y="1631950"/>
                </a:lnTo>
                <a:lnTo>
                  <a:pt x="2940050" y="1628775"/>
                </a:lnTo>
                <a:lnTo>
                  <a:pt x="2924175" y="1622425"/>
                </a:lnTo>
                <a:lnTo>
                  <a:pt x="2914650" y="1612900"/>
                </a:lnTo>
                <a:lnTo>
                  <a:pt x="2901950" y="1600200"/>
                </a:lnTo>
                <a:lnTo>
                  <a:pt x="2895600" y="1587500"/>
                </a:lnTo>
                <a:lnTo>
                  <a:pt x="2892425" y="1571625"/>
                </a:lnTo>
                <a:lnTo>
                  <a:pt x="2889250" y="1555750"/>
                </a:lnTo>
                <a:lnTo>
                  <a:pt x="2892425" y="1543050"/>
                </a:lnTo>
                <a:lnTo>
                  <a:pt x="2895600" y="1527175"/>
                </a:lnTo>
                <a:lnTo>
                  <a:pt x="2901950" y="1514475"/>
                </a:lnTo>
                <a:lnTo>
                  <a:pt x="2914650" y="1501775"/>
                </a:lnTo>
                <a:lnTo>
                  <a:pt x="3371850" y="1044575"/>
                </a:lnTo>
                <a:lnTo>
                  <a:pt x="3381375" y="1031875"/>
                </a:lnTo>
                <a:lnTo>
                  <a:pt x="3394075" y="1019175"/>
                </a:lnTo>
                <a:lnTo>
                  <a:pt x="3409950" y="1012825"/>
                </a:lnTo>
                <a:lnTo>
                  <a:pt x="3425825" y="1009650"/>
                </a:lnTo>
                <a:lnTo>
                  <a:pt x="3435350" y="1006475"/>
                </a:lnTo>
                <a:lnTo>
                  <a:pt x="3438525" y="1006475"/>
                </a:lnTo>
                <a:lnTo>
                  <a:pt x="3441700" y="1006475"/>
                </a:lnTo>
                <a:lnTo>
                  <a:pt x="3775075" y="1006475"/>
                </a:lnTo>
                <a:lnTo>
                  <a:pt x="4086225" y="679450"/>
                </a:lnTo>
                <a:lnTo>
                  <a:pt x="3930650" y="679450"/>
                </a:lnTo>
                <a:lnTo>
                  <a:pt x="3914775" y="676275"/>
                </a:lnTo>
                <a:lnTo>
                  <a:pt x="3902075" y="673100"/>
                </a:lnTo>
                <a:lnTo>
                  <a:pt x="3886200" y="666750"/>
                </a:lnTo>
                <a:lnTo>
                  <a:pt x="3876675" y="657225"/>
                </a:lnTo>
                <a:lnTo>
                  <a:pt x="3867150" y="644525"/>
                </a:lnTo>
                <a:lnTo>
                  <a:pt x="3860800" y="631825"/>
                </a:lnTo>
                <a:lnTo>
                  <a:pt x="3854450" y="615950"/>
                </a:lnTo>
                <a:lnTo>
                  <a:pt x="3854450" y="603250"/>
                </a:lnTo>
                <a:lnTo>
                  <a:pt x="3854450" y="587375"/>
                </a:lnTo>
                <a:lnTo>
                  <a:pt x="3860800" y="571500"/>
                </a:lnTo>
                <a:lnTo>
                  <a:pt x="3867150" y="558800"/>
                </a:lnTo>
                <a:lnTo>
                  <a:pt x="3876675" y="546100"/>
                </a:lnTo>
                <a:lnTo>
                  <a:pt x="3886200" y="536575"/>
                </a:lnTo>
                <a:lnTo>
                  <a:pt x="3902075" y="530225"/>
                </a:lnTo>
                <a:lnTo>
                  <a:pt x="3914775" y="527050"/>
                </a:lnTo>
                <a:lnTo>
                  <a:pt x="3930650" y="523875"/>
                </a:lnTo>
                <a:close/>
                <a:moveTo>
                  <a:pt x="3302000" y="285750"/>
                </a:moveTo>
                <a:lnTo>
                  <a:pt x="3333750" y="317500"/>
                </a:lnTo>
                <a:lnTo>
                  <a:pt x="2622550" y="1104900"/>
                </a:lnTo>
                <a:lnTo>
                  <a:pt x="2543175" y="1028700"/>
                </a:lnTo>
                <a:lnTo>
                  <a:pt x="3302000" y="285750"/>
                </a:lnTo>
                <a:close/>
                <a:moveTo>
                  <a:pt x="2543175" y="0"/>
                </a:moveTo>
                <a:lnTo>
                  <a:pt x="4841875" y="0"/>
                </a:lnTo>
                <a:lnTo>
                  <a:pt x="4879975" y="3175"/>
                </a:lnTo>
                <a:lnTo>
                  <a:pt x="4918075" y="6350"/>
                </a:lnTo>
                <a:lnTo>
                  <a:pt x="4956175" y="15875"/>
                </a:lnTo>
                <a:lnTo>
                  <a:pt x="4991100" y="28575"/>
                </a:lnTo>
                <a:lnTo>
                  <a:pt x="5026025" y="47625"/>
                </a:lnTo>
                <a:lnTo>
                  <a:pt x="5057775" y="66675"/>
                </a:lnTo>
                <a:lnTo>
                  <a:pt x="5086350" y="88900"/>
                </a:lnTo>
                <a:lnTo>
                  <a:pt x="5111750" y="111125"/>
                </a:lnTo>
                <a:lnTo>
                  <a:pt x="5137150" y="139700"/>
                </a:lnTo>
                <a:lnTo>
                  <a:pt x="5159375" y="168275"/>
                </a:lnTo>
                <a:lnTo>
                  <a:pt x="5178425" y="200025"/>
                </a:lnTo>
                <a:lnTo>
                  <a:pt x="5194300" y="234950"/>
                </a:lnTo>
                <a:lnTo>
                  <a:pt x="5207000" y="269875"/>
                </a:lnTo>
                <a:lnTo>
                  <a:pt x="5216525" y="304800"/>
                </a:lnTo>
                <a:lnTo>
                  <a:pt x="5222875" y="342900"/>
                </a:lnTo>
                <a:lnTo>
                  <a:pt x="5226050" y="384175"/>
                </a:lnTo>
                <a:lnTo>
                  <a:pt x="5226050" y="1739900"/>
                </a:lnTo>
                <a:lnTo>
                  <a:pt x="5222875" y="1778000"/>
                </a:lnTo>
                <a:lnTo>
                  <a:pt x="5216525" y="1816100"/>
                </a:lnTo>
                <a:lnTo>
                  <a:pt x="5207000" y="1854200"/>
                </a:lnTo>
                <a:lnTo>
                  <a:pt x="5194300" y="1889125"/>
                </a:lnTo>
                <a:lnTo>
                  <a:pt x="5178425" y="1920875"/>
                </a:lnTo>
                <a:lnTo>
                  <a:pt x="5159375" y="1952625"/>
                </a:lnTo>
                <a:lnTo>
                  <a:pt x="5137150" y="1984375"/>
                </a:lnTo>
                <a:lnTo>
                  <a:pt x="5111750" y="2009775"/>
                </a:lnTo>
                <a:lnTo>
                  <a:pt x="5086350" y="2035175"/>
                </a:lnTo>
                <a:lnTo>
                  <a:pt x="5057775" y="2057400"/>
                </a:lnTo>
                <a:lnTo>
                  <a:pt x="5026025" y="2076450"/>
                </a:lnTo>
                <a:lnTo>
                  <a:pt x="4991100" y="2092325"/>
                </a:lnTo>
                <a:lnTo>
                  <a:pt x="4956175" y="2105025"/>
                </a:lnTo>
                <a:lnTo>
                  <a:pt x="4918075" y="2114550"/>
                </a:lnTo>
                <a:lnTo>
                  <a:pt x="4879975" y="2120900"/>
                </a:lnTo>
                <a:lnTo>
                  <a:pt x="4841875" y="2120900"/>
                </a:lnTo>
                <a:lnTo>
                  <a:pt x="2543175" y="2120900"/>
                </a:lnTo>
                <a:lnTo>
                  <a:pt x="2505075" y="2120900"/>
                </a:lnTo>
                <a:lnTo>
                  <a:pt x="2466975" y="2114550"/>
                </a:lnTo>
                <a:lnTo>
                  <a:pt x="2428875" y="2105025"/>
                </a:lnTo>
                <a:lnTo>
                  <a:pt x="2393950" y="2092325"/>
                </a:lnTo>
                <a:lnTo>
                  <a:pt x="2362200" y="2076450"/>
                </a:lnTo>
                <a:lnTo>
                  <a:pt x="2330450" y="2057400"/>
                </a:lnTo>
                <a:lnTo>
                  <a:pt x="2298700" y="2035175"/>
                </a:lnTo>
                <a:lnTo>
                  <a:pt x="2273300" y="2009775"/>
                </a:lnTo>
                <a:lnTo>
                  <a:pt x="2247900" y="1984375"/>
                </a:lnTo>
                <a:lnTo>
                  <a:pt x="2225675" y="1952625"/>
                </a:lnTo>
                <a:lnTo>
                  <a:pt x="2206625" y="1920875"/>
                </a:lnTo>
                <a:lnTo>
                  <a:pt x="2190750" y="1889125"/>
                </a:lnTo>
                <a:lnTo>
                  <a:pt x="2178050" y="1854200"/>
                </a:lnTo>
                <a:lnTo>
                  <a:pt x="2168525" y="1816100"/>
                </a:lnTo>
                <a:lnTo>
                  <a:pt x="2162175" y="1778000"/>
                </a:lnTo>
                <a:lnTo>
                  <a:pt x="2159000" y="1739900"/>
                </a:lnTo>
                <a:lnTo>
                  <a:pt x="2159000" y="1435100"/>
                </a:lnTo>
                <a:lnTo>
                  <a:pt x="2241550" y="1406525"/>
                </a:lnTo>
                <a:lnTo>
                  <a:pt x="2324100" y="1374775"/>
                </a:lnTo>
                <a:lnTo>
                  <a:pt x="2324100" y="1739900"/>
                </a:lnTo>
                <a:lnTo>
                  <a:pt x="2324100" y="1762125"/>
                </a:lnTo>
                <a:lnTo>
                  <a:pt x="2327275" y="1784350"/>
                </a:lnTo>
                <a:lnTo>
                  <a:pt x="2333625" y="1803400"/>
                </a:lnTo>
                <a:lnTo>
                  <a:pt x="2339975" y="1825625"/>
                </a:lnTo>
                <a:lnTo>
                  <a:pt x="2349500" y="1844675"/>
                </a:lnTo>
                <a:lnTo>
                  <a:pt x="2362200" y="1863725"/>
                </a:lnTo>
                <a:lnTo>
                  <a:pt x="2374900" y="1879600"/>
                </a:lnTo>
                <a:lnTo>
                  <a:pt x="2387600" y="1895475"/>
                </a:lnTo>
                <a:lnTo>
                  <a:pt x="2403475" y="1908175"/>
                </a:lnTo>
                <a:lnTo>
                  <a:pt x="2419350" y="1920875"/>
                </a:lnTo>
                <a:lnTo>
                  <a:pt x="2438400" y="1933575"/>
                </a:lnTo>
                <a:lnTo>
                  <a:pt x="2457450" y="1943100"/>
                </a:lnTo>
                <a:lnTo>
                  <a:pt x="2476500" y="1949450"/>
                </a:lnTo>
                <a:lnTo>
                  <a:pt x="2498725" y="1955800"/>
                </a:lnTo>
                <a:lnTo>
                  <a:pt x="2520950" y="1958975"/>
                </a:lnTo>
                <a:lnTo>
                  <a:pt x="2543175" y="1958975"/>
                </a:lnTo>
                <a:lnTo>
                  <a:pt x="4841875" y="1958975"/>
                </a:lnTo>
                <a:lnTo>
                  <a:pt x="4864100" y="1958975"/>
                </a:lnTo>
                <a:lnTo>
                  <a:pt x="4886325" y="1955800"/>
                </a:lnTo>
                <a:lnTo>
                  <a:pt x="4908550" y="1949450"/>
                </a:lnTo>
                <a:lnTo>
                  <a:pt x="4927600" y="1943100"/>
                </a:lnTo>
                <a:lnTo>
                  <a:pt x="4946650" y="1933575"/>
                </a:lnTo>
                <a:lnTo>
                  <a:pt x="4965700" y="1920875"/>
                </a:lnTo>
                <a:lnTo>
                  <a:pt x="4981575" y="1908175"/>
                </a:lnTo>
                <a:lnTo>
                  <a:pt x="4997450" y="1895475"/>
                </a:lnTo>
                <a:lnTo>
                  <a:pt x="5013325" y="1879600"/>
                </a:lnTo>
                <a:lnTo>
                  <a:pt x="5026025" y="1863725"/>
                </a:lnTo>
                <a:lnTo>
                  <a:pt x="5035550" y="1844675"/>
                </a:lnTo>
                <a:lnTo>
                  <a:pt x="5045075" y="1825625"/>
                </a:lnTo>
                <a:lnTo>
                  <a:pt x="5051425" y="1803400"/>
                </a:lnTo>
                <a:lnTo>
                  <a:pt x="5057775" y="1784350"/>
                </a:lnTo>
                <a:lnTo>
                  <a:pt x="5060950" y="1762125"/>
                </a:lnTo>
                <a:lnTo>
                  <a:pt x="5060950" y="1739900"/>
                </a:lnTo>
                <a:lnTo>
                  <a:pt x="5060950" y="384175"/>
                </a:lnTo>
                <a:lnTo>
                  <a:pt x="5060950" y="361950"/>
                </a:lnTo>
                <a:lnTo>
                  <a:pt x="5057775" y="339725"/>
                </a:lnTo>
                <a:lnTo>
                  <a:pt x="5051425" y="317500"/>
                </a:lnTo>
                <a:lnTo>
                  <a:pt x="5045075" y="298450"/>
                </a:lnTo>
                <a:lnTo>
                  <a:pt x="5035550" y="279400"/>
                </a:lnTo>
                <a:lnTo>
                  <a:pt x="5026025" y="260350"/>
                </a:lnTo>
                <a:lnTo>
                  <a:pt x="5013325" y="244475"/>
                </a:lnTo>
                <a:lnTo>
                  <a:pt x="4997450" y="228600"/>
                </a:lnTo>
                <a:lnTo>
                  <a:pt x="4981575" y="212725"/>
                </a:lnTo>
                <a:lnTo>
                  <a:pt x="4965700" y="200025"/>
                </a:lnTo>
                <a:lnTo>
                  <a:pt x="4946650" y="190500"/>
                </a:lnTo>
                <a:lnTo>
                  <a:pt x="4927600" y="180975"/>
                </a:lnTo>
                <a:lnTo>
                  <a:pt x="4908550" y="171450"/>
                </a:lnTo>
                <a:lnTo>
                  <a:pt x="4886325" y="168275"/>
                </a:lnTo>
                <a:lnTo>
                  <a:pt x="4864100" y="165100"/>
                </a:lnTo>
                <a:lnTo>
                  <a:pt x="4841875" y="161925"/>
                </a:lnTo>
                <a:lnTo>
                  <a:pt x="2543175" y="161925"/>
                </a:lnTo>
                <a:lnTo>
                  <a:pt x="2520950" y="165100"/>
                </a:lnTo>
                <a:lnTo>
                  <a:pt x="2498725" y="168275"/>
                </a:lnTo>
                <a:lnTo>
                  <a:pt x="2476500" y="171450"/>
                </a:lnTo>
                <a:lnTo>
                  <a:pt x="2457450" y="180975"/>
                </a:lnTo>
                <a:lnTo>
                  <a:pt x="2438400" y="190500"/>
                </a:lnTo>
                <a:lnTo>
                  <a:pt x="2419350" y="200025"/>
                </a:lnTo>
                <a:lnTo>
                  <a:pt x="2403475" y="212725"/>
                </a:lnTo>
                <a:lnTo>
                  <a:pt x="2387600" y="228600"/>
                </a:lnTo>
                <a:lnTo>
                  <a:pt x="2374900" y="244475"/>
                </a:lnTo>
                <a:lnTo>
                  <a:pt x="2362200" y="260350"/>
                </a:lnTo>
                <a:lnTo>
                  <a:pt x="2349500" y="279400"/>
                </a:lnTo>
                <a:lnTo>
                  <a:pt x="2339975" y="298450"/>
                </a:lnTo>
                <a:lnTo>
                  <a:pt x="2333625" y="317500"/>
                </a:lnTo>
                <a:lnTo>
                  <a:pt x="2327275" y="339725"/>
                </a:lnTo>
                <a:lnTo>
                  <a:pt x="2324100" y="361950"/>
                </a:lnTo>
                <a:lnTo>
                  <a:pt x="2324100" y="384175"/>
                </a:lnTo>
                <a:lnTo>
                  <a:pt x="2324100" y="1066800"/>
                </a:lnTo>
                <a:lnTo>
                  <a:pt x="2241550" y="1089025"/>
                </a:lnTo>
                <a:lnTo>
                  <a:pt x="2159000" y="1117600"/>
                </a:lnTo>
                <a:lnTo>
                  <a:pt x="2159000" y="384175"/>
                </a:lnTo>
                <a:lnTo>
                  <a:pt x="2162175" y="342900"/>
                </a:lnTo>
                <a:lnTo>
                  <a:pt x="2168525" y="304800"/>
                </a:lnTo>
                <a:lnTo>
                  <a:pt x="2178050" y="269875"/>
                </a:lnTo>
                <a:lnTo>
                  <a:pt x="2190750" y="234950"/>
                </a:lnTo>
                <a:lnTo>
                  <a:pt x="2206625" y="200025"/>
                </a:lnTo>
                <a:lnTo>
                  <a:pt x="2225675" y="168275"/>
                </a:lnTo>
                <a:lnTo>
                  <a:pt x="2247900" y="139700"/>
                </a:lnTo>
                <a:lnTo>
                  <a:pt x="2273300" y="111125"/>
                </a:lnTo>
                <a:lnTo>
                  <a:pt x="2298700" y="88900"/>
                </a:lnTo>
                <a:lnTo>
                  <a:pt x="2330450" y="66675"/>
                </a:lnTo>
                <a:lnTo>
                  <a:pt x="2362200" y="47625"/>
                </a:lnTo>
                <a:lnTo>
                  <a:pt x="2393950" y="28575"/>
                </a:lnTo>
                <a:lnTo>
                  <a:pt x="2428875" y="15875"/>
                </a:lnTo>
                <a:lnTo>
                  <a:pt x="2466975" y="6350"/>
                </a:lnTo>
                <a:lnTo>
                  <a:pt x="2505075" y="3175"/>
                </a:lnTo>
                <a:lnTo>
                  <a:pt x="2543175" y="0"/>
                </a:lnTo>
                <a:close/>
              </a:path>
            </a:pathLst>
          </a:custGeom>
          <a:solidFill>
            <a:schemeClr val="tx1">
              <a:lumMod val="9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任意多边形 37"/>
          <p:cNvSpPr/>
          <p:nvPr/>
        </p:nvSpPr>
        <p:spPr>
          <a:xfrm>
            <a:off x="6142981" y="3808448"/>
            <a:ext cx="3382545" cy="30336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20542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威胁态势 科学分析  </a:t>
            </a:r>
            <a:endParaRPr lang="zh-CN" altLang="en-US" dirty="0"/>
          </a:p>
        </p:txBody>
      </p:sp>
      <p:sp>
        <p:nvSpPr>
          <p:cNvPr id="3" name="TextBox 2"/>
          <p:cNvSpPr txBox="1"/>
          <p:nvPr/>
        </p:nvSpPr>
        <p:spPr>
          <a:xfrm>
            <a:off x="1342417" y="1024647"/>
            <a:ext cx="9110430" cy="307777"/>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当网络环境悄然发生变化时，运维人员往往无法感知，对于内部系统即将面临的威胁风险更是难以提前</a:t>
            </a:r>
            <a:r>
              <a:rPr lang="zh-CN" altLang="en-US" sz="1400" b="1" dirty="0">
                <a:latin typeface="+mj-ea"/>
                <a:ea typeface="+mj-ea"/>
              </a:rPr>
              <a:t>防范</a:t>
            </a:r>
            <a:r>
              <a:rPr lang="zh-CN" altLang="en-US" sz="1400" b="1" dirty="0" smtClean="0">
                <a:latin typeface="+mj-ea"/>
                <a:ea typeface="+mj-ea"/>
              </a:rPr>
              <a:t>。</a:t>
            </a:r>
            <a:endParaRPr lang="zh-CN" altLang="en-US" sz="1400" b="1" dirty="0">
              <a:latin typeface="+mj-ea"/>
              <a:ea typeface="+mj-ea"/>
            </a:endParaRPr>
          </a:p>
        </p:txBody>
      </p:sp>
      <p:graphicFrame>
        <p:nvGraphicFramePr>
          <p:cNvPr id="2" name="图表 1"/>
          <p:cNvGraphicFramePr/>
          <p:nvPr>
            <p:extLst>
              <p:ext uri="{D42A27DB-BD31-4B8C-83A1-F6EECF244321}">
                <p14:modId xmlns:p14="http://schemas.microsoft.com/office/powerpoint/2010/main" val="3300548233"/>
              </p:ext>
            </p:extLst>
          </p:nvPr>
        </p:nvGraphicFramePr>
        <p:xfrm>
          <a:off x="1504670" y="1437401"/>
          <a:ext cx="6843932" cy="3598830"/>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1511137" y="1680132"/>
            <a:ext cx="1057835" cy="215444"/>
          </a:xfrm>
          <a:prstGeom prst="rect">
            <a:avLst/>
          </a:prstGeom>
        </p:spPr>
        <p:txBody>
          <a:bodyPr wrap="square">
            <a:spAutoFit/>
          </a:bodyPr>
          <a:lstStyle/>
          <a:p>
            <a:pPr fontAlgn="base">
              <a:spcBef>
                <a:spcPct val="0"/>
              </a:spcBef>
              <a:spcAft>
                <a:spcPct val="0"/>
              </a:spcAft>
            </a:pPr>
            <a:r>
              <a:rPr lang="zh-CN" altLang="en-US" sz="800" b="1" dirty="0" smtClean="0">
                <a:latin typeface="微软雅黑" panose="020B0503020204020204" pitchFamily="34" charset="-122"/>
              </a:rPr>
              <a:t>单位：百次</a:t>
            </a:r>
            <a:endParaRPr lang="zh-CN" altLang="en-US" sz="800" b="1" dirty="0">
              <a:ea typeface="宋体" charset="-122"/>
            </a:endParaRPr>
          </a:p>
        </p:txBody>
      </p:sp>
      <p:sp>
        <p:nvSpPr>
          <p:cNvPr id="6" name="矩形 5"/>
          <p:cNvSpPr/>
          <p:nvPr/>
        </p:nvSpPr>
        <p:spPr>
          <a:xfrm>
            <a:off x="4078952" y="1587742"/>
            <a:ext cx="1966248" cy="246221"/>
          </a:xfrm>
          <a:prstGeom prst="rect">
            <a:avLst/>
          </a:prstGeom>
        </p:spPr>
        <p:txBody>
          <a:bodyPr wrap="square">
            <a:spAutoFit/>
          </a:bodyPr>
          <a:lstStyle/>
          <a:p>
            <a:pPr fontAlgn="base">
              <a:spcBef>
                <a:spcPct val="0"/>
              </a:spcBef>
              <a:spcAft>
                <a:spcPct val="0"/>
              </a:spcAft>
            </a:pPr>
            <a:r>
              <a:rPr lang="zh-CN" altLang="en-US" sz="1000" b="1" dirty="0">
                <a:solidFill>
                  <a:srgbClr val="FFFF00"/>
                </a:solidFill>
                <a:latin typeface="微软雅黑" panose="020B0503020204020204" pitchFamily="34" charset="-122"/>
              </a:rPr>
              <a:t>攻击</a:t>
            </a:r>
            <a:r>
              <a:rPr lang="zh-CN" altLang="en-US" sz="1000" b="1" dirty="0" smtClean="0">
                <a:solidFill>
                  <a:srgbClr val="FFFF00"/>
                </a:solidFill>
                <a:latin typeface="微软雅黑" panose="020B0503020204020204" pitchFamily="34" charset="-122"/>
              </a:rPr>
              <a:t>态势分析</a:t>
            </a:r>
            <a:endParaRPr lang="zh-CN" altLang="en-US" sz="1000" b="1" dirty="0">
              <a:solidFill>
                <a:srgbClr val="FFFF00"/>
              </a:solidFill>
              <a:ea typeface="宋体" charset="-122"/>
            </a:endParaRPr>
          </a:p>
        </p:txBody>
      </p:sp>
      <p:sp>
        <p:nvSpPr>
          <p:cNvPr id="8" name="任意多边形 7"/>
          <p:cNvSpPr/>
          <p:nvPr/>
        </p:nvSpPr>
        <p:spPr>
          <a:xfrm>
            <a:off x="5645944" y="2138487"/>
            <a:ext cx="3773468" cy="20532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rgbClr val="FFC000"/>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8404514" y="2343811"/>
            <a:ext cx="2048333" cy="2791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 name="矩形 9"/>
          <p:cNvSpPr/>
          <p:nvPr/>
        </p:nvSpPr>
        <p:spPr>
          <a:xfrm>
            <a:off x="8456316" y="2388660"/>
            <a:ext cx="1926193" cy="2746906"/>
          </a:xfrm>
          <a:prstGeom prst="rect">
            <a:avLst/>
          </a:prstGeom>
        </p:spPr>
        <p:txBody>
          <a:bodyPr wrap="square">
            <a:spAutoFit/>
          </a:bodyPr>
          <a:lstStyle/>
          <a:p>
            <a:pPr fontAlgn="base">
              <a:lnSpc>
                <a:spcPct val="150000"/>
              </a:lnSpc>
              <a:spcBef>
                <a:spcPct val="0"/>
              </a:spcBef>
              <a:spcAft>
                <a:spcPct val="0"/>
              </a:spcAft>
            </a:pPr>
            <a:r>
              <a:rPr lang="zh-CN" altLang="en-US" sz="1100" b="1" dirty="0" smtClean="0">
                <a:solidFill>
                  <a:srgbClr val="FFC000"/>
                </a:solidFill>
                <a:ea typeface="宋体" charset="-122"/>
              </a:rPr>
              <a:t>               </a:t>
            </a:r>
            <a:r>
              <a:rPr lang="zh-CN" altLang="en-US" sz="1100" b="1" dirty="0" smtClean="0">
                <a:solidFill>
                  <a:srgbClr val="FFC000"/>
                </a:solidFill>
                <a:latin typeface="+mn-ea"/>
              </a:rPr>
              <a:t>分析结果</a:t>
            </a:r>
            <a:endParaRPr lang="en-US" altLang="zh-CN" sz="1100" b="1" dirty="0" smtClean="0">
              <a:solidFill>
                <a:srgbClr val="FFC000"/>
              </a:solidFill>
              <a:latin typeface="+mn-ea"/>
            </a:endParaRPr>
          </a:p>
          <a:p>
            <a:pPr fontAlgn="base">
              <a:lnSpc>
                <a:spcPct val="150000"/>
              </a:lnSpc>
              <a:spcBef>
                <a:spcPct val="0"/>
              </a:spcBef>
              <a:spcAft>
                <a:spcPct val="0"/>
              </a:spcAft>
            </a:pPr>
            <a:r>
              <a:rPr lang="zh-CN" altLang="en-US" sz="800" b="1" dirty="0" smtClean="0">
                <a:latin typeface="+mn-ea"/>
              </a:rPr>
              <a:t>时间段：</a:t>
            </a:r>
            <a:r>
              <a:rPr lang="en-US" altLang="zh-CN" sz="800" b="1" dirty="0" smtClean="0">
                <a:latin typeface="+mn-ea"/>
              </a:rPr>
              <a:t>16:00-17</a:t>
            </a:r>
            <a:r>
              <a:rPr lang="en-US" altLang="zh-CN" sz="800" b="1" dirty="0">
                <a:latin typeface="+mn-ea"/>
                <a:sym typeface="Wingdings" panose="05000000000000000000" pitchFamily="2" charset="2"/>
              </a:rPr>
              <a:t>:</a:t>
            </a:r>
            <a:r>
              <a:rPr lang="en-US" altLang="zh-CN" sz="800" b="1" dirty="0" smtClean="0">
                <a:latin typeface="+mn-ea"/>
                <a:sym typeface="Wingdings" panose="05000000000000000000" pitchFamily="2" charset="2"/>
              </a:rPr>
              <a:t>00</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防护攻击次数：</a:t>
            </a:r>
            <a:r>
              <a:rPr lang="en-US" altLang="zh-CN" sz="800" b="1" dirty="0" smtClean="0">
                <a:solidFill>
                  <a:srgbClr val="FF0000"/>
                </a:solidFill>
                <a:latin typeface="+mn-ea"/>
              </a:rPr>
              <a:t>500</a:t>
            </a:r>
            <a:r>
              <a:rPr lang="zh-CN" altLang="en-US" sz="800" b="1" dirty="0" smtClean="0">
                <a:latin typeface="+mn-ea"/>
              </a:rPr>
              <a:t>次</a:t>
            </a:r>
            <a:endParaRPr lang="en-US" altLang="zh-CN" sz="800" b="1" dirty="0" smtClean="0">
              <a:latin typeface="+mn-ea"/>
            </a:endParaRPr>
          </a:p>
          <a:p>
            <a:pPr fontAlgn="base">
              <a:lnSpc>
                <a:spcPct val="150000"/>
              </a:lnSpc>
              <a:spcBef>
                <a:spcPct val="0"/>
              </a:spcBef>
              <a:spcAft>
                <a:spcPct val="0"/>
              </a:spcAft>
            </a:pPr>
            <a:r>
              <a:rPr lang="zh-CN" altLang="en-US" sz="800" b="1" dirty="0">
                <a:latin typeface="+mn-ea"/>
              </a:rPr>
              <a:t>威胁</a:t>
            </a:r>
            <a:r>
              <a:rPr lang="zh-CN" altLang="en-US" sz="800" b="1" dirty="0" smtClean="0">
                <a:latin typeface="+mn-ea"/>
              </a:rPr>
              <a:t>情况：</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危级（</a:t>
            </a:r>
            <a:r>
              <a:rPr lang="en-US" altLang="zh-CN" sz="800" b="1" dirty="0">
                <a:solidFill>
                  <a:srgbClr val="92D050"/>
                </a:solidFill>
                <a:latin typeface="+mn-ea"/>
              </a:rPr>
              <a:t> 0 </a:t>
            </a:r>
            <a:r>
              <a:rPr lang="zh-CN" altLang="en-US" sz="800" b="1" dirty="0" smtClean="0">
                <a:latin typeface="+mn-ea"/>
              </a:rPr>
              <a:t>）</a:t>
            </a:r>
            <a:r>
              <a:rPr lang="en-US" altLang="zh-CN" sz="800" b="1" dirty="0" smtClean="0">
                <a:latin typeface="+mn-ea"/>
              </a:rPr>
              <a:t> </a:t>
            </a:r>
            <a:r>
              <a:rPr lang="zh-CN" altLang="en-US" sz="800" b="1" dirty="0" smtClean="0">
                <a:latin typeface="+mn-ea"/>
              </a:rPr>
              <a:t>高危（</a:t>
            </a:r>
            <a:r>
              <a:rPr lang="en-US" altLang="zh-CN" sz="800" b="1" dirty="0">
                <a:solidFill>
                  <a:srgbClr val="FF0000"/>
                </a:solidFill>
                <a:latin typeface="+mn-ea"/>
              </a:rPr>
              <a:t> 100 </a:t>
            </a:r>
            <a:r>
              <a:rPr lang="zh-CN" altLang="en-US" sz="800" b="1" dirty="0" smtClean="0">
                <a:latin typeface="+mn-ea"/>
              </a:rPr>
              <a:t>）</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中危（</a:t>
            </a:r>
            <a:r>
              <a:rPr lang="en-US" altLang="zh-CN" sz="800" b="1" dirty="0">
                <a:solidFill>
                  <a:srgbClr val="FF0000"/>
                </a:solidFill>
                <a:latin typeface="+mn-ea"/>
              </a:rPr>
              <a:t> 50 </a:t>
            </a:r>
            <a:r>
              <a:rPr lang="zh-CN" altLang="en-US" sz="800" b="1" dirty="0" smtClean="0">
                <a:latin typeface="+mn-ea"/>
              </a:rPr>
              <a:t>）</a:t>
            </a:r>
            <a:r>
              <a:rPr lang="en-US" altLang="zh-CN" sz="800" b="1" dirty="0" smtClean="0">
                <a:latin typeface="+mn-ea"/>
              </a:rPr>
              <a:t> </a:t>
            </a:r>
            <a:r>
              <a:rPr lang="zh-CN" altLang="en-US" sz="800" b="1" dirty="0" smtClean="0">
                <a:latin typeface="+mn-ea"/>
              </a:rPr>
              <a:t>低危（</a:t>
            </a:r>
            <a:r>
              <a:rPr lang="en-US" altLang="zh-CN" sz="800" b="1" dirty="0" smtClean="0">
                <a:solidFill>
                  <a:srgbClr val="FFFF00"/>
                </a:solidFill>
                <a:latin typeface="+mn-ea"/>
              </a:rPr>
              <a:t>350</a:t>
            </a:r>
            <a:r>
              <a:rPr lang="zh-CN" altLang="en-US" sz="800" b="1" dirty="0" smtClean="0">
                <a:latin typeface="+mn-ea"/>
              </a:rPr>
              <a:t>） </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攻击类型：</a:t>
            </a:r>
            <a:r>
              <a:rPr lang="en-US" altLang="zh-CN" sz="800" b="1" dirty="0" smtClean="0">
                <a:latin typeface="+mn-ea"/>
              </a:rPr>
              <a:t>SQL</a:t>
            </a:r>
            <a:r>
              <a:rPr lang="zh-CN" altLang="en-US" sz="800" b="1" dirty="0" smtClean="0">
                <a:latin typeface="+mn-ea"/>
              </a:rPr>
              <a:t>注入、网络爬虫</a:t>
            </a:r>
            <a:r>
              <a:rPr lang="en-US" altLang="zh-CN" sz="800" b="1" dirty="0" smtClean="0">
                <a:latin typeface="+mn-ea"/>
              </a:rPr>
              <a:t>…</a:t>
            </a:r>
          </a:p>
          <a:p>
            <a:pPr fontAlgn="base">
              <a:lnSpc>
                <a:spcPct val="150000"/>
              </a:lnSpc>
              <a:spcBef>
                <a:spcPct val="0"/>
              </a:spcBef>
              <a:spcAft>
                <a:spcPct val="0"/>
              </a:spcAft>
            </a:pPr>
            <a:r>
              <a:rPr lang="zh-CN" altLang="en-US" sz="800" b="1" dirty="0">
                <a:latin typeface="+mn-ea"/>
              </a:rPr>
              <a:t>被</a:t>
            </a:r>
            <a:r>
              <a:rPr lang="zh-CN" altLang="en-US" sz="800" b="1" dirty="0" smtClean="0">
                <a:latin typeface="+mn-ea"/>
              </a:rPr>
              <a:t>攻击主机：</a:t>
            </a:r>
            <a:r>
              <a:rPr lang="en-US" altLang="zh-CN" sz="800" b="1" u="sng" dirty="0" smtClean="0">
                <a:latin typeface="+mn-ea"/>
              </a:rPr>
              <a:t>172.17.0.1</a:t>
            </a:r>
            <a:r>
              <a:rPr lang="zh-CN" altLang="en-US" sz="800" b="1" u="sng" dirty="0" smtClean="0">
                <a:latin typeface="+mn-ea"/>
              </a:rPr>
              <a:t>（</a:t>
            </a:r>
            <a:r>
              <a:rPr lang="zh-CN" altLang="en-US" sz="800" b="1" u="sng" dirty="0">
                <a:latin typeface="+mn-ea"/>
              </a:rPr>
              <a:t>论坛</a:t>
            </a:r>
            <a:r>
              <a:rPr lang="zh-CN" altLang="en-US" sz="800" b="1" u="sng" dirty="0" smtClean="0">
                <a:latin typeface="+mn-ea"/>
              </a:rPr>
              <a:t>）</a:t>
            </a:r>
            <a:r>
              <a:rPr lang="zh-CN" altLang="en-US" sz="800" b="1" dirty="0" smtClean="0">
                <a:latin typeface="+mn-ea"/>
              </a:rPr>
              <a:t>、</a:t>
            </a:r>
            <a:r>
              <a:rPr lang="en-US" altLang="zh-CN" sz="800" b="1" u="sng" dirty="0" smtClean="0">
                <a:latin typeface="+mn-ea"/>
              </a:rPr>
              <a:t>172.17.0.65</a:t>
            </a:r>
            <a:r>
              <a:rPr lang="zh-CN" altLang="en-US" sz="800" b="1" u="sng" dirty="0" smtClean="0">
                <a:latin typeface="+mn-ea"/>
              </a:rPr>
              <a:t>（官网）</a:t>
            </a:r>
            <a:r>
              <a:rPr lang="en-US" altLang="zh-CN" sz="800" b="1" dirty="0" smtClean="0">
                <a:latin typeface="+mn-ea"/>
              </a:rPr>
              <a:t>…</a:t>
            </a:r>
            <a:endParaRPr lang="en-US" altLang="zh-CN" sz="800" b="1" u="sng" dirty="0" smtClean="0">
              <a:latin typeface="+mn-ea"/>
            </a:endParaRPr>
          </a:p>
          <a:p>
            <a:pPr fontAlgn="base">
              <a:lnSpc>
                <a:spcPct val="150000"/>
              </a:lnSpc>
              <a:spcBef>
                <a:spcPct val="0"/>
              </a:spcBef>
              <a:spcAft>
                <a:spcPct val="0"/>
              </a:spcAft>
            </a:pPr>
            <a:r>
              <a:rPr lang="zh-CN" altLang="en-US" sz="800" b="1" dirty="0" smtClean="0">
                <a:latin typeface="+mn-ea"/>
              </a:rPr>
              <a:t>对比情况：高于昨日防护攻击量、高于一周平均防护攻击量。</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趋势预测：</a:t>
            </a:r>
            <a:r>
              <a:rPr lang="zh-CN" altLang="en-US" sz="800" b="1" dirty="0" smtClean="0">
                <a:solidFill>
                  <a:srgbClr val="92D050"/>
                </a:solidFill>
                <a:latin typeface="+mn-ea"/>
              </a:rPr>
              <a:t>每日</a:t>
            </a:r>
            <a:r>
              <a:rPr lang="en-US" altLang="zh-CN" sz="800" b="1" dirty="0" smtClean="0">
                <a:solidFill>
                  <a:srgbClr val="92D050"/>
                </a:solidFill>
                <a:latin typeface="+mn-ea"/>
              </a:rPr>
              <a:t>16:00-18:00</a:t>
            </a:r>
            <a:r>
              <a:rPr lang="zh-CN" altLang="en-US" sz="800" b="1" dirty="0" smtClean="0">
                <a:solidFill>
                  <a:srgbClr val="92D050"/>
                </a:solidFill>
                <a:latin typeface="+mn-ea"/>
              </a:rPr>
              <a:t>注意对</a:t>
            </a:r>
            <a:r>
              <a:rPr lang="en-US" altLang="zh-CN" sz="800" b="1" dirty="0" smtClean="0">
                <a:solidFill>
                  <a:srgbClr val="92D050"/>
                </a:solidFill>
                <a:latin typeface="+mn-ea"/>
              </a:rPr>
              <a:t>Web</a:t>
            </a:r>
            <a:r>
              <a:rPr lang="zh-CN" altLang="en-US" sz="800" b="1" dirty="0" smtClean="0">
                <a:solidFill>
                  <a:srgbClr val="92D050"/>
                </a:solidFill>
                <a:latin typeface="+mn-ea"/>
              </a:rPr>
              <a:t>服务器的监测及防护。</a:t>
            </a:r>
            <a:endParaRPr lang="en-US" altLang="zh-CN" sz="800" b="1" dirty="0" smtClean="0">
              <a:solidFill>
                <a:srgbClr val="92D050"/>
              </a:solidFill>
              <a:latin typeface="+mn-ea"/>
            </a:endParaRPr>
          </a:p>
          <a:p>
            <a:pPr fontAlgn="base">
              <a:lnSpc>
                <a:spcPct val="150000"/>
              </a:lnSpc>
              <a:spcBef>
                <a:spcPct val="0"/>
              </a:spcBef>
              <a:spcAft>
                <a:spcPct val="0"/>
              </a:spcAft>
            </a:pPr>
            <a:r>
              <a:rPr lang="zh-CN" altLang="en-US" sz="800" b="1" dirty="0" smtClean="0">
                <a:latin typeface="+mn-ea"/>
              </a:rPr>
              <a:t>处理结果：</a:t>
            </a:r>
            <a:r>
              <a:rPr lang="zh-CN" altLang="en-US" sz="800" b="1" dirty="0" smtClean="0">
                <a:solidFill>
                  <a:srgbClr val="FF0000"/>
                </a:solidFill>
                <a:latin typeface="+mn-ea"/>
              </a:rPr>
              <a:t>告警</a:t>
            </a:r>
            <a:endParaRPr lang="en-US" altLang="zh-CN" sz="800" b="1" dirty="0" smtClean="0">
              <a:solidFill>
                <a:srgbClr val="FF0000"/>
              </a:solidFill>
              <a:latin typeface="+mn-ea"/>
            </a:endParaRPr>
          </a:p>
        </p:txBody>
      </p:sp>
      <p:sp>
        <p:nvSpPr>
          <p:cNvPr id="13" name="TextBox 12"/>
          <p:cNvSpPr txBox="1"/>
          <p:nvPr/>
        </p:nvSpPr>
        <p:spPr>
          <a:xfrm>
            <a:off x="1899736"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实现以数据为</a:t>
            </a:r>
            <a:r>
              <a:rPr lang="zh-CN" altLang="en-US" b="1" dirty="0">
                <a:solidFill>
                  <a:srgbClr val="FFFF00"/>
                </a:solidFill>
                <a:latin typeface="+mj-ea"/>
                <a:ea typeface="+mj-ea"/>
              </a:rPr>
              <a:t>导向</a:t>
            </a:r>
            <a:r>
              <a:rPr lang="zh-CN" altLang="en-US" b="1" dirty="0" smtClean="0">
                <a:solidFill>
                  <a:srgbClr val="FFFF00"/>
                </a:solidFill>
                <a:latin typeface="+mj-ea"/>
                <a:ea typeface="+mj-ea"/>
              </a:rPr>
              <a:t>的威胁态势分析</a:t>
            </a:r>
            <a:endParaRPr lang="zh-CN" altLang="en-US" b="1" dirty="0">
              <a:solidFill>
                <a:srgbClr val="FFFF00"/>
              </a:solidFill>
              <a:latin typeface="+mj-ea"/>
              <a:ea typeface="+mj-ea"/>
            </a:endParaRPr>
          </a:p>
        </p:txBody>
      </p:sp>
      <p:sp>
        <p:nvSpPr>
          <p:cNvPr id="15" name="KSO_Shape"/>
          <p:cNvSpPr>
            <a:spLocks/>
          </p:cNvSpPr>
          <p:nvPr/>
        </p:nvSpPr>
        <p:spPr bwMode="auto">
          <a:xfrm>
            <a:off x="1711884" y="4661670"/>
            <a:ext cx="468850" cy="560103"/>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accent4">
              <a:lumMod val="40000"/>
              <a:lumOff val="6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KSO_Shape"/>
          <p:cNvSpPr>
            <a:spLocks/>
          </p:cNvSpPr>
          <p:nvPr/>
        </p:nvSpPr>
        <p:spPr bwMode="auto">
          <a:xfrm>
            <a:off x="2901615" y="4754074"/>
            <a:ext cx="335571" cy="443098"/>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矩形 16"/>
          <p:cNvSpPr/>
          <p:nvPr/>
        </p:nvSpPr>
        <p:spPr>
          <a:xfrm>
            <a:off x="2362235" y="4806346"/>
            <a:ext cx="528917" cy="338554"/>
          </a:xfrm>
          <a:prstGeom prst="rect">
            <a:avLst/>
          </a:prstGeom>
        </p:spPr>
        <p:txBody>
          <a:bodyPr wrap="square">
            <a:spAutoFit/>
          </a:bodyPr>
          <a:lstStyle/>
          <a:p>
            <a:pPr fontAlgn="base">
              <a:spcBef>
                <a:spcPct val="0"/>
              </a:spcBef>
              <a:spcAft>
                <a:spcPct val="0"/>
              </a:spcAft>
            </a:pPr>
            <a:r>
              <a:rPr lang="en-US" altLang="zh-CN" sz="1600" b="1" dirty="0" smtClean="0">
                <a:latin typeface="微软雅黑" panose="020B0503020204020204" pitchFamily="34" charset="-122"/>
              </a:rPr>
              <a:t>…</a:t>
            </a:r>
            <a:endParaRPr lang="zh-CN" altLang="en-US" sz="1600" b="1" dirty="0">
              <a:ea typeface="宋体" charset="-122"/>
            </a:endParaRPr>
          </a:p>
        </p:txBody>
      </p:sp>
      <p:sp>
        <p:nvSpPr>
          <p:cNvPr id="18" name="KSO_Shape"/>
          <p:cNvSpPr>
            <a:spLocks/>
          </p:cNvSpPr>
          <p:nvPr/>
        </p:nvSpPr>
        <p:spPr bwMode="auto">
          <a:xfrm>
            <a:off x="817860" y="4754074"/>
            <a:ext cx="335571" cy="443098"/>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矩形 18"/>
          <p:cNvSpPr/>
          <p:nvPr/>
        </p:nvSpPr>
        <p:spPr>
          <a:xfrm>
            <a:off x="1301516" y="4819450"/>
            <a:ext cx="528917" cy="338554"/>
          </a:xfrm>
          <a:prstGeom prst="rect">
            <a:avLst/>
          </a:prstGeom>
        </p:spPr>
        <p:txBody>
          <a:bodyPr wrap="square">
            <a:spAutoFit/>
          </a:bodyPr>
          <a:lstStyle/>
          <a:p>
            <a:pPr fontAlgn="base">
              <a:spcBef>
                <a:spcPct val="0"/>
              </a:spcBef>
              <a:spcAft>
                <a:spcPct val="0"/>
              </a:spcAft>
            </a:pPr>
            <a:r>
              <a:rPr lang="en-US" altLang="zh-CN" sz="1600" b="1" dirty="0" smtClean="0">
                <a:latin typeface="微软雅黑" panose="020B0503020204020204" pitchFamily="34" charset="-122"/>
              </a:rPr>
              <a:t>…</a:t>
            </a:r>
            <a:endParaRPr lang="zh-CN" altLang="en-US" sz="1600" b="1" dirty="0">
              <a:ea typeface="宋体" charset="-122"/>
            </a:endParaRPr>
          </a:p>
        </p:txBody>
      </p:sp>
      <p:sp>
        <p:nvSpPr>
          <p:cNvPr id="22" name="任意多边形 21"/>
          <p:cNvSpPr/>
          <p:nvPr/>
        </p:nvSpPr>
        <p:spPr>
          <a:xfrm flipV="1">
            <a:off x="2324921" y="4363584"/>
            <a:ext cx="2029033" cy="30390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17302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a:off x="1342417" y="2047987"/>
            <a:ext cx="4875503" cy="1851068"/>
          </a:xfrm>
          <a:custGeom>
            <a:avLst/>
            <a:gdLst>
              <a:gd name="connsiteX0" fmla="*/ 4942931 w 4942931"/>
              <a:gd name="connsiteY0" fmla="*/ 0 h 1999917"/>
              <a:gd name="connsiteX1" fmla="*/ 2002783 w 4942931"/>
              <a:gd name="connsiteY1" fmla="*/ 316524 h 1999917"/>
              <a:gd name="connsiteX2" fmla="*/ 2009817 w 4942931"/>
              <a:gd name="connsiteY2" fmla="*/ 998807 h 1999917"/>
              <a:gd name="connsiteX3" fmla="*/ 131780 w 4942931"/>
              <a:gd name="connsiteY3" fmla="*/ 1463040 h 1999917"/>
              <a:gd name="connsiteX4" fmla="*/ 159916 w 4942931"/>
              <a:gd name="connsiteY4" fmla="*/ 1948376 h 1999917"/>
              <a:gd name="connsiteX5" fmla="*/ 181017 w 4942931"/>
              <a:gd name="connsiteY5" fmla="*/ 1962444 h 1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931" h="1999917">
                <a:moveTo>
                  <a:pt x="4942931" y="0"/>
                </a:moveTo>
                <a:cubicBezTo>
                  <a:pt x="3717283" y="75028"/>
                  <a:pt x="2491635" y="150056"/>
                  <a:pt x="2002783" y="316524"/>
                </a:cubicBezTo>
                <a:cubicBezTo>
                  <a:pt x="1513931" y="482992"/>
                  <a:pt x="2321651" y="807721"/>
                  <a:pt x="2009817" y="998807"/>
                </a:cubicBezTo>
                <a:cubicBezTo>
                  <a:pt x="1697983" y="1189893"/>
                  <a:pt x="440097" y="1304779"/>
                  <a:pt x="131780" y="1463040"/>
                </a:cubicBezTo>
                <a:cubicBezTo>
                  <a:pt x="-176537" y="1621301"/>
                  <a:pt x="151710" y="1865142"/>
                  <a:pt x="159916" y="1948376"/>
                </a:cubicBezTo>
                <a:cubicBezTo>
                  <a:pt x="168122" y="2031610"/>
                  <a:pt x="174569" y="1997027"/>
                  <a:pt x="181017" y="1962444"/>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2919046" y="1934308"/>
            <a:ext cx="1667087" cy="2975317"/>
          </a:xfrm>
          <a:custGeom>
            <a:avLst/>
            <a:gdLst>
              <a:gd name="connsiteX0" fmla="*/ 1899139 w 1899139"/>
              <a:gd name="connsiteY0" fmla="*/ 0 h 3186333"/>
              <a:gd name="connsiteX1" fmla="*/ 323557 w 1899139"/>
              <a:gd name="connsiteY1" fmla="*/ 548640 h 3186333"/>
              <a:gd name="connsiteX2" fmla="*/ 400929 w 1899139"/>
              <a:gd name="connsiteY2" fmla="*/ 1209822 h 3186333"/>
              <a:gd name="connsiteX3" fmla="*/ 372794 w 1899139"/>
              <a:gd name="connsiteY3" fmla="*/ 1681090 h 3186333"/>
              <a:gd name="connsiteX4" fmla="*/ 379828 w 1899139"/>
              <a:gd name="connsiteY4" fmla="*/ 2405576 h 3186333"/>
              <a:gd name="connsiteX5" fmla="*/ 0 w 1899139"/>
              <a:gd name="connsiteY5" fmla="*/ 3186333 h 3186333"/>
              <a:gd name="connsiteX6" fmla="*/ 0 w 1899139"/>
              <a:gd name="connsiteY6" fmla="*/ 3186333 h 3186333"/>
              <a:gd name="connsiteX7" fmla="*/ 14068 w 1899139"/>
              <a:gd name="connsiteY7" fmla="*/ 3144130 h 318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139" h="3186333">
                <a:moveTo>
                  <a:pt x="1899139" y="0"/>
                </a:moveTo>
                <a:cubicBezTo>
                  <a:pt x="1236199" y="173501"/>
                  <a:pt x="573259" y="347003"/>
                  <a:pt x="323557" y="548640"/>
                </a:cubicBezTo>
                <a:cubicBezTo>
                  <a:pt x="73855" y="750277"/>
                  <a:pt x="392723" y="1021080"/>
                  <a:pt x="400929" y="1209822"/>
                </a:cubicBezTo>
                <a:cubicBezTo>
                  <a:pt x="409135" y="1398564"/>
                  <a:pt x="376311" y="1481798"/>
                  <a:pt x="372794" y="1681090"/>
                </a:cubicBezTo>
                <a:cubicBezTo>
                  <a:pt x="369277" y="1880382"/>
                  <a:pt x="441960" y="2154702"/>
                  <a:pt x="379828" y="2405576"/>
                </a:cubicBezTo>
                <a:cubicBezTo>
                  <a:pt x="317696" y="2656450"/>
                  <a:pt x="0" y="3186333"/>
                  <a:pt x="0" y="3186333"/>
                </a:cubicBezTo>
                <a:lnTo>
                  <a:pt x="0" y="3186333"/>
                </a:lnTo>
                <a:lnTo>
                  <a:pt x="14068" y="3144130"/>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endCxn id="30" idx="2"/>
          </p:cNvCxnSpPr>
          <p:nvPr/>
        </p:nvCxnSpPr>
        <p:spPr>
          <a:xfrm flipH="1">
            <a:off x="1431206" y="3106955"/>
            <a:ext cx="4558" cy="11460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攻击事件 精准还原</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当企业运维人员发现疑似入侵行为时，很难在短时间内判断出结果，安全设备的告警记录也是碎片化的，无法还原出整个事件过程。</a:t>
            </a:r>
            <a:endParaRPr lang="zh-CN" altLang="en-US" sz="1400" b="1" dirty="0">
              <a:latin typeface="+mj-ea"/>
              <a:ea typeface="+mj-ea"/>
            </a:endParaRPr>
          </a:p>
        </p:txBody>
      </p:sp>
      <p:grpSp>
        <p:nvGrpSpPr>
          <p:cNvPr id="2" name="组合 1"/>
          <p:cNvGrpSpPr/>
          <p:nvPr/>
        </p:nvGrpSpPr>
        <p:grpSpPr>
          <a:xfrm>
            <a:off x="2584460" y="2047988"/>
            <a:ext cx="2001673" cy="3348930"/>
            <a:chOff x="3021036" y="2023550"/>
            <a:chExt cx="2796053" cy="4486786"/>
          </a:xfrm>
        </p:grpSpPr>
        <p:cxnSp>
          <p:nvCxnSpPr>
            <p:cNvPr id="4" name="直接连接符 3"/>
            <p:cNvCxnSpPr/>
            <p:nvPr/>
          </p:nvCxnSpPr>
          <p:spPr>
            <a:xfrm flipH="1">
              <a:off x="4600863" y="5504481"/>
              <a:ext cx="1523" cy="695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96090" y="5519927"/>
              <a:ext cx="0" cy="657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8" idx="14"/>
            </p:cNvCxnSpPr>
            <p:nvPr/>
          </p:nvCxnSpPr>
          <p:spPr>
            <a:xfrm>
              <a:off x="3995731" y="2653377"/>
              <a:ext cx="43" cy="28511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3773413" y="2940517"/>
              <a:ext cx="432000" cy="432002"/>
            </a:xfrm>
            <a:prstGeom prst="rect">
              <a:avLst/>
            </a:prstGeom>
          </p:spPr>
        </p:pic>
        <p:sp>
          <p:nvSpPr>
            <p:cNvPr id="8" name="任意多边形 7"/>
            <p:cNvSpPr/>
            <p:nvPr/>
          </p:nvSpPr>
          <p:spPr>
            <a:xfrm>
              <a:off x="3389074" y="2023550"/>
              <a:ext cx="1213312" cy="655816"/>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9" name="TextBox 8"/>
            <p:cNvSpPr txBox="1"/>
            <p:nvPr/>
          </p:nvSpPr>
          <p:spPr>
            <a:xfrm>
              <a:off x="3070267" y="2166791"/>
              <a:ext cx="1850925" cy="295958"/>
            </a:xfrm>
            <a:prstGeom prst="rect">
              <a:avLst/>
            </a:prstGeom>
            <a:noFill/>
          </p:spPr>
          <p:txBody>
            <a:bodyPr wrap="square" rtlCol="0">
              <a:spAutoFit/>
            </a:bodyPr>
            <a:lstStyle/>
            <a:p>
              <a:pPr algn="ctr"/>
              <a:r>
                <a:rPr lang="en-US" altLang="zh-CN" sz="800" b="1" dirty="0" smtClean="0"/>
                <a:t>Internet</a:t>
              </a:r>
              <a:endParaRPr lang="zh-CN" altLang="en-US" sz="800" b="1" dirty="0"/>
            </a:p>
          </p:txBody>
        </p:sp>
        <p:pic>
          <p:nvPicPr>
            <p:cNvPr id="10" name="图片 9"/>
            <p:cNvPicPr>
              <a:picLocks noChangeAspect="1"/>
            </p:cNvPicPr>
            <p:nvPr/>
          </p:nvPicPr>
          <p:blipFill>
            <a:blip r:embed="rId4"/>
            <a:stretch>
              <a:fillRect/>
            </a:stretch>
          </p:blipFill>
          <p:spPr>
            <a:xfrm>
              <a:off x="3779523" y="3568742"/>
              <a:ext cx="432000" cy="432002"/>
            </a:xfrm>
            <a:prstGeom prst="rect">
              <a:avLst/>
            </a:prstGeom>
          </p:spPr>
        </p:pic>
        <p:pic>
          <p:nvPicPr>
            <p:cNvPr id="11" name="图片 10"/>
            <p:cNvPicPr>
              <a:picLocks noChangeAspect="1"/>
            </p:cNvPicPr>
            <p:nvPr/>
          </p:nvPicPr>
          <p:blipFill>
            <a:blip r:embed="rId5"/>
            <a:stretch>
              <a:fillRect/>
            </a:stretch>
          </p:blipFill>
          <p:spPr>
            <a:xfrm>
              <a:off x="3751291" y="4356160"/>
              <a:ext cx="488867" cy="754015"/>
            </a:xfrm>
            <a:prstGeom prst="rect">
              <a:avLst/>
            </a:prstGeom>
          </p:spPr>
        </p:pic>
        <p:pic>
          <p:nvPicPr>
            <p:cNvPr id="12" name="图片 11"/>
            <p:cNvPicPr>
              <a:picLocks noChangeAspect="1"/>
            </p:cNvPicPr>
            <p:nvPr/>
          </p:nvPicPr>
          <p:blipFill>
            <a:blip r:embed="rId6"/>
            <a:stretch>
              <a:fillRect/>
            </a:stretch>
          </p:blipFill>
          <p:spPr>
            <a:xfrm>
              <a:off x="3021036" y="5650773"/>
              <a:ext cx="822896" cy="274066"/>
            </a:xfrm>
            <a:prstGeom prst="rect">
              <a:avLst/>
            </a:prstGeom>
          </p:spPr>
        </p:pic>
        <p:pic>
          <p:nvPicPr>
            <p:cNvPr id="13" name="图片 12"/>
            <p:cNvPicPr>
              <a:picLocks noChangeAspect="1"/>
            </p:cNvPicPr>
            <p:nvPr/>
          </p:nvPicPr>
          <p:blipFill>
            <a:blip r:embed="rId6"/>
            <a:stretch>
              <a:fillRect/>
            </a:stretch>
          </p:blipFill>
          <p:spPr>
            <a:xfrm>
              <a:off x="4190938" y="5652753"/>
              <a:ext cx="822896" cy="274066"/>
            </a:xfrm>
            <a:prstGeom prst="rect">
              <a:avLst/>
            </a:prstGeom>
          </p:spPr>
        </p:pic>
        <p:pic>
          <p:nvPicPr>
            <p:cNvPr id="14" name="图片 13"/>
            <p:cNvPicPr>
              <a:picLocks noChangeAspect="1"/>
            </p:cNvPicPr>
            <p:nvPr/>
          </p:nvPicPr>
          <p:blipFill>
            <a:blip r:embed="rId6"/>
            <a:stretch>
              <a:fillRect/>
            </a:stretch>
          </p:blipFill>
          <p:spPr>
            <a:xfrm>
              <a:off x="3021036" y="6038214"/>
              <a:ext cx="822896" cy="274066"/>
            </a:xfrm>
            <a:prstGeom prst="rect">
              <a:avLst/>
            </a:prstGeom>
          </p:spPr>
        </p:pic>
        <p:pic>
          <p:nvPicPr>
            <p:cNvPr id="15" name="图片 14"/>
            <p:cNvPicPr>
              <a:picLocks noChangeAspect="1"/>
            </p:cNvPicPr>
            <p:nvPr/>
          </p:nvPicPr>
          <p:blipFill>
            <a:blip r:embed="rId6"/>
            <a:stretch>
              <a:fillRect/>
            </a:stretch>
          </p:blipFill>
          <p:spPr>
            <a:xfrm>
              <a:off x="4190938" y="6040193"/>
              <a:ext cx="822896" cy="274066"/>
            </a:xfrm>
            <a:prstGeom prst="rect">
              <a:avLst/>
            </a:prstGeom>
          </p:spPr>
        </p:pic>
        <p:cxnSp>
          <p:nvCxnSpPr>
            <p:cNvPr id="16" name="直接连接符 15"/>
            <p:cNvCxnSpPr/>
            <p:nvPr/>
          </p:nvCxnSpPr>
          <p:spPr>
            <a:xfrm>
              <a:off x="3389075" y="5512203"/>
              <a:ext cx="12062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33384" y="6279505"/>
              <a:ext cx="1169902" cy="230831"/>
            </a:xfrm>
            <a:prstGeom prst="rect">
              <a:avLst/>
            </a:prstGeom>
            <a:noFill/>
          </p:spPr>
          <p:txBody>
            <a:bodyPr wrap="square" rtlCol="0">
              <a:spAutoFit/>
            </a:bodyPr>
            <a:lstStyle/>
            <a:p>
              <a:r>
                <a:rPr lang="zh-CN" altLang="en-US" sz="900" dirty="0">
                  <a:latin typeface="+mn-ea"/>
                </a:rPr>
                <a:t>服务器</a:t>
              </a:r>
            </a:p>
          </p:txBody>
        </p:sp>
        <p:sp>
          <p:nvSpPr>
            <p:cNvPr id="20" name="TextBox 19"/>
            <p:cNvSpPr txBox="1"/>
            <p:nvPr/>
          </p:nvSpPr>
          <p:spPr>
            <a:xfrm>
              <a:off x="4363562" y="2996089"/>
              <a:ext cx="1169902" cy="320852"/>
            </a:xfrm>
            <a:prstGeom prst="rect">
              <a:avLst/>
            </a:prstGeom>
            <a:noFill/>
          </p:spPr>
          <p:txBody>
            <a:bodyPr wrap="square" rtlCol="0">
              <a:spAutoFit/>
            </a:bodyPr>
            <a:lstStyle/>
            <a:p>
              <a:r>
                <a:rPr lang="zh-CN" altLang="en-US" sz="800" dirty="0">
                  <a:latin typeface="+mn-ea"/>
                </a:rPr>
                <a:t>防火墙</a:t>
              </a:r>
            </a:p>
          </p:txBody>
        </p:sp>
        <p:sp>
          <p:nvSpPr>
            <p:cNvPr id="21" name="TextBox 20"/>
            <p:cNvSpPr txBox="1"/>
            <p:nvPr/>
          </p:nvSpPr>
          <p:spPr>
            <a:xfrm>
              <a:off x="4338892" y="3568741"/>
              <a:ext cx="1478197" cy="320852"/>
            </a:xfrm>
            <a:prstGeom prst="rect">
              <a:avLst/>
            </a:prstGeom>
            <a:noFill/>
          </p:spPr>
          <p:txBody>
            <a:bodyPr wrap="square" rtlCol="0">
              <a:spAutoFit/>
            </a:bodyPr>
            <a:lstStyle/>
            <a:p>
              <a:r>
                <a:rPr lang="zh-CN" altLang="en-US" sz="800" dirty="0" smtClean="0">
                  <a:latin typeface="+mn-ea"/>
                </a:rPr>
                <a:t>入侵防御系统</a:t>
              </a:r>
              <a:endParaRPr lang="zh-CN" altLang="en-US" sz="800" dirty="0">
                <a:latin typeface="+mn-ea"/>
              </a:endParaRPr>
            </a:p>
          </p:txBody>
        </p:sp>
        <p:sp>
          <p:nvSpPr>
            <p:cNvPr id="23" name="TextBox 22"/>
            <p:cNvSpPr txBox="1"/>
            <p:nvPr/>
          </p:nvSpPr>
          <p:spPr>
            <a:xfrm>
              <a:off x="4365308" y="4427241"/>
              <a:ext cx="1169902" cy="320851"/>
            </a:xfrm>
            <a:prstGeom prst="rect">
              <a:avLst/>
            </a:prstGeom>
            <a:noFill/>
          </p:spPr>
          <p:txBody>
            <a:bodyPr wrap="square" rtlCol="0">
              <a:spAutoFit/>
            </a:bodyPr>
            <a:lstStyle/>
            <a:p>
              <a:r>
                <a:rPr lang="zh-CN" altLang="en-US" sz="800" dirty="0" smtClean="0">
                  <a:latin typeface="+mn-ea"/>
                </a:rPr>
                <a:t>交换机</a:t>
              </a:r>
              <a:endParaRPr lang="zh-CN" altLang="en-US" sz="800" dirty="0">
                <a:latin typeface="+mn-ea"/>
              </a:endParaRPr>
            </a:p>
          </p:txBody>
        </p:sp>
      </p:grpSp>
      <p:pic>
        <p:nvPicPr>
          <p:cNvPr id="28" name="图片 27"/>
          <p:cNvPicPr>
            <a:picLocks noChangeAspect="1"/>
          </p:cNvPicPr>
          <p:nvPr/>
        </p:nvPicPr>
        <p:blipFill>
          <a:blip r:embed="rId7"/>
          <a:stretch>
            <a:fillRect/>
          </a:stretch>
        </p:blipFill>
        <p:spPr>
          <a:xfrm>
            <a:off x="1261922" y="3232005"/>
            <a:ext cx="338569" cy="338569"/>
          </a:xfrm>
          <a:prstGeom prst="rect">
            <a:avLst/>
          </a:prstGeom>
        </p:spPr>
      </p:pic>
      <p:pic>
        <p:nvPicPr>
          <p:cNvPr id="29" name="图片 28"/>
          <p:cNvPicPr>
            <a:picLocks noChangeAspect="1"/>
          </p:cNvPicPr>
          <p:nvPr/>
        </p:nvPicPr>
        <p:blipFill>
          <a:blip r:embed="rId6"/>
          <a:stretch>
            <a:fillRect/>
          </a:stretch>
        </p:blipFill>
        <p:spPr>
          <a:xfrm>
            <a:off x="1136653" y="3759275"/>
            <a:ext cx="589105" cy="204562"/>
          </a:xfrm>
          <a:prstGeom prst="rect">
            <a:avLst/>
          </a:prstGeom>
        </p:spPr>
      </p:pic>
      <p:pic>
        <p:nvPicPr>
          <p:cNvPr id="30" name="图片 29"/>
          <p:cNvPicPr>
            <a:picLocks noChangeAspect="1"/>
          </p:cNvPicPr>
          <p:nvPr/>
        </p:nvPicPr>
        <p:blipFill>
          <a:blip r:embed="rId6"/>
          <a:stretch>
            <a:fillRect/>
          </a:stretch>
        </p:blipFill>
        <p:spPr>
          <a:xfrm>
            <a:off x="1136653" y="4048459"/>
            <a:ext cx="589105" cy="204562"/>
          </a:xfrm>
          <a:prstGeom prst="rect">
            <a:avLst/>
          </a:prstGeom>
        </p:spPr>
      </p:pic>
      <p:sp>
        <p:nvSpPr>
          <p:cNvPr id="31" name="TextBox 30"/>
          <p:cNvSpPr txBox="1"/>
          <p:nvPr/>
        </p:nvSpPr>
        <p:spPr>
          <a:xfrm>
            <a:off x="1761146" y="3878330"/>
            <a:ext cx="837524" cy="172292"/>
          </a:xfrm>
          <a:prstGeom prst="rect">
            <a:avLst/>
          </a:prstGeom>
          <a:noFill/>
        </p:spPr>
        <p:txBody>
          <a:bodyPr wrap="square" rtlCol="0">
            <a:spAutoFit/>
          </a:bodyPr>
          <a:lstStyle/>
          <a:p>
            <a:r>
              <a:rPr lang="zh-CN" altLang="en-US" sz="900" dirty="0">
                <a:latin typeface="+mn-ea"/>
              </a:rPr>
              <a:t>服务器</a:t>
            </a:r>
          </a:p>
        </p:txBody>
      </p:sp>
      <p:sp>
        <p:nvSpPr>
          <p:cNvPr id="32" name="TextBox 31"/>
          <p:cNvSpPr txBox="1"/>
          <p:nvPr/>
        </p:nvSpPr>
        <p:spPr>
          <a:xfrm>
            <a:off x="1600491" y="3216623"/>
            <a:ext cx="837524" cy="369332"/>
          </a:xfrm>
          <a:prstGeom prst="rect">
            <a:avLst/>
          </a:prstGeom>
          <a:noFill/>
        </p:spPr>
        <p:txBody>
          <a:bodyPr wrap="square" rtlCol="0">
            <a:spAutoFit/>
          </a:bodyPr>
          <a:lstStyle/>
          <a:p>
            <a:r>
              <a:rPr lang="en-US" altLang="zh-CN" sz="900" dirty="0" smtClean="0">
                <a:latin typeface="+mn-ea"/>
              </a:rPr>
              <a:t>Web</a:t>
            </a:r>
            <a:r>
              <a:rPr lang="zh-CN" altLang="en-US" sz="900" dirty="0" smtClean="0">
                <a:latin typeface="+mn-ea"/>
              </a:rPr>
              <a:t>应用防火墙</a:t>
            </a:r>
            <a:endParaRPr lang="zh-CN" altLang="en-US" sz="900" dirty="0">
              <a:latin typeface="+mn-ea"/>
            </a:endParaRPr>
          </a:p>
        </p:txBody>
      </p:sp>
      <p:cxnSp>
        <p:nvCxnSpPr>
          <p:cNvPr id="37" name="直接连接符 36"/>
          <p:cNvCxnSpPr/>
          <p:nvPr/>
        </p:nvCxnSpPr>
        <p:spPr>
          <a:xfrm>
            <a:off x="1431205" y="3115994"/>
            <a:ext cx="18510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59655" y="2893630"/>
            <a:ext cx="1547447" cy="1458207"/>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3" name="TextBox 42"/>
          <p:cNvSpPr txBox="1"/>
          <p:nvPr/>
        </p:nvSpPr>
        <p:spPr>
          <a:xfrm>
            <a:off x="772820" y="2913561"/>
            <a:ext cx="837524" cy="230832"/>
          </a:xfrm>
          <a:prstGeom prst="rect">
            <a:avLst/>
          </a:prstGeom>
          <a:noFill/>
        </p:spPr>
        <p:txBody>
          <a:bodyPr wrap="square" rtlCol="0">
            <a:spAutoFit/>
          </a:bodyPr>
          <a:lstStyle/>
          <a:p>
            <a:r>
              <a:rPr lang="en-US" altLang="zh-CN" sz="900" dirty="0" smtClean="0">
                <a:latin typeface="+mn-ea"/>
              </a:rPr>
              <a:t>DMZ</a:t>
            </a:r>
            <a:r>
              <a:rPr lang="zh-CN" altLang="en-US" sz="900" dirty="0" smtClean="0">
                <a:latin typeface="+mn-ea"/>
              </a:rPr>
              <a:t>区</a:t>
            </a:r>
            <a:endParaRPr lang="zh-CN" altLang="en-US" sz="900" dirty="0">
              <a:latin typeface="+mn-ea"/>
            </a:endParaRPr>
          </a:p>
        </p:txBody>
      </p:sp>
      <p:sp>
        <p:nvSpPr>
          <p:cNvPr id="44" name="矩形 43"/>
          <p:cNvSpPr/>
          <p:nvPr/>
        </p:nvSpPr>
        <p:spPr>
          <a:xfrm>
            <a:off x="2311788" y="4397405"/>
            <a:ext cx="1940960" cy="102470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5" name="TextBox 44"/>
          <p:cNvSpPr txBox="1"/>
          <p:nvPr/>
        </p:nvSpPr>
        <p:spPr>
          <a:xfrm>
            <a:off x="2285557" y="4369269"/>
            <a:ext cx="837524" cy="230832"/>
          </a:xfrm>
          <a:prstGeom prst="rect">
            <a:avLst/>
          </a:prstGeom>
          <a:noFill/>
        </p:spPr>
        <p:txBody>
          <a:bodyPr wrap="square" rtlCol="0">
            <a:spAutoFit/>
          </a:bodyPr>
          <a:lstStyle/>
          <a:p>
            <a:r>
              <a:rPr lang="zh-CN" altLang="en-US" sz="900" dirty="0">
                <a:latin typeface="+mn-ea"/>
              </a:rPr>
              <a:t>数据中心</a:t>
            </a:r>
            <a:r>
              <a:rPr lang="zh-CN" altLang="en-US" sz="900" dirty="0" smtClean="0">
                <a:latin typeface="+mn-ea"/>
              </a:rPr>
              <a:t>区</a:t>
            </a:r>
            <a:endParaRPr lang="zh-CN" altLang="en-US" sz="900" dirty="0">
              <a:latin typeface="+mn-ea"/>
            </a:endParaRPr>
          </a:p>
        </p:txBody>
      </p:sp>
      <p:sp>
        <p:nvSpPr>
          <p:cNvPr id="50" name="矩形 49"/>
          <p:cNvSpPr/>
          <p:nvPr/>
        </p:nvSpPr>
        <p:spPr>
          <a:xfrm>
            <a:off x="4637559" y="1801766"/>
            <a:ext cx="862909" cy="246221"/>
          </a:xfrm>
          <a:prstGeom prst="rect">
            <a:avLst/>
          </a:prstGeom>
        </p:spPr>
        <p:txBody>
          <a:bodyPr wrap="square">
            <a:spAutoFit/>
          </a:bodyPr>
          <a:lstStyle/>
          <a:p>
            <a:pPr fontAlgn="base">
              <a:spcBef>
                <a:spcPct val="0"/>
              </a:spcBef>
              <a:spcAft>
                <a:spcPct val="0"/>
              </a:spcAft>
            </a:pPr>
            <a:r>
              <a:rPr lang="zh-CN" altLang="en-US" sz="1000" b="1" dirty="0" smtClean="0">
                <a:solidFill>
                  <a:srgbClr val="FFC000"/>
                </a:solidFill>
                <a:latin typeface="微软雅黑" panose="020B0503020204020204" pitchFamily="34" charset="-122"/>
              </a:rPr>
              <a:t>访问路径</a:t>
            </a:r>
            <a:r>
              <a:rPr lang="en-US" altLang="zh-CN" sz="1000" b="1" dirty="0" smtClean="0">
                <a:solidFill>
                  <a:srgbClr val="FFC000"/>
                </a:solidFill>
                <a:latin typeface="微软雅黑" panose="020B0503020204020204" pitchFamily="34" charset="-122"/>
              </a:rPr>
              <a:t>A</a:t>
            </a:r>
            <a:endParaRPr lang="zh-CN" altLang="en-US" sz="1000" b="1" dirty="0">
              <a:solidFill>
                <a:srgbClr val="FFC000"/>
              </a:solidFill>
              <a:ea typeface="宋体" charset="-122"/>
            </a:endParaRPr>
          </a:p>
        </p:txBody>
      </p:sp>
      <p:sp>
        <p:nvSpPr>
          <p:cNvPr id="52" name="矩形 51"/>
          <p:cNvSpPr/>
          <p:nvPr/>
        </p:nvSpPr>
        <p:spPr>
          <a:xfrm>
            <a:off x="5863105" y="1801765"/>
            <a:ext cx="797952" cy="246221"/>
          </a:xfrm>
          <a:prstGeom prst="rect">
            <a:avLst/>
          </a:prstGeom>
        </p:spPr>
        <p:txBody>
          <a:bodyPr wrap="square">
            <a:spAutoFit/>
          </a:bodyPr>
          <a:lstStyle/>
          <a:p>
            <a:pPr fontAlgn="base">
              <a:spcBef>
                <a:spcPct val="0"/>
              </a:spcBef>
              <a:spcAft>
                <a:spcPct val="0"/>
              </a:spcAft>
            </a:pPr>
            <a:r>
              <a:rPr lang="zh-CN" altLang="en-US" sz="1000" b="1" dirty="0" smtClean="0">
                <a:solidFill>
                  <a:srgbClr val="FFFF00"/>
                </a:solidFill>
                <a:latin typeface="微软雅黑" panose="020B0503020204020204" pitchFamily="34" charset="-122"/>
              </a:rPr>
              <a:t>访问路径</a:t>
            </a:r>
            <a:r>
              <a:rPr lang="en-US" altLang="zh-CN" sz="1000" b="1" dirty="0" smtClean="0">
                <a:solidFill>
                  <a:srgbClr val="FFFF00"/>
                </a:solidFill>
                <a:latin typeface="微软雅黑" panose="020B0503020204020204" pitchFamily="34" charset="-122"/>
              </a:rPr>
              <a:t>B</a:t>
            </a:r>
            <a:endParaRPr lang="zh-CN" altLang="en-US" sz="1000" b="1" dirty="0">
              <a:solidFill>
                <a:srgbClr val="FFFF00"/>
              </a:solidFill>
              <a:ea typeface="宋体" charset="-122"/>
            </a:endParaRPr>
          </a:p>
        </p:txBody>
      </p:sp>
      <p:sp>
        <p:nvSpPr>
          <p:cNvPr id="51" name="下箭头 50"/>
          <p:cNvSpPr/>
          <p:nvPr/>
        </p:nvSpPr>
        <p:spPr>
          <a:xfrm>
            <a:off x="4890777" y="2180469"/>
            <a:ext cx="295421" cy="576320"/>
          </a:xfrm>
          <a:prstGeom prst="down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4" name="下箭头 53"/>
          <p:cNvSpPr/>
          <p:nvPr/>
        </p:nvSpPr>
        <p:spPr>
          <a:xfrm>
            <a:off x="6114370" y="2197569"/>
            <a:ext cx="295421" cy="576320"/>
          </a:xfrm>
          <a:prstGeom prst="down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5" name="KSO_Shape"/>
          <p:cNvSpPr>
            <a:spLocks/>
          </p:cNvSpPr>
          <p:nvPr/>
        </p:nvSpPr>
        <p:spPr bwMode="auto">
          <a:xfrm>
            <a:off x="4750279" y="2805743"/>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6" name="KSO_Shape"/>
          <p:cNvSpPr>
            <a:spLocks/>
          </p:cNvSpPr>
          <p:nvPr/>
        </p:nvSpPr>
        <p:spPr bwMode="auto">
          <a:xfrm>
            <a:off x="5973873" y="2817015"/>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8" name="矩形 57"/>
          <p:cNvSpPr/>
          <p:nvPr/>
        </p:nvSpPr>
        <p:spPr>
          <a:xfrm>
            <a:off x="4438124" y="3824215"/>
            <a:ext cx="1200726" cy="1200329"/>
          </a:xfrm>
          <a:prstGeom prst="rect">
            <a:avLst/>
          </a:prstGeom>
        </p:spPr>
        <p:txBody>
          <a:bodyPr wrap="square">
            <a:spAutoFit/>
          </a:bodyPr>
          <a:lstStyle/>
          <a:p>
            <a:pPr fontAlgn="base">
              <a:lnSpc>
                <a:spcPct val="150000"/>
              </a:lnSpc>
              <a:spcBef>
                <a:spcPct val="0"/>
              </a:spcBef>
              <a:spcAft>
                <a:spcPct val="0"/>
              </a:spcAft>
            </a:pPr>
            <a:r>
              <a:rPr lang="en-US" altLang="zh-CN" sz="800" b="1" dirty="0" smtClean="0">
                <a:solidFill>
                  <a:srgbClr val="FFC000"/>
                </a:solidFill>
                <a:latin typeface="+mj-ea"/>
                <a:ea typeface="+mj-ea"/>
              </a:rPr>
              <a:t>IP</a:t>
            </a:r>
            <a:r>
              <a:rPr lang="zh-CN" altLang="en-US" sz="800" b="1" dirty="0" smtClean="0">
                <a:solidFill>
                  <a:srgbClr val="FFC000"/>
                </a:solidFill>
                <a:latin typeface="+mj-ea"/>
                <a:ea typeface="+mj-ea"/>
              </a:rPr>
              <a:t>：</a:t>
            </a:r>
            <a:r>
              <a:rPr lang="en-US" altLang="zh-CN" sz="800" b="1" u="sng" dirty="0" smtClean="0">
                <a:solidFill>
                  <a:srgbClr val="FFC000"/>
                </a:solidFill>
                <a:latin typeface="+mj-ea"/>
                <a:ea typeface="+mj-ea"/>
              </a:rPr>
              <a:t>58.16.224.4</a:t>
            </a:r>
          </a:p>
          <a:p>
            <a:pPr fontAlgn="base">
              <a:lnSpc>
                <a:spcPct val="150000"/>
              </a:lnSpc>
              <a:spcBef>
                <a:spcPct val="0"/>
              </a:spcBef>
              <a:spcAft>
                <a:spcPct val="0"/>
              </a:spcAft>
            </a:pPr>
            <a:r>
              <a:rPr lang="zh-CN" altLang="en-US" sz="800" b="1" dirty="0" smtClean="0">
                <a:solidFill>
                  <a:srgbClr val="FFC000"/>
                </a:solidFill>
                <a:latin typeface="+mj-ea"/>
                <a:ea typeface="+mj-ea"/>
              </a:rPr>
              <a:t>日期：</a:t>
            </a:r>
            <a:r>
              <a:rPr lang="en-US" altLang="zh-CN" sz="800" b="1" dirty="0" smtClean="0">
                <a:solidFill>
                  <a:srgbClr val="FFC000"/>
                </a:solidFill>
                <a:latin typeface="+mj-ea"/>
                <a:ea typeface="+mj-ea"/>
              </a:rPr>
              <a:t>2017.1.1</a:t>
            </a:r>
          </a:p>
          <a:p>
            <a:pPr fontAlgn="base">
              <a:lnSpc>
                <a:spcPct val="150000"/>
              </a:lnSpc>
              <a:spcBef>
                <a:spcPct val="0"/>
              </a:spcBef>
              <a:spcAft>
                <a:spcPct val="0"/>
              </a:spcAft>
            </a:pPr>
            <a:r>
              <a:rPr lang="zh-CN" altLang="en-US" sz="800" b="1" dirty="0" smtClean="0">
                <a:solidFill>
                  <a:srgbClr val="FFC000"/>
                </a:solidFill>
                <a:latin typeface="+mj-ea"/>
                <a:ea typeface="+mj-ea"/>
              </a:rPr>
              <a:t>时间：</a:t>
            </a:r>
            <a:r>
              <a:rPr lang="en-US" altLang="zh-CN" sz="800" b="1" dirty="0" smtClean="0">
                <a:solidFill>
                  <a:srgbClr val="FFC000"/>
                </a:solidFill>
                <a:latin typeface="+mj-ea"/>
                <a:ea typeface="+mj-ea"/>
              </a:rPr>
              <a:t>12</a:t>
            </a:r>
            <a:r>
              <a:rPr lang="zh-CN" altLang="en-US" sz="800" b="1" dirty="0" smtClean="0">
                <a:solidFill>
                  <a:srgbClr val="FFC000"/>
                </a:solidFill>
                <a:latin typeface="+mj-ea"/>
                <a:ea typeface="+mj-ea"/>
              </a:rPr>
              <a:t>：</a:t>
            </a:r>
            <a:r>
              <a:rPr lang="en-US" altLang="zh-CN" sz="800" b="1" dirty="0" smtClean="0">
                <a:solidFill>
                  <a:srgbClr val="FFC000"/>
                </a:solidFill>
                <a:latin typeface="+mj-ea"/>
                <a:ea typeface="+mj-ea"/>
              </a:rPr>
              <a:t>00</a:t>
            </a:r>
          </a:p>
          <a:p>
            <a:pPr fontAlgn="base">
              <a:lnSpc>
                <a:spcPct val="150000"/>
              </a:lnSpc>
              <a:spcBef>
                <a:spcPct val="0"/>
              </a:spcBef>
              <a:spcAft>
                <a:spcPct val="0"/>
              </a:spcAft>
            </a:pPr>
            <a:r>
              <a:rPr lang="zh-CN" altLang="en-US" sz="800" b="1" dirty="0" smtClean="0">
                <a:solidFill>
                  <a:srgbClr val="FFC000"/>
                </a:solidFill>
                <a:latin typeface="+mj-ea"/>
                <a:ea typeface="+mj-ea"/>
              </a:rPr>
              <a:t>动作：尝试越权访问数据中心服务器</a:t>
            </a:r>
            <a:endParaRPr lang="en-US" altLang="zh-CN" sz="800" b="1" dirty="0" smtClean="0">
              <a:solidFill>
                <a:srgbClr val="FFC000"/>
              </a:solidFill>
              <a:latin typeface="+mj-ea"/>
              <a:ea typeface="+mj-ea"/>
            </a:endParaRPr>
          </a:p>
          <a:p>
            <a:pPr fontAlgn="base">
              <a:lnSpc>
                <a:spcPct val="150000"/>
              </a:lnSpc>
              <a:spcBef>
                <a:spcPct val="0"/>
              </a:spcBef>
              <a:spcAft>
                <a:spcPct val="0"/>
              </a:spcAft>
            </a:pPr>
            <a:r>
              <a:rPr lang="zh-CN" altLang="en-US" sz="800" b="1" dirty="0" smtClean="0">
                <a:solidFill>
                  <a:srgbClr val="FFC000"/>
                </a:solidFill>
                <a:latin typeface="+mj-ea"/>
                <a:ea typeface="+mj-ea"/>
              </a:rPr>
              <a:t>设备（</a:t>
            </a:r>
            <a:r>
              <a:rPr lang="en-US" altLang="zh-CN" sz="800" b="1" dirty="0" smtClean="0">
                <a:solidFill>
                  <a:srgbClr val="FFC000"/>
                </a:solidFill>
                <a:latin typeface="+mj-ea"/>
                <a:ea typeface="+mj-ea"/>
              </a:rPr>
              <a:t>DMZ</a:t>
            </a:r>
            <a:r>
              <a:rPr lang="zh-CN" altLang="en-US" sz="800" b="1" dirty="0" smtClean="0">
                <a:solidFill>
                  <a:srgbClr val="FFC000"/>
                </a:solidFill>
                <a:latin typeface="+mj-ea"/>
                <a:ea typeface="+mj-ea"/>
              </a:rPr>
              <a:t>）：告警</a:t>
            </a:r>
            <a:endParaRPr lang="en-US" altLang="zh-CN" sz="800" b="1" dirty="0" smtClean="0">
              <a:solidFill>
                <a:srgbClr val="FFC000"/>
              </a:solidFill>
              <a:latin typeface="+mj-ea"/>
              <a:ea typeface="+mj-ea"/>
            </a:endParaRPr>
          </a:p>
        </p:txBody>
      </p:sp>
      <p:sp>
        <p:nvSpPr>
          <p:cNvPr id="59" name="矩形 58"/>
          <p:cNvSpPr/>
          <p:nvPr/>
        </p:nvSpPr>
        <p:spPr>
          <a:xfrm>
            <a:off x="5671426" y="3824217"/>
            <a:ext cx="1181307" cy="1200329"/>
          </a:xfrm>
          <a:prstGeom prst="rect">
            <a:avLst/>
          </a:prstGeom>
        </p:spPr>
        <p:txBody>
          <a:bodyPr wrap="square">
            <a:spAutoFit/>
          </a:bodyPr>
          <a:lstStyle/>
          <a:p>
            <a:pPr fontAlgn="base">
              <a:lnSpc>
                <a:spcPct val="150000"/>
              </a:lnSpc>
              <a:spcBef>
                <a:spcPct val="0"/>
              </a:spcBef>
              <a:spcAft>
                <a:spcPct val="0"/>
              </a:spcAft>
            </a:pPr>
            <a:r>
              <a:rPr lang="en-US" altLang="zh-CN" sz="800" b="1" dirty="0" smtClean="0">
                <a:solidFill>
                  <a:srgbClr val="FFFF00"/>
                </a:solidFill>
                <a:latin typeface="+mj-ea"/>
                <a:ea typeface="+mj-ea"/>
              </a:rPr>
              <a:t>IP</a:t>
            </a:r>
            <a:r>
              <a:rPr lang="zh-CN" altLang="en-US" sz="800" b="1" dirty="0" smtClean="0">
                <a:solidFill>
                  <a:srgbClr val="FFFF00"/>
                </a:solidFill>
                <a:latin typeface="+mj-ea"/>
                <a:ea typeface="+mj-ea"/>
              </a:rPr>
              <a:t>：</a:t>
            </a:r>
            <a:r>
              <a:rPr lang="en-US" altLang="zh-CN" sz="800" b="1" u="sng" dirty="0" smtClean="0">
                <a:solidFill>
                  <a:srgbClr val="FFFF00"/>
                </a:solidFill>
                <a:latin typeface="+mj-ea"/>
                <a:ea typeface="+mj-ea"/>
              </a:rPr>
              <a:t>58.16.224.4</a:t>
            </a:r>
          </a:p>
          <a:p>
            <a:pPr fontAlgn="base">
              <a:lnSpc>
                <a:spcPct val="150000"/>
              </a:lnSpc>
              <a:spcBef>
                <a:spcPct val="0"/>
              </a:spcBef>
              <a:spcAft>
                <a:spcPct val="0"/>
              </a:spcAft>
            </a:pPr>
            <a:r>
              <a:rPr lang="zh-CN" altLang="en-US" sz="800" b="1" dirty="0" smtClean="0">
                <a:solidFill>
                  <a:srgbClr val="FFFF00"/>
                </a:solidFill>
                <a:latin typeface="+mj-ea"/>
                <a:ea typeface="+mj-ea"/>
              </a:rPr>
              <a:t>日期：</a:t>
            </a:r>
            <a:r>
              <a:rPr lang="en-US" altLang="zh-CN" sz="800" b="1" dirty="0" smtClean="0">
                <a:solidFill>
                  <a:srgbClr val="FFFF00"/>
                </a:solidFill>
                <a:latin typeface="+mj-ea"/>
                <a:ea typeface="+mj-ea"/>
              </a:rPr>
              <a:t>2017.1.2</a:t>
            </a:r>
          </a:p>
          <a:p>
            <a:pPr fontAlgn="base">
              <a:lnSpc>
                <a:spcPct val="150000"/>
              </a:lnSpc>
              <a:spcBef>
                <a:spcPct val="0"/>
              </a:spcBef>
              <a:spcAft>
                <a:spcPct val="0"/>
              </a:spcAft>
            </a:pPr>
            <a:r>
              <a:rPr lang="zh-CN" altLang="en-US" sz="800" b="1" dirty="0" smtClean="0">
                <a:solidFill>
                  <a:srgbClr val="FFFF00"/>
                </a:solidFill>
                <a:latin typeface="+mj-ea"/>
                <a:ea typeface="+mj-ea"/>
              </a:rPr>
              <a:t>时间：</a:t>
            </a:r>
            <a:r>
              <a:rPr lang="en-US" altLang="zh-CN" sz="800" b="1" dirty="0" smtClean="0">
                <a:solidFill>
                  <a:srgbClr val="FFFF00"/>
                </a:solidFill>
                <a:latin typeface="+mj-ea"/>
                <a:ea typeface="+mj-ea"/>
              </a:rPr>
              <a:t>19</a:t>
            </a:r>
            <a:r>
              <a:rPr lang="zh-CN" altLang="en-US" sz="800" b="1" dirty="0" smtClean="0">
                <a:solidFill>
                  <a:srgbClr val="FFFF00"/>
                </a:solidFill>
                <a:latin typeface="+mj-ea"/>
                <a:ea typeface="+mj-ea"/>
              </a:rPr>
              <a:t>：</a:t>
            </a:r>
            <a:r>
              <a:rPr lang="en-US" altLang="zh-CN" sz="800" b="1" dirty="0" smtClean="0">
                <a:solidFill>
                  <a:srgbClr val="FFFF00"/>
                </a:solidFill>
                <a:latin typeface="+mj-ea"/>
                <a:ea typeface="+mj-ea"/>
              </a:rPr>
              <a:t>00</a:t>
            </a:r>
          </a:p>
          <a:p>
            <a:pPr fontAlgn="base">
              <a:lnSpc>
                <a:spcPct val="150000"/>
              </a:lnSpc>
              <a:spcBef>
                <a:spcPct val="0"/>
              </a:spcBef>
              <a:spcAft>
                <a:spcPct val="0"/>
              </a:spcAft>
            </a:pPr>
            <a:r>
              <a:rPr lang="zh-CN" altLang="en-US" sz="800" b="1" dirty="0" smtClean="0">
                <a:solidFill>
                  <a:srgbClr val="FFFF00"/>
                </a:solidFill>
                <a:latin typeface="+mj-ea"/>
                <a:ea typeface="+mj-ea"/>
              </a:rPr>
              <a:t>动作：尝试在</a:t>
            </a:r>
            <a:r>
              <a:rPr lang="en-US" altLang="zh-CN" sz="800" b="1" dirty="0" smtClean="0">
                <a:solidFill>
                  <a:srgbClr val="FFFF00"/>
                </a:solidFill>
                <a:latin typeface="+mj-ea"/>
                <a:ea typeface="+mj-ea"/>
              </a:rPr>
              <a:t>DMZ</a:t>
            </a:r>
            <a:r>
              <a:rPr lang="zh-CN" altLang="en-US" sz="800" b="1" dirty="0" smtClean="0">
                <a:solidFill>
                  <a:srgbClr val="FFFF00"/>
                </a:solidFill>
                <a:latin typeface="+mj-ea"/>
                <a:ea typeface="+mj-ea"/>
              </a:rPr>
              <a:t>区网站后台植入木马</a:t>
            </a:r>
            <a:endParaRPr lang="en-US" altLang="zh-CN" sz="800" b="1" dirty="0" smtClean="0">
              <a:solidFill>
                <a:srgbClr val="FFFF00"/>
              </a:solidFill>
              <a:latin typeface="+mj-ea"/>
              <a:ea typeface="+mj-ea"/>
            </a:endParaRPr>
          </a:p>
          <a:p>
            <a:pPr fontAlgn="base">
              <a:lnSpc>
                <a:spcPct val="150000"/>
              </a:lnSpc>
              <a:spcBef>
                <a:spcPct val="0"/>
              </a:spcBef>
              <a:spcAft>
                <a:spcPct val="0"/>
              </a:spcAft>
            </a:pPr>
            <a:r>
              <a:rPr lang="zh-CN" altLang="en-US" sz="800" b="1" dirty="0" smtClean="0">
                <a:solidFill>
                  <a:srgbClr val="FFFF00"/>
                </a:solidFill>
                <a:latin typeface="+mj-ea"/>
                <a:ea typeface="+mj-ea"/>
              </a:rPr>
              <a:t>设备（出口）：告警</a:t>
            </a:r>
            <a:endParaRPr lang="zh-CN" altLang="en-US" sz="800" b="1" dirty="0">
              <a:solidFill>
                <a:srgbClr val="FFFF00"/>
              </a:solidFill>
              <a:latin typeface="+mj-ea"/>
              <a:ea typeface="+mj-ea"/>
            </a:endParaRPr>
          </a:p>
        </p:txBody>
      </p:sp>
      <p:sp>
        <p:nvSpPr>
          <p:cNvPr id="46" name="矩形 45"/>
          <p:cNvSpPr/>
          <p:nvPr/>
        </p:nvSpPr>
        <p:spPr>
          <a:xfrm>
            <a:off x="8115766" y="1672698"/>
            <a:ext cx="2892753" cy="523220"/>
          </a:xfrm>
          <a:prstGeom prst="rect">
            <a:avLst/>
          </a:prstGeom>
        </p:spPr>
        <p:txBody>
          <a:bodyPr wrap="square">
            <a:spAutoFit/>
          </a:bodyPr>
          <a:lstStyle/>
          <a:p>
            <a:pPr fontAlgn="base">
              <a:spcBef>
                <a:spcPct val="0"/>
              </a:spcBef>
              <a:spcAft>
                <a:spcPct val="0"/>
              </a:spcAft>
            </a:pPr>
            <a:r>
              <a:rPr lang="zh-CN" altLang="en-US" sz="1400" b="1" dirty="0" smtClean="0">
                <a:solidFill>
                  <a:srgbClr val="FF0000"/>
                </a:solidFill>
                <a:latin typeface="+mj-ea"/>
                <a:ea typeface="+mj-ea"/>
              </a:rPr>
              <a:t>发现服务器存在木马，已有部分用户账号密码被窃取！</a:t>
            </a:r>
            <a:endParaRPr lang="zh-CN" altLang="en-US" sz="1400" b="1" dirty="0">
              <a:solidFill>
                <a:srgbClr val="FF0000"/>
              </a:solidFill>
              <a:latin typeface="+mj-ea"/>
              <a:ea typeface="+mj-ea"/>
            </a:endParaRPr>
          </a:p>
        </p:txBody>
      </p:sp>
      <p:sp>
        <p:nvSpPr>
          <p:cNvPr id="48" name="KSO_Shape"/>
          <p:cNvSpPr>
            <a:spLocks/>
          </p:cNvSpPr>
          <p:nvPr/>
        </p:nvSpPr>
        <p:spPr bwMode="auto">
          <a:xfrm>
            <a:off x="7119936" y="1614006"/>
            <a:ext cx="617211" cy="532664"/>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53" name="TextBox 52"/>
          <p:cNvSpPr txBox="1"/>
          <p:nvPr/>
        </p:nvSpPr>
        <p:spPr>
          <a:xfrm>
            <a:off x="7684177" y="1958086"/>
            <a:ext cx="488739" cy="215444"/>
          </a:xfrm>
          <a:prstGeom prst="rect">
            <a:avLst/>
          </a:prstGeom>
          <a:noFill/>
        </p:spPr>
        <p:txBody>
          <a:bodyPr wrap="square" rtlCol="0">
            <a:spAutoFit/>
          </a:bodyPr>
          <a:lstStyle/>
          <a:p>
            <a:r>
              <a:rPr lang="zh-CN" altLang="en-US" sz="800" b="1" dirty="0">
                <a:latin typeface="+mn-ea"/>
              </a:rPr>
              <a:t>管理员</a:t>
            </a:r>
          </a:p>
        </p:txBody>
      </p:sp>
      <p:sp>
        <p:nvSpPr>
          <p:cNvPr id="57" name="矩形 56"/>
          <p:cNvSpPr/>
          <p:nvPr/>
        </p:nvSpPr>
        <p:spPr>
          <a:xfrm>
            <a:off x="7041197" y="2337983"/>
            <a:ext cx="1391900" cy="369332"/>
          </a:xfrm>
          <a:prstGeom prst="rect">
            <a:avLst/>
          </a:prstGeom>
        </p:spPr>
        <p:txBody>
          <a:bodyPr wrap="square">
            <a:spAutoFit/>
          </a:bodyPr>
          <a:lstStyle/>
          <a:p>
            <a:pPr fontAlgn="base">
              <a:spcBef>
                <a:spcPct val="0"/>
              </a:spcBef>
              <a:spcAft>
                <a:spcPct val="0"/>
              </a:spcAft>
            </a:pPr>
            <a:r>
              <a:rPr lang="zh-CN" altLang="en-US" b="1" dirty="0" smtClean="0">
                <a:solidFill>
                  <a:srgbClr val="92D050"/>
                </a:solidFill>
                <a:latin typeface="微软雅黑" panose="020B0503020204020204" pitchFamily="34" charset="-122"/>
                <a:ea typeface="微软雅黑" panose="020B0503020204020204" pitchFamily="34" charset="-122"/>
              </a:rPr>
              <a:t>采取行动</a:t>
            </a:r>
            <a:r>
              <a:rPr lang="zh-CN" altLang="en-US" b="1" dirty="0">
                <a:solidFill>
                  <a:srgbClr val="92D050"/>
                </a:solidFill>
                <a:latin typeface="微软雅黑" panose="020B0503020204020204" pitchFamily="34" charset="-122"/>
                <a:ea typeface="微软雅黑" panose="020B0503020204020204" pitchFamily="34" charset="-122"/>
              </a:rPr>
              <a:t>！</a:t>
            </a:r>
          </a:p>
        </p:txBody>
      </p:sp>
      <p:cxnSp>
        <p:nvCxnSpPr>
          <p:cNvPr id="19" name="直接连接符 18"/>
          <p:cNvCxnSpPr/>
          <p:nvPr/>
        </p:nvCxnSpPr>
        <p:spPr>
          <a:xfrm flipH="1">
            <a:off x="6829425" y="1880338"/>
            <a:ext cx="7144" cy="35917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554540" y="2292737"/>
            <a:ext cx="648000" cy="648000"/>
          </a:xfrm>
          <a:prstGeom prst="ellipse">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60" name="KSO_Shape"/>
          <p:cNvSpPr>
            <a:spLocks/>
          </p:cNvSpPr>
          <p:nvPr/>
        </p:nvSpPr>
        <p:spPr bwMode="auto">
          <a:xfrm>
            <a:off x="8669678" y="2380410"/>
            <a:ext cx="417724" cy="436605"/>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TextBox 60"/>
          <p:cNvSpPr txBox="1"/>
          <p:nvPr/>
        </p:nvSpPr>
        <p:spPr>
          <a:xfrm>
            <a:off x="5408893" y="1769434"/>
            <a:ext cx="488739" cy="276999"/>
          </a:xfrm>
          <a:prstGeom prst="rect">
            <a:avLst/>
          </a:prstGeom>
          <a:noFill/>
        </p:spPr>
        <p:txBody>
          <a:bodyPr wrap="square" rtlCol="0">
            <a:spAutoFit/>
          </a:bodyPr>
          <a:lstStyle/>
          <a:p>
            <a:pPr algn="ctr"/>
            <a:r>
              <a:rPr lang="en-US" altLang="zh-CN" sz="1200" b="1" dirty="0" smtClean="0">
                <a:latin typeface="+mn-ea"/>
              </a:rPr>
              <a:t>…</a:t>
            </a:r>
            <a:endParaRPr lang="zh-CN" altLang="en-US" sz="1200" b="1" dirty="0">
              <a:latin typeface="+mn-ea"/>
            </a:endParaRPr>
          </a:p>
        </p:txBody>
      </p:sp>
      <p:cxnSp>
        <p:nvCxnSpPr>
          <p:cNvPr id="26" name="直接连接符 25"/>
          <p:cNvCxnSpPr>
            <a:stCxn id="24" idx="4"/>
          </p:cNvCxnSpPr>
          <p:nvPr/>
        </p:nvCxnSpPr>
        <p:spPr>
          <a:xfrm flipH="1">
            <a:off x="8873772" y="2940737"/>
            <a:ext cx="4768" cy="2206071"/>
          </a:xfrm>
          <a:prstGeom prst="line">
            <a:avLst/>
          </a:prstGeom>
          <a:ln w="57150">
            <a:solidFill>
              <a:srgbClr val="8FC54E"/>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806540" y="3258963"/>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62" name="TextBox 61"/>
          <p:cNvSpPr txBox="1"/>
          <p:nvPr/>
        </p:nvSpPr>
        <p:spPr>
          <a:xfrm>
            <a:off x="7853088" y="3217724"/>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a:latin typeface="+mn-ea"/>
              </a:rPr>
              <a:t>月</a:t>
            </a:r>
            <a:r>
              <a:rPr lang="en-US" altLang="zh-CN" sz="900" b="1" dirty="0" smtClean="0">
                <a:latin typeface="+mn-ea"/>
              </a:rPr>
              <a:t>1</a:t>
            </a:r>
            <a:r>
              <a:rPr lang="zh-CN" altLang="en-US" sz="900" b="1" dirty="0" smtClean="0">
                <a:latin typeface="+mn-ea"/>
              </a:rPr>
              <a:t>日</a:t>
            </a:r>
            <a:endParaRPr lang="en-US" altLang="zh-CN" sz="900" b="1" dirty="0" smtClean="0">
              <a:latin typeface="+mn-ea"/>
            </a:endParaRPr>
          </a:p>
          <a:p>
            <a:r>
              <a:rPr lang="en-US" altLang="zh-CN" sz="800" b="1" dirty="0" smtClean="0">
                <a:latin typeface="+mn-ea"/>
              </a:rPr>
              <a:t>12</a:t>
            </a:r>
            <a:r>
              <a:rPr lang="zh-CN" altLang="en-US" sz="800" b="1" dirty="0" smtClean="0">
                <a:latin typeface="+mn-ea"/>
              </a:rPr>
              <a:t>：</a:t>
            </a:r>
            <a:r>
              <a:rPr lang="en-US" altLang="zh-CN" sz="800" b="1" dirty="0" smtClean="0">
                <a:latin typeface="+mn-ea"/>
              </a:rPr>
              <a:t>00</a:t>
            </a:r>
            <a:endParaRPr lang="zh-CN" altLang="en-US" sz="800" b="1" dirty="0">
              <a:latin typeface="+mn-ea"/>
            </a:endParaRPr>
          </a:p>
        </p:txBody>
      </p:sp>
      <p:sp>
        <p:nvSpPr>
          <p:cNvPr id="65" name="椭圆 64"/>
          <p:cNvSpPr/>
          <p:nvPr/>
        </p:nvSpPr>
        <p:spPr>
          <a:xfrm>
            <a:off x="8801772" y="4197203"/>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66" name="TextBox 65"/>
          <p:cNvSpPr txBox="1"/>
          <p:nvPr/>
        </p:nvSpPr>
        <p:spPr>
          <a:xfrm>
            <a:off x="7848320" y="4155964"/>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smtClean="0">
                <a:latin typeface="+mn-ea"/>
              </a:rPr>
              <a:t>月</a:t>
            </a:r>
            <a:r>
              <a:rPr lang="en-US" altLang="zh-CN" sz="900" b="1" dirty="0">
                <a:latin typeface="+mn-ea"/>
              </a:rPr>
              <a:t>2</a:t>
            </a:r>
            <a:r>
              <a:rPr lang="zh-CN" altLang="en-US" sz="900" b="1" dirty="0" smtClean="0">
                <a:latin typeface="+mn-ea"/>
              </a:rPr>
              <a:t>日</a:t>
            </a:r>
            <a:endParaRPr lang="en-US" altLang="zh-CN" sz="900" b="1" dirty="0" smtClean="0">
              <a:latin typeface="+mn-ea"/>
            </a:endParaRPr>
          </a:p>
          <a:p>
            <a:r>
              <a:rPr lang="en-US" altLang="zh-CN" sz="800" b="1" dirty="0" smtClean="0">
                <a:latin typeface="+mn-ea"/>
              </a:rPr>
              <a:t>19</a:t>
            </a:r>
            <a:r>
              <a:rPr lang="zh-CN" altLang="en-US" sz="800" b="1" dirty="0" smtClean="0">
                <a:latin typeface="+mn-ea"/>
              </a:rPr>
              <a:t>：</a:t>
            </a:r>
            <a:r>
              <a:rPr lang="en-US" altLang="zh-CN" sz="800" b="1" dirty="0" smtClean="0">
                <a:latin typeface="+mn-ea"/>
              </a:rPr>
              <a:t>00</a:t>
            </a:r>
            <a:endParaRPr lang="zh-CN" altLang="en-US" sz="800" b="1" dirty="0">
              <a:latin typeface="+mn-ea"/>
            </a:endParaRPr>
          </a:p>
        </p:txBody>
      </p:sp>
      <p:sp>
        <p:nvSpPr>
          <p:cNvPr id="67" name="TextBox 66"/>
          <p:cNvSpPr txBox="1"/>
          <p:nvPr/>
        </p:nvSpPr>
        <p:spPr>
          <a:xfrm>
            <a:off x="8096700" y="3644472"/>
            <a:ext cx="488739" cy="276999"/>
          </a:xfrm>
          <a:prstGeom prst="rect">
            <a:avLst/>
          </a:prstGeom>
          <a:noFill/>
        </p:spPr>
        <p:txBody>
          <a:bodyPr wrap="square" rtlCol="0">
            <a:spAutoFit/>
          </a:bodyPr>
          <a:lstStyle/>
          <a:p>
            <a:pPr algn="ctr"/>
            <a:r>
              <a:rPr lang="en-US" altLang="zh-CN" sz="1200" b="1" dirty="0" smtClean="0">
                <a:latin typeface="+mn-ea"/>
              </a:rPr>
              <a:t>…</a:t>
            </a:r>
            <a:endParaRPr lang="zh-CN" altLang="en-US" sz="1200" b="1" dirty="0">
              <a:latin typeface="+mn-ea"/>
            </a:endParaRPr>
          </a:p>
        </p:txBody>
      </p:sp>
      <p:sp>
        <p:nvSpPr>
          <p:cNvPr id="68" name="TextBox 67"/>
          <p:cNvSpPr txBox="1"/>
          <p:nvPr/>
        </p:nvSpPr>
        <p:spPr>
          <a:xfrm>
            <a:off x="9312110" y="2465858"/>
            <a:ext cx="2103603" cy="369332"/>
          </a:xfrm>
          <a:prstGeom prst="rect">
            <a:avLst/>
          </a:prstGeom>
          <a:noFill/>
        </p:spPr>
        <p:txBody>
          <a:bodyPr wrap="square" rtlCol="0">
            <a:spAutoFit/>
          </a:bodyPr>
          <a:lstStyle/>
          <a:p>
            <a:r>
              <a:rPr lang="zh-CN" altLang="en-US" sz="900" b="1" dirty="0" smtClean="0">
                <a:latin typeface="+mn-ea"/>
              </a:rPr>
              <a:t>发现可疑攻击者</a:t>
            </a:r>
            <a:r>
              <a:rPr lang="en-US" altLang="zh-CN" sz="900" b="1" dirty="0" smtClean="0">
                <a:latin typeface="+mn-ea"/>
              </a:rPr>
              <a:t>IP</a:t>
            </a:r>
            <a:r>
              <a:rPr lang="zh-CN" altLang="en-US" sz="900" b="1" dirty="0" smtClean="0">
                <a:latin typeface="+mn-ea"/>
              </a:rPr>
              <a:t>：</a:t>
            </a:r>
            <a:r>
              <a:rPr lang="en-US" altLang="zh-CN" sz="900" b="1" u="sng" dirty="0" smtClean="0">
                <a:latin typeface="+mn-ea"/>
              </a:rPr>
              <a:t>58.16.224.4</a:t>
            </a:r>
          </a:p>
          <a:p>
            <a:r>
              <a:rPr lang="zh-CN" altLang="en-US" sz="900" b="1" dirty="0" smtClean="0">
                <a:latin typeface="+mn-ea"/>
              </a:rPr>
              <a:t>共</a:t>
            </a:r>
            <a:r>
              <a:rPr lang="en-US" altLang="zh-CN" sz="900" b="1" dirty="0" smtClean="0">
                <a:latin typeface="+mn-ea"/>
              </a:rPr>
              <a:t>10</a:t>
            </a:r>
            <a:r>
              <a:rPr lang="zh-CN" altLang="en-US" sz="900" b="1" dirty="0" smtClean="0">
                <a:latin typeface="+mn-ea"/>
              </a:rPr>
              <a:t>条记录</a:t>
            </a:r>
            <a:endParaRPr lang="zh-CN" altLang="en-US" sz="800" b="1" dirty="0">
              <a:latin typeface="+mn-ea"/>
            </a:endParaRPr>
          </a:p>
        </p:txBody>
      </p:sp>
      <p:sp>
        <p:nvSpPr>
          <p:cNvPr id="69" name="TextBox 68"/>
          <p:cNvSpPr txBox="1"/>
          <p:nvPr/>
        </p:nvSpPr>
        <p:spPr>
          <a:xfrm>
            <a:off x="9069390" y="3214141"/>
            <a:ext cx="2132010" cy="584775"/>
          </a:xfrm>
          <a:prstGeom prst="rect">
            <a:avLst/>
          </a:prstGeom>
          <a:noFill/>
        </p:spPr>
        <p:txBody>
          <a:bodyPr wrap="square" rtlCol="0">
            <a:spAutoFit/>
          </a:bodyPr>
          <a:lstStyle/>
          <a:p>
            <a:r>
              <a:rPr lang="zh-CN" altLang="en-US" sz="800" b="1" dirty="0">
                <a:latin typeface="+mn-ea"/>
              </a:rPr>
              <a:t>目的</a:t>
            </a:r>
            <a:r>
              <a:rPr lang="en-US" altLang="zh-CN" sz="800" b="1" dirty="0" smtClean="0">
                <a:latin typeface="+mn-ea"/>
              </a:rPr>
              <a:t>IP</a:t>
            </a:r>
            <a:r>
              <a:rPr lang="zh-CN" altLang="en-US" sz="800" b="1" dirty="0" smtClean="0">
                <a:latin typeface="+mn-ea"/>
              </a:rPr>
              <a:t>：</a:t>
            </a:r>
            <a:r>
              <a:rPr lang="en-US" altLang="zh-CN" sz="800" b="1" u="sng" dirty="0" smtClean="0">
                <a:latin typeface="+mn-ea"/>
              </a:rPr>
              <a:t>192.168.1.20</a:t>
            </a:r>
            <a:r>
              <a:rPr lang="zh-CN" altLang="en-US" sz="800" b="1" dirty="0" smtClean="0">
                <a:latin typeface="+mn-ea"/>
              </a:rPr>
              <a:t>（数据中心服务器）</a:t>
            </a:r>
            <a:endParaRPr lang="en-US" altLang="zh-CN" sz="800" b="1" dirty="0" smtClean="0">
              <a:latin typeface="+mn-ea"/>
            </a:endParaRPr>
          </a:p>
          <a:p>
            <a:r>
              <a:rPr lang="zh-CN" altLang="en-US" sz="800" b="1" dirty="0" smtClean="0">
                <a:latin typeface="+mn-ea"/>
              </a:rPr>
              <a:t>关键动作：</a:t>
            </a:r>
            <a:r>
              <a:rPr lang="zh-CN" altLang="en-US" sz="800" b="1" dirty="0" smtClean="0">
                <a:solidFill>
                  <a:srgbClr val="FF0000"/>
                </a:solidFill>
                <a:latin typeface="+mn-ea"/>
              </a:rPr>
              <a:t>扫描探测</a:t>
            </a:r>
            <a:endParaRPr lang="en-US" altLang="zh-CN" sz="800" b="1" dirty="0" smtClean="0">
              <a:solidFill>
                <a:srgbClr val="FF0000"/>
              </a:solidFill>
              <a:latin typeface="+mn-ea"/>
            </a:endParaRPr>
          </a:p>
          <a:p>
            <a:r>
              <a:rPr lang="zh-CN" altLang="en-US" sz="800" b="1" dirty="0" smtClean="0">
                <a:latin typeface="+mn-ea"/>
              </a:rPr>
              <a:t>攻击状态：</a:t>
            </a:r>
            <a:r>
              <a:rPr lang="zh-CN" altLang="en-US" sz="800" b="1" dirty="0" smtClean="0">
                <a:solidFill>
                  <a:srgbClr val="FFC000"/>
                </a:solidFill>
                <a:latin typeface="+mn-ea"/>
              </a:rPr>
              <a:t>未知</a:t>
            </a:r>
            <a:endParaRPr lang="en-US" altLang="zh-CN" sz="800" b="1" dirty="0" smtClean="0">
              <a:solidFill>
                <a:srgbClr val="FFC000"/>
              </a:solidFill>
              <a:latin typeface="+mn-ea"/>
            </a:endParaRPr>
          </a:p>
          <a:p>
            <a:r>
              <a:rPr lang="zh-CN" altLang="en-US" sz="800" b="1" dirty="0">
                <a:latin typeface="+mn-ea"/>
              </a:rPr>
              <a:t>发起</a:t>
            </a:r>
            <a:r>
              <a:rPr lang="zh-CN" altLang="en-US" sz="800" b="1" dirty="0" smtClean="0">
                <a:latin typeface="+mn-ea"/>
              </a:rPr>
              <a:t>次数：</a:t>
            </a:r>
            <a:r>
              <a:rPr lang="en-US" altLang="zh-CN" sz="800" b="1" dirty="0" smtClean="0">
                <a:solidFill>
                  <a:srgbClr val="FF0000"/>
                </a:solidFill>
                <a:latin typeface="+mn-ea"/>
              </a:rPr>
              <a:t>7</a:t>
            </a:r>
            <a:r>
              <a:rPr lang="zh-CN" altLang="en-US" sz="800" b="1" dirty="0" smtClean="0">
                <a:latin typeface="+mn-ea"/>
              </a:rPr>
              <a:t>次</a:t>
            </a:r>
            <a:endParaRPr lang="zh-CN" altLang="en-US" sz="800" b="1" dirty="0">
              <a:latin typeface="+mn-ea"/>
            </a:endParaRPr>
          </a:p>
        </p:txBody>
      </p:sp>
      <p:sp>
        <p:nvSpPr>
          <p:cNvPr id="70" name="TextBox 69"/>
          <p:cNvSpPr txBox="1"/>
          <p:nvPr/>
        </p:nvSpPr>
        <p:spPr>
          <a:xfrm>
            <a:off x="9087402" y="4099926"/>
            <a:ext cx="2132010" cy="584775"/>
          </a:xfrm>
          <a:prstGeom prst="rect">
            <a:avLst/>
          </a:prstGeom>
          <a:noFill/>
        </p:spPr>
        <p:txBody>
          <a:bodyPr wrap="square" rtlCol="0">
            <a:spAutoFit/>
          </a:bodyPr>
          <a:lstStyle/>
          <a:p>
            <a:r>
              <a:rPr lang="zh-CN" altLang="en-US" sz="800" b="1" dirty="0">
                <a:latin typeface="+mn-ea"/>
              </a:rPr>
              <a:t>目的</a:t>
            </a:r>
            <a:r>
              <a:rPr lang="en-US" altLang="zh-CN" sz="800" b="1" dirty="0" smtClean="0">
                <a:latin typeface="+mn-ea"/>
              </a:rPr>
              <a:t>IP</a:t>
            </a:r>
            <a:r>
              <a:rPr lang="zh-CN" altLang="en-US" sz="800" b="1" dirty="0" smtClean="0">
                <a:latin typeface="+mn-ea"/>
              </a:rPr>
              <a:t>：</a:t>
            </a:r>
            <a:r>
              <a:rPr lang="en-US" altLang="zh-CN" sz="800" b="1" u="sng" dirty="0" smtClean="0">
                <a:latin typeface="+mn-ea"/>
              </a:rPr>
              <a:t>10.101.0.220</a:t>
            </a:r>
            <a:r>
              <a:rPr lang="zh-CN" altLang="en-US" sz="800" b="1" dirty="0" smtClean="0">
                <a:latin typeface="+mn-ea"/>
              </a:rPr>
              <a:t>（</a:t>
            </a:r>
            <a:r>
              <a:rPr lang="en-US" altLang="zh-CN" sz="800" b="1" dirty="0" smtClean="0">
                <a:latin typeface="+mn-ea"/>
              </a:rPr>
              <a:t>DMZ</a:t>
            </a:r>
            <a:r>
              <a:rPr lang="zh-CN" altLang="en-US" sz="800" b="1" dirty="0" smtClean="0">
                <a:latin typeface="+mn-ea"/>
              </a:rPr>
              <a:t>区服务器）</a:t>
            </a:r>
            <a:endParaRPr lang="en-US" altLang="zh-CN" sz="800" b="1" dirty="0" smtClean="0">
              <a:latin typeface="+mn-ea"/>
            </a:endParaRPr>
          </a:p>
          <a:p>
            <a:r>
              <a:rPr lang="zh-CN" altLang="en-US" sz="800" b="1" dirty="0" smtClean="0">
                <a:latin typeface="+mn-ea"/>
              </a:rPr>
              <a:t>关键动作：</a:t>
            </a:r>
            <a:r>
              <a:rPr lang="zh-CN" altLang="en-US" sz="800" b="1" dirty="0" smtClean="0">
                <a:solidFill>
                  <a:srgbClr val="FF0000"/>
                </a:solidFill>
                <a:latin typeface="+mn-ea"/>
              </a:rPr>
              <a:t>可疑访问</a:t>
            </a:r>
            <a:endParaRPr lang="en-US" altLang="zh-CN" sz="800" b="1" dirty="0" smtClean="0">
              <a:solidFill>
                <a:srgbClr val="FF0000"/>
              </a:solidFill>
              <a:latin typeface="+mn-ea"/>
            </a:endParaRPr>
          </a:p>
          <a:p>
            <a:r>
              <a:rPr lang="zh-CN" altLang="en-US" sz="800" b="1" dirty="0" smtClean="0">
                <a:latin typeface="+mn-ea"/>
              </a:rPr>
              <a:t>攻击状态：</a:t>
            </a:r>
            <a:r>
              <a:rPr lang="zh-CN" altLang="en-US" sz="800" b="1" dirty="0" smtClean="0">
                <a:solidFill>
                  <a:srgbClr val="FFC000"/>
                </a:solidFill>
                <a:latin typeface="+mn-ea"/>
              </a:rPr>
              <a:t>未知</a:t>
            </a:r>
            <a:endParaRPr lang="en-US" altLang="zh-CN" sz="800" b="1" dirty="0" smtClean="0">
              <a:solidFill>
                <a:srgbClr val="FFC000"/>
              </a:solidFill>
              <a:latin typeface="+mn-ea"/>
            </a:endParaRPr>
          </a:p>
          <a:p>
            <a:r>
              <a:rPr lang="zh-CN" altLang="en-US" sz="800" b="1" dirty="0">
                <a:latin typeface="+mn-ea"/>
              </a:rPr>
              <a:t>发起</a:t>
            </a:r>
            <a:r>
              <a:rPr lang="zh-CN" altLang="en-US" sz="800" b="1" dirty="0" smtClean="0">
                <a:latin typeface="+mn-ea"/>
              </a:rPr>
              <a:t>次数：</a:t>
            </a:r>
            <a:r>
              <a:rPr lang="en-US" altLang="zh-CN" sz="800" b="1" dirty="0" smtClean="0">
                <a:solidFill>
                  <a:srgbClr val="FF0000"/>
                </a:solidFill>
                <a:latin typeface="+mn-ea"/>
              </a:rPr>
              <a:t>3</a:t>
            </a:r>
            <a:r>
              <a:rPr lang="zh-CN" altLang="en-US" sz="800" b="1" dirty="0" smtClean="0">
                <a:latin typeface="+mn-ea"/>
              </a:rPr>
              <a:t>次</a:t>
            </a:r>
            <a:endParaRPr lang="zh-CN" altLang="en-US" sz="800" b="1" dirty="0">
              <a:latin typeface="+mn-ea"/>
            </a:endParaRPr>
          </a:p>
        </p:txBody>
      </p:sp>
      <p:sp>
        <p:nvSpPr>
          <p:cNvPr id="71" name="TextBox 70"/>
          <p:cNvSpPr txBox="1"/>
          <p:nvPr/>
        </p:nvSpPr>
        <p:spPr>
          <a:xfrm>
            <a:off x="1896168" y="5639228"/>
            <a:ext cx="8391728" cy="369332"/>
          </a:xfrm>
          <a:prstGeom prst="rect">
            <a:avLst/>
          </a:prstGeom>
          <a:noFill/>
        </p:spPr>
        <p:txBody>
          <a:bodyPr wrap="square" rtlCol="0">
            <a:spAutoFit/>
          </a:bodyPr>
          <a:lstStyle/>
          <a:p>
            <a:pPr algn="ctr"/>
            <a:r>
              <a:rPr lang="zh-CN" altLang="en-US" b="1" dirty="0">
                <a:solidFill>
                  <a:srgbClr val="FFFF00"/>
                </a:solidFill>
                <a:latin typeface="+mj-ea"/>
                <a:ea typeface="+mj-ea"/>
              </a:rPr>
              <a:t>通过</a:t>
            </a:r>
            <a:r>
              <a:rPr lang="zh-CN" altLang="en-US" b="1" dirty="0" smtClean="0">
                <a:solidFill>
                  <a:srgbClr val="FFFF00"/>
                </a:solidFill>
                <a:latin typeface="+mj-ea"/>
                <a:ea typeface="+mj-ea"/>
              </a:rPr>
              <a:t>碎片化的</a:t>
            </a:r>
            <a:r>
              <a:rPr lang="zh-CN" altLang="en-US" b="1" dirty="0">
                <a:solidFill>
                  <a:srgbClr val="FFFF00"/>
                </a:solidFill>
                <a:latin typeface="+mj-ea"/>
                <a:ea typeface="+mj-ea"/>
              </a:rPr>
              <a:t>日志</a:t>
            </a:r>
            <a:r>
              <a:rPr lang="zh-CN" altLang="en-US" b="1" dirty="0" smtClean="0">
                <a:solidFill>
                  <a:srgbClr val="FFFF00"/>
                </a:solidFill>
                <a:latin typeface="+mj-ea"/>
                <a:ea typeface="+mj-ea"/>
              </a:rPr>
              <a:t>线索还原攻击事件全过程</a:t>
            </a:r>
            <a:endParaRPr lang="zh-CN" altLang="en-US" b="1" dirty="0">
              <a:solidFill>
                <a:srgbClr val="FFFF00"/>
              </a:solidFill>
              <a:latin typeface="+mj-ea"/>
              <a:ea typeface="+mj-ea"/>
            </a:endParaRPr>
          </a:p>
        </p:txBody>
      </p:sp>
      <p:sp>
        <p:nvSpPr>
          <p:cNvPr id="72" name="TextBox 71"/>
          <p:cNvSpPr txBox="1"/>
          <p:nvPr/>
        </p:nvSpPr>
        <p:spPr>
          <a:xfrm>
            <a:off x="8950540" y="5016003"/>
            <a:ext cx="1003798" cy="261610"/>
          </a:xfrm>
          <a:prstGeom prst="rect">
            <a:avLst/>
          </a:prstGeom>
          <a:noFill/>
        </p:spPr>
        <p:txBody>
          <a:bodyPr wrap="square" rtlCol="0">
            <a:spAutoFit/>
          </a:bodyPr>
          <a:lstStyle/>
          <a:p>
            <a:pPr algn="ctr"/>
            <a:r>
              <a:rPr lang="zh-CN" altLang="en-US" sz="1050" b="1" dirty="0" smtClean="0">
                <a:latin typeface="+mn-ea"/>
              </a:rPr>
              <a:t>攻击结束</a:t>
            </a:r>
            <a:endParaRPr lang="zh-CN" altLang="en-US" sz="1050" b="1" dirty="0">
              <a:latin typeface="+mn-ea"/>
            </a:endParaRPr>
          </a:p>
        </p:txBody>
      </p:sp>
      <p:sp>
        <p:nvSpPr>
          <p:cNvPr id="73" name="椭圆 72"/>
          <p:cNvSpPr/>
          <p:nvPr/>
        </p:nvSpPr>
        <p:spPr>
          <a:xfrm>
            <a:off x="8801772" y="5080626"/>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74" name="TextBox 73"/>
          <p:cNvSpPr txBox="1"/>
          <p:nvPr/>
        </p:nvSpPr>
        <p:spPr>
          <a:xfrm>
            <a:off x="7853088" y="4968560"/>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smtClean="0">
                <a:latin typeface="+mn-ea"/>
              </a:rPr>
              <a:t>月</a:t>
            </a:r>
            <a:r>
              <a:rPr lang="en-US" altLang="zh-CN" sz="900" b="1" dirty="0">
                <a:latin typeface="+mn-ea"/>
              </a:rPr>
              <a:t>2</a:t>
            </a:r>
            <a:r>
              <a:rPr lang="zh-CN" altLang="en-US" sz="900" b="1" dirty="0" smtClean="0">
                <a:latin typeface="+mn-ea"/>
              </a:rPr>
              <a:t>日</a:t>
            </a:r>
            <a:endParaRPr lang="en-US" altLang="zh-CN" sz="900" b="1" dirty="0" smtClean="0">
              <a:latin typeface="+mn-ea"/>
            </a:endParaRPr>
          </a:p>
          <a:p>
            <a:r>
              <a:rPr lang="en-US" altLang="zh-CN" sz="800" b="1" dirty="0" smtClean="0">
                <a:latin typeface="+mn-ea"/>
              </a:rPr>
              <a:t>19</a:t>
            </a:r>
            <a:r>
              <a:rPr lang="zh-CN" altLang="en-US" sz="800" b="1" dirty="0" smtClean="0">
                <a:latin typeface="+mn-ea"/>
              </a:rPr>
              <a:t>：</a:t>
            </a:r>
            <a:r>
              <a:rPr lang="en-US" altLang="zh-CN" sz="800" b="1" dirty="0" smtClean="0">
                <a:latin typeface="+mn-ea"/>
              </a:rPr>
              <a:t>05</a:t>
            </a:r>
            <a:endParaRPr lang="zh-CN" altLang="en-US" sz="800" b="1" dirty="0">
              <a:latin typeface="+mn-ea"/>
            </a:endParaRPr>
          </a:p>
        </p:txBody>
      </p:sp>
    </p:spTree>
    <p:extLst>
      <p:ext uri="{BB962C8B-B14F-4D97-AF65-F5344CB8AC3E}">
        <p14:creationId xmlns:p14="http://schemas.microsoft.com/office/powerpoint/2010/main" val="3437849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黑客画像 追踪溯源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a:latin typeface="+mj-ea"/>
                <a:ea typeface="+mj-ea"/>
              </a:rPr>
              <a:t>当前</a:t>
            </a:r>
            <a:r>
              <a:rPr lang="zh-CN" altLang="en-US" sz="1400" b="1" dirty="0" smtClean="0">
                <a:latin typeface="+mj-ea"/>
                <a:ea typeface="+mj-ea"/>
              </a:rPr>
              <a:t>网络环境下，企业机构处于弱势方，如发生黑客入侵导致企业重要信息资产遭窃取、泄漏时，一般企业机构很难及时发现，如能立即觉察，也难以追踪溯源并有效捍卫自身权益。</a:t>
            </a:r>
            <a:endParaRPr lang="zh-CN" altLang="en-US" sz="1400" b="1" dirty="0">
              <a:latin typeface="+mj-ea"/>
              <a:ea typeface="+mj-ea"/>
            </a:endParaRPr>
          </a:p>
        </p:txBody>
      </p:sp>
      <p:sp>
        <p:nvSpPr>
          <p:cNvPr id="4" name="KSO_Shape"/>
          <p:cNvSpPr>
            <a:spLocks/>
          </p:cNvSpPr>
          <p:nvPr/>
        </p:nvSpPr>
        <p:spPr bwMode="auto">
          <a:xfrm>
            <a:off x="1027592" y="2112168"/>
            <a:ext cx="1327150" cy="1905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 name="KSO_Shape"/>
          <p:cNvSpPr>
            <a:spLocks/>
          </p:cNvSpPr>
          <p:nvPr/>
        </p:nvSpPr>
        <p:spPr bwMode="auto">
          <a:xfrm>
            <a:off x="7564123" y="2112168"/>
            <a:ext cx="1327150" cy="1905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TextBox 5"/>
          <p:cNvSpPr txBox="1"/>
          <p:nvPr/>
        </p:nvSpPr>
        <p:spPr>
          <a:xfrm>
            <a:off x="1027592" y="4145556"/>
            <a:ext cx="1327150" cy="400110"/>
          </a:xfrm>
          <a:prstGeom prst="rect">
            <a:avLst/>
          </a:prstGeom>
          <a:noFill/>
        </p:spPr>
        <p:txBody>
          <a:bodyPr wrap="square" rtlCol="0">
            <a:spAutoFit/>
          </a:bodyPr>
          <a:lstStyle/>
          <a:p>
            <a:r>
              <a:rPr lang="zh-CN" altLang="en-US" sz="1000" b="1" dirty="0">
                <a:solidFill>
                  <a:srgbClr val="FF0000"/>
                </a:solidFill>
                <a:latin typeface="+mn-ea"/>
              </a:rPr>
              <a:t>再</a:t>
            </a:r>
            <a:r>
              <a:rPr lang="zh-CN" altLang="en-US" sz="1000" b="1" dirty="0" smtClean="0">
                <a:solidFill>
                  <a:srgbClr val="FF0000"/>
                </a:solidFill>
                <a:latin typeface="+mn-ea"/>
              </a:rPr>
              <a:t>精密的攻击行为都会留下蛛丝马迹！</a:t>
            </a:r>
            <a:endParaRPr lang="zh-CN" altLang="en-US" sz="1000" b="1" dirty="0">
              <a:solidFill>
                <a:srgbClr val="FF0000"/>
              </a:solidFill>
              <a:latin typeface="+mn-ea"/>
            </a:endParaRPr>
          </a:p>
        </p:txBody>
      </p:sp>
      <p:sp>
        <p:nvSpPr>
          <p:cNvPr id="7" name="矩形 6"/>
          <p:cNvSpPr/>
          <p:nvPr/>
        </p:nvSpPr>
        <p:spPr>
          <a:xfrm>
            <a:off x="6880860" y="1742028"/>
            <a:ext cx="2735579" cy="3383410"/>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 name="矩形 9"/>
          <p:cNvSpPr/>
          <p:nvPr/>
        </p:nvSpPr>
        <p:spPr>
          <a:xfrm>
            <a:off x="5531872" y="3119059"/>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搜集</a:t>
            </a:r>
            <a:r>
              <a:rPr lang="zh-CN" altLang="en-US" sz="1400" b="1" dirty="0">
                <a:solidFill>
                  <a:srgbClr val="FFFF00"/>
                </a:solidFill>
                <a:latin typeface="微软雅黑" panose="020B0503020204020204" pitchFamily="34" charset="-122"/>
              </a:rPr>
              <a:t>线索</a:t>
            </a:r>
            <a:endParaRPr lang="zh-CN" altLang="en-US" sz="1400" b="1" dirty="0">
              <a:solidFill>
                <a:srgbClr val="FFFF00"/>
              </a:solidFill>
              <a:ea typeface="宋体" charset="-122"/>
            </a:endParaRPr>
          </a:p>
        </p:txBody>
      </p:sp>
      <p:sp>
        <p:nvSpPr>
          <p:cNvPr id="11" name="任意多边形 10"/>
          <p:cNvSpPr/>
          <p:nvPr/>
        </p:nvSpPr>
        <p:spPr>
          <a:xfrm>
            <a:off x="1691167" y="3858288"/>
            <a:ext cx="2029033" cy="287267"/>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KSO_Shape"/>
          <p:cNvSpPr>
            <a:spLocks/>
          </p:cNvSpPr>
          <p:nvPr/>
        </p:nvSpPr>
        <p:spPr bwMode="auto">
          <a:xfrm>
            <a:off x="2648406" y="4201111"/>
            <a:ext cx="451141" cy="383381"/>
          </a:xfrm>
          <a:custGeom>
            <a:avLst/>
            <a:gdLst>
              <a:gd name="T0" fmla="*/ 2147483646 w 5215"/>
              <a:gd name="T1" fmla="*/ 2147483646 h 4586"/>
              <a:gd name="T2" fmla="*/ 2147483646 w 5215"/>
              <a:gd name="T3" fmla="*/ 2147483646 h 4586"/>
              <a:gd name="T4" fmla="*/ 2147483646 w 5215"/>
              <a:gd name="T5" fmla="*/ 2147483646 h 4586"/>
              <a:gd name="T6" fmla="*/ 2147483646 w 5215"/>
              <a:gd name="T7" fmla="*/ 2147483646 h 4586"/>
              <a:gd name="T8" fmla="*/ 2147483646 w 5215"/>
              <a:gd name="T9" fmla="*/ 2147483646 h 4586"/>
              <a:gd name="T10" fmla="*/ 2147483646 w 5215"/>
              <a:gd name="T11" fmla="*/ 2147483646 h 4586"/>
              <a:gd name="T12" fmla="*/ 2147483646 w 5215"/>
              <a:gd name="T13" fmla="*/ 2147483646 h 4586"/>
              <a:gd name="T14" fmla="*/ 2147483646 w 5215"/>
              <a:gd name="T15" fmla="*/ 2147483646 h 4586"/>
              <a:gd name="T16" fmla="*/ 2147483646 w 5215"/>
              <a:gd name="T17" fmla="*/ 2147483646 h 4586"/>
              <a:gd name="T18" fmla="*/ 2147483646 w 5215"/>
              <a:gd name="T19" fmla="*/ 2147483646 h 4586"/>
              <a:gd name="T20" fmla="*/ 2147483646 w 5215"/>
              <a:gd name="T21" fmla="*/ 2147483646 h 4586"/>
              <a:gd name="T22" fmla="*/ 2147483646 w 5215"/>
              <a:gd name="T23" fmla="*/ 2147483646 h 4586"/>
              <a:gd name="T24" fmla="*/ 2147483646 w 5215"/>
              <a:gd name="T25" fmla="*/ 2147483646 h 4586"/>
              <a:gd name="T26" fmla="*/ 2147483646 w 5215"/>
              <a:gd name="T27" fmla="*/ 2147483646 h 4586"/>
              <a:gd name="T28" fmla="*/ 2147483646 w 5215"/>
              <a:gd name="T29" fmla="*/ 2147483646 h 4586"/>
              <a:gd name="T30" fmla="*/ 2147483646 w 5215"/>
              <a:gd name="T31" fmla="*/ 2147483646 h 4586"/>
              <a:gd name="T32" fmla="*/ 2147483646 w 5215"/>
              <a:gd name="T33" fmla="*/ 2147483646 h 4586"/>
              <a:gd name="T34" fmla="*/ 2147483646 w 5215"/>
              <a:gd name="T35" fmla="*/ 2147483646 h 4586"/>
              <a:gd name="T36" fmla="*/ 2147483646 w 5215"/>
              <a:gd name="T37" fmla="*/ 2147483646 h 4586"/>
              <a:gd name="T38" fmla="*/ 2147483646 w 5215"/>
              <a:gd name="T39" fmla="*/ 2147483646 h 4586"/>
              <a:gd name="T40" fmla="*/ 2147483646 w 5215"/>
              <a:gd name="T41" fmla="*/ 2147483646 h 4586"/>
              <a:gd name="T42" fmla="*/ 2147483646 w 5215"/>
              <a:gd name="T43" fmla="*/ 781838818 h 4586"/>
              <a:gd name="T44" fmla="*/ 2147483646 w 5215"/>
              <a:gd name="T45" fmla="*/ 48906576 h 4586"/>
              <a:gd name="T46" fmla="*/ 2147483646 w 5215"/>
              <a:gd name="T47" fmla="*/ 146586302 h 4586"/>
              <a:gd name="T48" fmla="*/ 2147483646 w 5215"/>
              <a:gd name="T49" fmla="*/ 2101117000 h 4586"/>
              <a:gd name="T50" fmla="*/ 2147483646 w 5215"/>
              <a:gd name="T51" fmla="*/ 2147483646 h 4586"/>
              <a:gd name="T52" fmla="*/ 2147483646 w 5215"/>
              <a:gd name="T53" fmla="*/ 2147483646 h 4586"/>
              <a:gd name="T54" fmla="*/ 2147483646 w 5215"/>
              <a:gd name="T55" fmla="*/ 2147483646 h 4586"/>
              <a:gd name="T56" fmla="*/ 2147483646 w 5215"/>
              <a:gd name="T57" fmla="*/ 2147483646 h 4586"/>
              <a:gd name="T58" fmla="*/ 2147483646 w 5215"/>
              <a:gd name="T59" fmla="*/ 2147483646 h 4586"/>
              <a:gd name="T60" fmla="*/ 2147483646 w 5215"/>
              <a:gd name="T61" fmla="*/ 2147483646 h 4586"/>
              <a:gd name="T62" fmla="*/ 2147483646 w 5215"/>
              <a:gd name="T63" fmla="*/ 2147483646 h 4586"/>
              <a:gd name="T64" fmla="*/ 2147483646 w 5215"/>
              <a:gd name="T65" fmla="*/ 2147483646 h 4586"/>
              <a:gd name="T66" fmla="*/ 2147483646 w 5215"/>
              <a:gd name="T67" fmla="*/ 2147483646 h 4586"/>
              <a:gd name="T68" fmla="*/ 2147483646 w 5215"/>
              <a:gd name="T69" fmla="*/ 2147483646 h 4586"/>
              <a:gd name="T70" fmla="*/ 2147483646 w 5215"/>
              <a:gd name="T71" fmla="*/ 2147483646 h 4586"/>
              <a:gd name="T72" fmla="*/ 2147483646 w 5215"/>
              <a:gd name="T73" fmla="*/ 2147483646 h 4586"/>
              <a:gd name="T74" fmla="*/ 2147483646 w 5215"/>
              <a:gd name="T75" fmla="*/ 2147483646 h 4586"/>
              <a:gd name="T76" fmla="*/ 2147483646 w 5215"/>
              <a:gd name="T77" fmla="*/ 2147483646 h 4586"/>
              <a:gd name="T78" fmla="*/ 2147483646 w 5215"/>
              <a:gd name="T79" fmla="*/ 2147483646 h 4586"/>
              <a:gd name="T80" fmla="*/ 2147483646 w 5215"/>
              <a:gd name="T81" fmla="*/ 2147483646 h 4586"/>
              <a:gd name="T82" fmla="*/ 2147483646 w 5215"/>
              <a:gd name="T83" fmla="*/ 2147483646 h 4586"/>
              <a:gd name="T84" fmla="*/ 2147483646 w 5215"/>
              <a:gd name="T85" fmla="*/ 2147483646 h 4586"/>
              <a:gd name="T86" fmla="*/ 2147483646 w 5215"/>
              <a:gd name="T87" fmla="*/ 2147483646 h 4586"/>
              <a:gd name="T88" fmla="*/ 2147483646 w 5215"/>
              <a:gd name="T89" fmla="*/ 2147483646 h 4586"/>
              <a:gd name="T90" fmla="*/ 2147483646 w 5215"/>
              <a:gd name="T91" fmla="*/ 2147483646 h 4586"/>
              <a:gd name="T92" fmla="*/ 2147483646 w 5215"/>
              <a:gd name="T93" fmla="*/ 2147483646 h 4586"/>
              <a:gd name="T94" fmla="*/ 2147483646 w 5215"/>
              <a:gd name="T95" fmla="*/ 2147483646 h 4586"/>
              <a:gd name="T96" fmla="*/ 2147483646 w 5215"/>
              <a:gd name="T97" fmla="*/ 2147483646 h 4586"/>
              <a:gd name="T98" fmla="*/ 2147483646 w 5215"/>
              <a:gd name="T99" fmla="*/ 2147483646 h 4586"/>
              <a:gd name="T100" fmla="*/ 2147483646 w 5215"/>
              <a:gd name="T101" fmla="*/ 2147483646 h 4586"/>
              <a:gd name="T102" fmla="*/ 2147483646 w 5215"/>
              <a:gd name="T103" fmla="*/ 2147483646 h 4586"/>
              <a:gd name="T104" fmla="*/ 2147483646 w 5215"/>
              <a:gd name="T105" fmla="*/ 2147483646 h 4586"/>
              <a:gd name="T106" fmla="*/ 2147483646 w 5215"/>
              <a:gd name="T107" fmla="*/ 2147483646 h 4586"/>
              <a:gd name="T108" fmla="*/ 2147483646 w 5215"/>
              <a:gd name="T109" fmla="*/ 2147483646 h 4586"/>
              <a:gd name="T110" fmla="*/ 2147483646 w 5215"/>
              <a:gd name="T111" fmla="*/ 2147483646 h 4586"/>
              <a:gd name="T112" fmla="*/ 2147483646 w 5215"/>
              <a:gd name="T113" fmla="*/ 2147483646 h 4586"/>
              <a:gd name="T114" fmla="*/ 2147483646 w 5215"/>
              <a:gd name="T115" fmla="*/ 2147483646 h 4586"/>
              <a:gd name="T116" fmla="*/ 2147483646 w 5215"/>
              <a:gd name="T117" fmla="*/ 2147483646 h 4586"/>
              <a:gd name="T118" fmla="*/ 2147483646 w 5215"/>
              <a:gd name="T119" fmla="*/ 2147483646 h 4586"/>
              <a:gd name="T120" fmla="*/ 2147483646 w 5215"/>
              <a:gd name="T121" fmla="*/ 2147483646 h 4586"/>
              <a:gd name="T122" fmla="*/ 2147483646 w 5215"/>
              <a:gd name="T123" fmla="*/ 2147483646 h 4586"/>
              <a:gd name="T124" fmla="*/ 2147483646 w 5215"/>
              <a:gd name="T125" fmla="*/ 2147483646 h 4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15" h="4586">
                <a:moveTo>
                  <a:pt x="2334" y="2365"/>
                </a:moveTo>
                <a:lnTo>
                  <a:pt x="2334" y="2365"/>
                </a:lnTo>
                <a:lnTo>
                  <a:pt x="2240" y="2309"/>
                </a:lnTo>
                <a:lnTo>
                  <a:pt x="2194" y="2282"/>
                </a:lnTo>
                <a:lnTo>
                  <a:pt x="2147" y="2256"/>
                </a:lnTo>
                <a:lnTo>
                  <a:pt x="2100" y="2231"/>
                </a:lnTo>
                <a:lnTo>
                  <a:pt x="2054" y="2207"/>
                </a:lnTo>
                <a:lnTo>
                  <a:pt x="2007" y="2185"/>
                </a:lnTo>
                <a:lnTo>
                  <a:pt x="1959" y="2163"/>
                </a:lnTo>
                <a:lnTo>
                  <a:pt x="1910" y="2144"/>
                </a:lnTo>
                <a:lnTo>
                  <a:pt x="1861" y="2126"/>
                </a:lnTo>
                <a:lnTo>
                  <a:pt x="1811" y="2110"/>
                </a:lnTo>
                <a:lnTo>
                  <a:pt x="1760" y="2095"/>
                </a:lnTo>
                <a:lnTo>
                  <a:pt x="1709" y="2084"/>
                </a:lnTo>
                <a:lnTo>
                  <a:pt x="1656" y="2073"/>
                </a:lnTo>
                <a:lnTo>
                  <a:pt x="1602" y="2065"/>
                </a:lnTo>
                <a:lnTo>
                  <a:pt x="1546" y="2059"/>
                </a:lnTo>
                <a:lnTo>
                  <a:pt x="1512" y="2057"/>
                </a:lnTo>
                <a:lnTo>
                  <a:pt x="1478" y="2056"/>
                </a:lnTo>
                <a:lnTo>
                  <a:pt x="1444" y="2056"/>
                </a:lnTo>
                <a:lnTo>
                  <a:pt x="1410" y="2056"/>
                </a:lnTo>
                <a:lnTo>
                  <a:pt x="1375" y="2056"/>
                </a:lnTo>
                <a:lnTo>
                  <a:pt x="1341" y="2057"/>
                </a:lnTo>
                <a:lnTo>
                  <a:pt x="1273" y="2063"/>
                </a:lnTo>
                <a:lnTo>
                  <a:pt x="1205" y="2070"/>
                </a:lnTo>
                <a:lnTo>
                  <a:pt x="1137" y="2080"/>
                </a:lnTo>
                <a:lnTo>
                  <a:pt x="1070" y="2092"/>
                </a:lnTo>
                <a:lnTo>
                  <a:pt x="1002" y="2106"/>
                </a:lnTo>
                <a:lnTo>
                  <a:pt x="935" y="2122"/>
                </a:lnTo>
                <a:lnTo>
                  <a:pt x="868" y="2141"/>
                </a:lnTo>
                <a:lnTo>
                  <a:pt x="803" y="2160"/>
                </a:lnTo>
                <a:lnTo>
                  <a:pt x="737" y="2181"/>
                </a:lnTo>
                <a:lnTo>
                  <a:pt x="673" y="2204"/>
                </a:lnTo>
                <a:lnTo>
                  <a:pt x="608" y="2228"/>
                </a:lnTo>
                <a:lnTo>
                  <a:pt x="544" y="2253"/>
                </a:lnTo>
                <a:lnTo>
                  <a:pt x="482" y="2277"/>
                </a:lnTo>
                <a:lnTo>
                  <a:pt x="0" y="3962"/>
                </a:lnTo>
                <a:lnTo>
                  <a:pt x="61" y="3939"/>
                </a:lnTo>
                <a:lnTo>
                  <a:pt x="120" y="3918"/>
                </a:lnTo>
                <a:lnTo>
                  <a:pt x="180" y="3898"/>
                </a:lnTo>
                <a:lnTo>
                  <a:pt x="240" y="3880"/>
                </a:lnTo>
                <a:lnTo>
                  <a:pt x="299" y="3862"/>
                </a:lnTo>
                <a:lnTo>
                  <a:pt x="357" y="3847"/>
                </a:lnTo>
                <a:lnTo>
                  <a:pt x="417" y="3833"/>
                </a:lnTo>
                <a:lnTo>
                  <a:pt x="476" y="3820"/>
                </a:lnTo>
                <a:lnTo>
                  <a:pt x="533" y="3809"/>
                </a:lnTo>
                <a:lnTo>
                  <a:pt x="592" y="3800"/>
                </a:lnTo>
                <a:lnTo>
                  <a:pt x="649" y="3792"/>
                </a:lnTo>
                <a:lnTo>
                  <a:pt x="708" y="3786"/>
                </a:lnTo>
                <a:lnTo>
                  <a:pt x="765" y="3781"/>
                </a:lnTo>
                <a:lnTo>
                  <a:pt x="823" y="3779"/>
                </a:lnTo>
                <a:lnTo>
                  <a:pt x="879" y="3778"/>
                </a:lnTo>
                <a:lnTo>
                  <a:pt x="936" y="3779"/>
                </a:lnTo>
                <a:lnTo>
                  <a:pt x="994" y="3781"/>
                </a:lnTo>
                <a:lnTo>
                  <a:pt x="1050" y="3786"/>
                </a:lnTo>
                <a:lnTo>
                  <a:pt x="1106" y="3793"/>
                </a:lnTo>
                <a:lnTo>
                  <a:pt x="1164" y="3801"/>
                </a:lnTo>
                <a:lnTo>
                  <a:pt x="1220" y="3812"/>
                </a:lnTo>
                <a:lnTo>
                  <a:pt x="1276" y="3823"/>
                </a:lnTo>
                <a:lnTo>
                  <a:pt x="1333" y="3839"/>
                </a:lnTo>
                <a:lnTo>
                  <a:pt x="1389" y="3855"/>
                </a:lnTo>
                <a:lnTo>
                  <a:pt x="1445" y="3874"/>
                </a:lnTo>
                <a:lnTo>
                  <a:pt x="1501" y="3894"/>
                </a:lnTo>
                <a:lnTo>
                  <a:pt x="1558" y="3917"/>
                </a:lnTo>
                <a:lnTo>
                  <a:pt x="1613" y="3942"/>
                </a:lnTo>
                <a:lnTo>
                  <a:pt x="1669" y="3970"/>
                </a:lnTo>
                <a:lnTo>
                  <a:pt x="1725" y="3999"/>
                </a:lnTo>
                <a:lnTo>
                  <a:pt x="1782" y="4031"/>
                </a:lnTo>
                <a:lnTo>
                  <a:pt x="1837" y="4065"/>
                </a:lnTo>
                <a:lnTo>
                  <a:pt x="2334" y="2365"/>
                </a:lnTo>
                <a:close/>
                <a:moveTo>
                  <a:pt x="1690" y="1712"/>
                </a:moveTo>
                <a:lnTo>
                  <a:pt x="1690" y="1712"/>
                </a:lnTo>
                <a:lnTo>
                  <a:pt x="1746" y="1720"/>
                </a:lnTo>
                <a:lnTo>
                  <a:pt x="1801" y="1730"/>
                </a:lnTo>
                <a:lnTo>
                  <a:pt x="1854" y="1741"/>
                </a:lnTo>
                <a:lnTo>
                  <a:pt x="1907" y="1756"/>
                </a:lnTo>
                <a:lnTo>
                  <a:pt x="1957" y="1771"/>
                </a:lnTo>
                <a:lnTo>
                  <a:pt x="2007" y="1787"/>
                </a:lnTo>
                <a:lnTo>
                  <a:pt x="2055" y="1805"/>
                </a:lnTo>
                <a:lnTo>
                  <a:pt x="2102" y="1825"/>
                </a:lnTo>
                <a:lnTo>
                  <a:pt x="2146" y="1845"/>
                </a:lnTo>
                <a:lnTo>
                  <a:pt x="2191" y="1866"/>
                </a:lnTo>
                <a:lnTo>
                  <a:pt x="2234" y="1887"/>
                </a:lnTo>
                <a:lnTo>
                  <a:pt x="2276" y="1909"/>
                </a:lnTo>
                <a:lnTo>
                  <a:pt x="2316" y="1931"/>
                </a:lnTo>
                <a:lnTo>
                  <a:pt x="2356" y="1955"/>
                </a:lnTo>
                <a:lnTo>
                  <a:pt x="2432" y="2002"/>
                </a:lnTo>
                <a:lnTo>
                  <a:pt x="2676" y="1158"/>
                </a:lnTo>
                <a:lnTo>
                  <a:pt x="2798" y="737"/>
                </a:lnTo>
                <a:lnTo>
                  <a:pt x="2920" y="315"/>
                </a:lnTo>
                <a:lnTo>
                  <a:pt x="2832" y="261"/>
                </a:lnTo>
                <a:lnTo>
                  <a:pt x="2787" y="234"/>
                </a:lnTo>
                <a:lnTo>
                  <a:pt x="2743" y="208"/>
                </a:lnTo>
                <a:lnTo>
                  <a:pt x="2698" y="184"/>
                </a:lnTo>
                <a:lnTo>
                  <a:pt x="2653" y="160"/>
                </a:lnTo>
                <a:lnTo>
                  <a:pt x="2607" y="138"/>
                </a:lnTo>
                <a:lnTo>
                  <a:pt x="2560" y="117"/>
                </a:lnTo>
                <a:lnTo>
                  <a:pt x="2513" y="97"/>
                </a:lnTo>
                <a:lnTo>
                  <a:pt x="2466" y="79"/>
                </a:lnTo>
                <a:lnTo>
                  <a:pt x="2418" y="63"/>
                </a:lnTo>
                <a:lnTo>
                  <a:pt x="2369" y="48"/>
                </a:lnTo>
                <a:lnTo>
                  <a:pt x="2320" y="35"/>
                </a:lnTo>
                <a:lnTo>
                  <a:pt x="2269" y="24"/>
                </a:lnTo>
                <a:lnTo>
                  <a:pt x="2218" y="16"/>
                </a:lnTo>
                <a:lnTo>
                  <a:pt x="2165" y="9"/>
                </a:lnTo>
                <a:lnTo>
                  <a:pt x="2131" y="5"/>
                </a:lnTo>
                <a:lnTo>
                  <a:pt x="2096" y="3"/>
                </a:lnTo>
                <a:lnTo>
                  <a:pt x="2061" y="1"/>
                </a:lnTo>
                <a:lnTo>
                  <a:pt x="2027" y="0"/>
                </a:lnTo>
                <a:lnTo>
                  <a:pt x="1991" y="0"/>
                </a:lnTo>
                <a:lnTo>
                  <a:pt x="1956" y="0"/>
                </a:lnTo>
                <a:lnTo>
                  <a:pt x="1921" y="1"/>
                </a:lnTo>
                <a:lnTo>
                  <a:pt x="1886" y="3"/>
                </a:lnTo>
                <a:lnTo>
                  <a:pt x="1851" y="5"/>
                </a:lnTo>
                <a:lnTo>
                  <a:pt x="1817" y="9"/>
                </a:lnTo>
                <a:lnTo>
                  <a:pt x="1746" y="18"/>
                </a:lnTo>
                <a:lnTo>
                  <a:pt x="1677" y="29"/>
                </a:lnTo>
                <a:lnTo>
                  <a:pt x="1607" y="43"/>
                </a:lnTo>
                <a:lnTo>
                  <a:pt x="1538" y="59"/>
                </a:lnTo>
                <a:lnTo>
                  <a:pt x="1470" y="77"/>
                </a:lnTo>
                <a:lnTo>
                  <a:pt x="1402" y="97"/>
                </a:lnTo>
                <a:lnTo>
                  <a:pt x="1334" y="118"/>
                </a:lnTo>
                <a:lnTo>
                  <a:pt x="1267" y="140"/>
                </a:lnTo>
                <a:lnTo>
                  <a:pt x="1201" y="164"/>
                </a:lnTo>
                <a:lnTo>
                  <a:pt x="1137" y="188"/>
                </a:lnTo>
                <a:lnTo>
                  <a:pt x="1072" y="214"/>
                </a:lnTo>
                <a:lnTo>
                  <a:pt x="949" y="637"/>
                </a:lnTo>
                <a:lnTo>
                  <a:pt x="827" y="1059"/>
                </a:lnTo>
                <a:lnTo>
                  <a:pt x="584" y="1906"/>
                </a:lnTo>
                <a:lnTo>
                  <a:pt x="649" y="1880"/>
                </a:lnTo>
                <a:lnTo>
                  <a:pt x="716" y="1856"/>
                </a:lnTo>
                <a:lnTo>
                  <a:pt x="783" y="1833"/>
                </a:lnTo>
                <a:lnTo>
                  <a:pt x="851" y="1811"/>
                </a:lnTo>
                <a:lnTo>
                  <a:pt x="919" y="1791"/>
                </a:lnTo>
                <a:lnTo>
                  <a:pt x="988" y="1772"/>
                </a:lnTo>
                <a:lnTo>
                  <a:pt x="1057" y="1754"/>
                </a:lnTo>
                <a:lnTo>
                  <a:pt x="1126" y="1740"/>
                </a:lnTo>
                <a:lnTo>
                  <a:pt x="1195" y="1727"/>
                </a:lnTo>
                <a:lnTo>
                  <a:pt x="1266" y="1717"/>
                </a:lnTo>
                <a:lnTo>
                  <a:pt x="1336" y="1709"/>
                </a:lnTo>
                <a:lnTo>
                  <a:pt x="1406" y="1703"/>
                </a:lnTo>
                <a:lnTo>
                  <a:pt x="1443" y="1702"/>
                </a:lnTo>
                <a:lnTo>
                  <a:pt x="1478" y="1700"/>
                </a:lnTo>
                <a:lnTo>
                  <a:pt x="1513" y="1700"/>
                </a:lnTo>
                <a:lnTo>
                  <a:pt x="1548" y="1702"/>
                </a:lnTo>
                <a:lnTo>
                  <a:pt x="1583" y="1703"/>
                </a:lnTo>
                <a:lnTo>
                  <a:pt x="1619" y="1705"/>
                </a:lnTo>
                <a:lnTo>
                  <a:pt x="1655" y="1707"/>
                </a:lnTo>
                <a:lnTo>
                  <a:pt x="1690" y="1712"/>
                </a:lnTo>
                <a:close/>
                <a:moveTo>
                  <a:pt x="3659" y="2901"/>
                </a:moveTo>
                <a:lnTo>
                  <a:pt x="3659" y="2901"/>
                </a:lnTo>
                <a:lnTo>
                  <a:pt x="3618" y="2901"/>
                </a:lnTo>
                <a:lnTo>
                  <a:pt x="3577" y="2900"/>
                </a:lnTo>
                <a:lnTo>
                  <a:pt x="3536" y="2897"/>
                </a:lnTo>
                <a:lnTo>
                  <a:pt x="3497" y="2894"/>
                </a:lnTo>
                <a:lnTo>
                  <a:pt x="3458" y="2890"/>
                </a:lnTo>
                <a:lnTo>
                  <a:pt x="3420" y="2886"/>
                </a:lnTo>
                <a:lnTo>
                  <a:pt x="3383" y="2880"/>
                </a:lnTo>
                <a:lnTo>
                  <a:pt x="3346" y="2874"/>
                </a:lnTo>
                <a:lnTo>
                  <a:pt x="3310" y="2867"/>
                </a:lnTo>
                <a:lnTo>
                  <a:pt x="3275" y="2859"/>
                </a:lnTo>
                <a:lnTo>
                  <a:pt x="3241" y="2850"/>
                </a:lnTo>
                <a:lnTo>
                  <a:pt x="3207" y="2841"/>
                </a:lnTo>
                <a:lnTo>
                  <a:pt x="3173" y="2832"/>
                </a:lnTo>
                <a:lnTo>
                  <a:pt x="3140" y="2821"/>
                </a:lnTo>
                <a:lnTo>
                  <a:pt x="3109" y="2811"/>
                </a:lnTo>
                <a:lnTo>
                  <a:pt x="3077" y="2800"/>
                </a:lnTo>
                <a:lnTo>
                  <a:pt x="3016" y="2775"/>
                </a:lnTo>
                <a:lnTo>
                  <a:pt x="2956" y="2750"/>
                </a:lnTo>
                <a:lnTo>
                  <a:pt x="2899" y="2721"/>
                </a:lnTo>
                <a:lnTo>
                  <a:pt x="2844" y="2692"/>
                </a:lnTo>
                <a:lnTo>
                  <a:pt x="2790" y="2662"/>
                </a:lnTo>
                <a:lnTo>
                  <a:pt x="2737" y="2631"/>
                </a:lnTo>
                <a:lnTo>
                  <a:pt x="2685" y="2598"/>
                </a:lnTo>
                <a:lnTo>
                  <a:pt x="2635" y="2566"/>
                </a:lnTo>
                <a:lnTo>
                  <a:pt x="2630" y="2570"/>
                </a:lnTo>
                <a:lnTo>
                  <a:pt x="2141" y="4263"/>
                </a:lnTo>
                <a:lnTo>
                  <a:pt x="2200" y="4299"/>
                </a:lnTo>
                <a:lnTo>
                  <a:pt x="2259" y="4334"/>
                </a:lnTo>
                <a:lnTo>
                  <a:pt x="2318" y="4367"/>
                </a:lnTo>
                <a:lnTo>
                  <a:pt x="2378" y="4398"/>
                </a:lnTo>
                <a:lnTo>
                  <a:pt x="2438" y="4425"/>
                </a:lnTo>
                <a:lnTo>
                  <a:pt x="2498" y="4450"/>
                </a:lnTo>
                <a:lnTo>
                  <a:pt x="2559" y="4474"/>
                </a:lnTo>
                <a:lnTo>
                  <a:pt x="2620" y="4495"/>
                </a:lnTo>
                <a:lnTo>
                  <a:pt x="2682" y="4514"/>
                </a:lnTo>
                <a:lnTo>
                  <a:pt x="2744" y="4530"/>
                </a:lnTo>
                <a:lnTo>
                  <a:pt x="2806" y="4544"/>
                </a:lnTo>
                <a:lnTo>
                  <a:pt x="2868" y="4557"/>
                </a:lnTo>
                <a:lnTo>
                  <a:pt x="2930" y="4567"/>
                </a:lnTo>
                <a:lnTo>
                  <a:pt x="2994" y="4575"/>
                </a:lnTo>
                <a:lnTo>
                  <a:pt x="3056" y="4581"/>
                </a:lnTo>
                <a:lnTo>
                  <a:pt x="3119" y="4584"/>
                </a:lnTo>
                <a:lnTo>
                  <a:pt x="3182" y="4586"/>
                </a:lnTo>
                <a:lnTo>
                  <a:pt x="3246" y="4586"/>
                </a:lnTo>
                <a:lnTo>
                  <a:pt x="3309" y="4584"/>
                </a:lnTo>
                <a:lnTo>
                  <a:pt x="3373" y="4579"/>
                </a:lnTo>
                <a:lnTo>
                  <a:pt x="3437" y="4574"/>
                </a:lnTo>
                <a:lnTo>
                  <a:pt x="3501" y="4565"/>
                </a:lnTo>
                <a:lnTo>
                  <a:pt x="3565" y="4556"/>
                </a:lnTo>
                <a:lnTo>
                  <a:pt x="3628" y="4543"/>
                </a:lnTo>
                <a:lnTo>
                  <a:pt x="3692" y="4530"/>
                </a:lnTo>
                <a:lnTo>
                  <a:pt x="3756" y="4515"/>
                </a:lnTo>
                <a:lnTo>
                  <a:pt x="3820" y="4497"/>
                </a:lnTo>
                <a:lnTo>
                  <a:pt x="3883" y="4479"/>
                </a:lnTo>
                <a:lnTo>
                  <a:pt x="3947" y="4457"/>
                </a:lnTo>
                <a:lnTo>
                  <a:pt x="4011" y="4435"/>
                </a:lnTo>
                <a:lnTo>
                  <a:pt x="4074" y="4411"/>
                </a:lnTo>
                <a:lnTo>
                  <a:pt x="4138" y="4385"/>
                </a:lnTo>
                <a:lnTo>
                  <a:pt x="4611" y="2731"/>
                </a:lnTo>
                <a:lnTo>
                  <a:pt x="4608" y="2732"/>
                </a:lnTo>
                <a:lnTo>
                  <a:pt x="4541" y="2753"/>
                </a:lnTo>
                <a:lnTo>
                  <a:pt x="4475" y="2773"/>
                </a:lnTo>
                <a:lnTo>
                  <a:pt x="4411" y="2792"/>
                </a:lnTo>
                <a:lnTo>
                  <a:pt x="4348" y="2808"/>
                </a:lnTo>
                <a:lnTo>
                  <a:pt x="4285" y="2823"/>
                </a:lnTo>
                <a:lnTo>
                  <a:pt x="4223" y="2837"/>
                </a:lnTo>
                <a:lnTo>
                  <a:pt x="4162" y="2850"/>
                </a:lnTo>
                <a:lnTo>
                  <a:pt x="4104" y="2861"/>
                </a:lnTo>
                <a:lnTo>
                  <a:pt x="4045" y="2870"/>
                </a:lnTo>
                <a:lnTo>
                  <a:pt x="3987" y="2879"/>
                </a:lnTo>
                <a:lnTo>
                  <a:pt x="3930" y="2886"/>
                </a:lnTo>
                <a:lnTo>
                  <a:pt x="3874" y="2891"/>
                </a:lnTo>
                <a:lnTo>
                  <a:pt x="3820" y="2896"/>
                </a:lnTo>
                <a:lnTo>
                  <a:pt x="3765" y="2898"/>
                </a:lnTo>
                <a:lnTo>
                  <a:pt x="3712" y="2901"/>
                </a:lnTo>
                <a:lnTo>
                  <a:pt x="3659" y="2901"/>
                </a:lnTo>
                <a:close/>
                <a:moveTo>
                  <a:pt x="5214" y="640"/>
                </a:moveTo>
                <a:lnTo>
                  <a:pt x="5214" y="640"/>
                </a:lnTo>
                <a:lnTo>
                  <a:pt x="5210" y="637"/>
                </a:lnTo>
                <a:lnTo>
                  <a:pt x="5147" y="662"/>
                </a:lnTo>
                <a:lnTo>
                  <a:pt x="5083" y="685"/>
                </a:lnTo>
                <a:lnTo>
                  <a:pt x="5019" y="708"/>
                </a:lnTo>
                <a:lnTo>
                  <a:pt x="4956" y="729"/>
                </a:lnTo>
                <a:lnTo>
                  <a:pt x="4891" y="747"/>
                </a:lnTo>
                <a:lnTo>
                  <a:pt x="4828" y="765"/>
                </a:lnTo>
                <a:lnTo>
                  <a:pt x="4765" y="780"/>
                </a:lnTo>
                <a:lnTo>
                  <a:pt x="4702" y="794"/>
                </a:lnTo>
                <a:lnTo>
                  <a:pt x="4638" y="807"/>
                </a:lnTo>
                <a:lnTo>
                  <a:pt x="4576" y="817"/>
                </a:lnTo>
                <a:lnTo>
                  <a:pt x="4513" y="826"/>
                </a:lnTo>
                <a:lnTo>
                  <a:pt x="4450" y="833"/>
                </a:lnTo>
                <a:lnTo>
                  <a:pt x="4387" y="838"/>
                </a:lnTo>
                <a:lnTo>
                  <a:pt x="4325" y="840"/>
                </a:lnTo>
                <a:lnTo>
                  <a:pt x="4262" y="841"/>
                </a:lnTo>
                <a:lnTo>
                  <a:pt x="4200" y="840"/>
                </a:lnTo>
                <a:lnTo>
                  <a:pt x="4138" y="838"/>
                </a:lnTo>
                <a:lnTo>
                  <a:pt x="4076" y="832"/>
                </a:lnTo>
                <a:lnTo>
                  <a:pt x="4015" y="825"/>
                </a:lnTo>
                <a:lnTo>
                  <a:pt x="3953" y="815"/>
                </a:lnTo>
                <a:lnTo>
                  <a:pt x="3890" y="804"/>
                </a:lnTo>
                <a:lnTo>
                  <a:pt x="3829" y="791"/>
                </a:lnTo>
                <a:lnTo>
                  <a:pt x="3768" y="774"/>
                </a:lnTo>
                <a:lnTo>
                  <a:pt x="3708" y="756"/>
                </a:lnTo>
                <a:lnTo>
                  <a:pt x="3647" y="736"/>
                </a:lnTo>
                <a:lnTo>
                  <a:pt x="3586" y="712"/>
                </a:lnTo>
                <a:lnTo>
                  <a:pt x="3526" y="686"/>
                </a:lnTo>
                <a:lnTo>
                  <a:pt x="3465" y="658"/>
                </a:lnTo>
                <a:lnTo>
                  <a:pt x="3405" y="628"/>
                </a:lnTo>
                <a:lnTo>
                  <a:pt x="3345" y="595"/>
                </a:lnTo>
                <a:lnTo>
                  <a:pt x="3286" y="560"/>
                </a:lnTo>
                <a:lnTo>
                  <a:pt x="3227" y="522"/>
                </a:lnTo>
                <a:lnTo>
                  <a:pt x="3206" y="593"/>
                </a:lnTo>
                <a:lnTo>
                  <a:pt x="3186" y="655"/>
                </a:lnTo>
                <a:lnTo>
                  <a:pt x="3168" y="709"/>
                </a:lnTo>
                <a:lnTo>
                  <a:pt x="3154" y="756"/>
                </a:lnTo>
                <a:lnTo>
                  <a:pt x="2987" y="1336"/>
                </a:lnTo>
                <a:lnTo>
                  <a:pt x="2730" y="2226"/>
                </a:lnTo>
                <a:lnTo>
                  <a:pt x="2787" y="2262"/>
                </a:lnTo>
                <a:lnTo>
                  <a:pt x="2846" y="2296"/>
                </a:lnTo>
                <a:lnTo>
                  <a:pt x="2906" y="2328"/>
                </a:lnTo>
                <a:lnTo>
                  <a:pt x="2964" y="2358"/>
                </a:lnTo>
                <a:lnTo>
                  <a:pt x="3025" y="2385"/>
                </a:lnTo>
                <a:lnTo>
                  <a:pt x="3085" y="2411"/>
                </a:lnTo>
                <a:lnTo>
                  <a:pt x="3146" y="2434"/>
                </a:lnTo>
                <a:lnTo>
                  <a:pt x="3207" y="2455"/>
                </a:lnTo>
                <a:lnTo>
                  <a:pt x="3268" y="2474"/>
                </a:lnTo>
                <a:lnTo>
                  <a:pt x="3330" y="2491"/>
                </a:lnTo>
                <a:lnTo>
                  <a:pt x="3391" y="2506"/>
                </a:lnTo>
                <a:lnTo>
                  <a:pt x="3453" y="2519"/>
                </a:lnTo>
                <a:lnTo>
                  <a:pt x="3516" y="2529"/>
                </a:lnTo>
                <a:lnTo>
                  <a:pt x="3579" y="2537"/>
                </a:lnTo>
                <a:lnTo>
                  <a:pt x="3642" y="2543"/>
                </a:lnTo>
                <a:lnTo>
                  <a:pt x="3704" y="2548"/>
                </a:lnTo>
                <a:lnTo>
                  <a:pt x="3767" y="2550"/>
                </a:lnTo>
                <a:lnTo>
                  <a:pt x="3831" y="2550"/>
                </a:lnTo>
                <a:lnTo>
                  <a:pt x="3894" y="2549"/>
                </a:lnTo>
                <a:lnTo>
                  <a:pt x="3957" y="2546"/>
                </a:lnTo>
                <a:lnTo>
                  <a:pt x="4022" y="2540"/>
                </a:lnTo>
                <a:lnTo>
                  <a:pt x="4085" y="2532"/>
                </a:lnTo>
                <a:lnTo>
                  <a:pt x="4148" y="2522"/>
                </a:lnTo>
                <a:lnTo>
                  <a:pt x="4212" y="2510"/>
                </a:lnTo>
                <a:lnTo>
                  <a:pt x="4276" y="2496"/>
                </a:lnTo>
                <a:lnTo>
                  <a:pt x="4339" y="2480"/>
                </a:lnTo>
                <a:lnTo>
                  <a:pt x="4403" y="2462"/>
                </a:lnTo>
                <a:lnTo>
                  <a:pt x="4466" y="2444"/>
                </a:lnTo>
                <a:lnTo>
                  <a:pt x="4529" y="2421"/>
                </a:lnTo>
                <a:lnTo>
                  <a:pt x="4593" y="2398"/>
                </a:lnTo>
                <a:lnTo>
                  <a:pt x="4656" y="2373"/>
                </a:lnTo>
                <a:lnTo>
                  <a:pt x="4718" y="2345"/>
                </a:lnTo>
                <a:lnTo>
                  <a:pt x="5215" y="641"/>
                </a:lnTo>
                <a:lnTo>
                  <a:pt x="5214" y="64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TextBox 12"/>
          <p:cNvSpPr txBox="1"/>
          <p:nvPr/>
        </p:nvSpPr>
        <p:spPr>
          <a:xfrm>
            <a:off x="2576823" y="4663773"/>
            <a:ext cx="594305" cy="338554"/>
          </a:xfrm>
          <a:prstGeom prst="rect">
            <a:avLst/>
          </a:prstGeom>
          <a:noFill/>
        </p:spPr>
        <p:txBody>
          <a:bodyPr wrap="square" rtlCol="0">
            <a:spAutoFit/>
          </a:bodyPr>
          <a:lstStyle/>
          <a:p>
            <a:r>
              <a:rPr lang="zh-CN" altLang="en-US" sz="800" b="1" dirty="0" smtClean="0">
                <a:latin typeface="+mn-ea"/>
              </a:rPr>
              <a:t>使用的操作系统</a:t>
            </a:r>
            <a:endParaRPr lang="zh-CN" altLang="en-US" sz="800" b="1" dirty="0">
              <a:latin typeface="+mn-ea"/>
            </a:endParaRPr>
          </a:p>
        </p:txBody>
      </p:sp>
      <p:sp>
        <p:nvSpPr>
          <p:cNvPr id="14" name="KSO_Shape"/>
          <p:cNvSpPr/>
          <p:nvPr/>
        </p:nvSpPr>
        <p:spPr>
          <a:xfrm>
            <a:off x="3269767" y="4201112"/>
            <a:ext cx="354304" cy="383382"/>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TextBox 14"/>
          <p:cNvSpPr txBox="1"/>
          <p:nvPr/>
        </p:nvSpPr>
        <p:spPr>
          <a:xfrm>
            <a:off x="3171128" y="4663773"/>
            <a:ext cx="594305" cy="338554"/>
          </a:xfrm>
          <a:prstGeom prst="rect">
            <a:avLst/>
          </a:prstGeom>
          <a:noFill/>
        </p:spPr>
        <p:txBody>
          <a:bodyPr wrap="square" rtlCol="0">
            <a:spAutoFit/>
          </a:bodyPr>
          <a:lstStyle/>
          <a:p>
            <a:pPr algn="ctr"/>
            <a:r>
              <a:rPr lang="zh-CN" altLang="en-US" sz="800" b="1" dirty="0" smtClean="0">
                <a:latin typeface="+mn-ea"/>
              </a:rPr>
              <a:t>使用的浏览器</a:t>
            </a:r>
            <a:endParaRPr lang="zh-CN" altLang="en-US" sz="800" b="1" dirty="0">
              <a:latin typeface="+mn-ea"/>
            </a:endParaRPr>
          </a:p>
        </p:txBody>
      </p:sp>
      <p:pic>
        <p:nvPicPr>
          <p:cNvPr id="1026" name="Picture 2" descr="C:\迪普科技\资料\pic\图标\339-zip.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15439" y="4203493"/>
            <a:ext cx="381001" cy="3810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708786" y="4663773"/>
            <a:ext cx="594305" cy="338554"/>
          </a:xfrm>
          <a:prstGeom prst="rect">
            <a:avLst/>
          </a:prstGeom>
          <a:noFill/>
        </p:spPr>
        <p:txBody>
          <a:bodyPr wrap="square" rtlCol="0">
            <a:spAutoFit/>
          </a:bodyPr>
          <a:lstStyle/>
          <a:p>
            <a:pPr algn="ctr"/>
            <a:r>
              <a:rPr lang="zh-CN" altLang="en-US" sz="800" b="1" dirty="0" smtClean="0">
                <a:latin typeface="+mn-ea"/>
              </a:rPr>
              <a:t>使用的软件包</a:t>
            </a:r>
            <a:endParaRPr lang="zh-CN" altLang="en-US" sz="800" b="1" dirty="0">
              <a:latin typeface="+mn-ea"/>
            </a:endParaRPr>
          </a:p>
        </p:txBody>
      </p:sp>
      <p:sp>
        <p:nvSpPr>
          <p:cNvPr id="18" name="任意多边形 17"/>
          <p:cNvSpPr/>
          <p:nvPr/>
        </p:nvSpPr>
        <p:spPr>
          <a:xfrm flipV="1">
            <a:off x="1749084" y="2045276"/>
            <a:ext cx="2634692" cy="10160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KSO_Shape"/>
          <p:cNvSpPr/>
          <p:nvPr/>
        </p:nvSpPr>
        <p:spPr>
          <a:xfrm>
            <a:off x="4428083" y="4212581"/>
            <a:ext cx="202768" cy="371913"/>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20" name="TextBox 19"/>
          <p:cNvSpPr txBox="1"/>
          <p:nvPr/>
        </p:nvSpPr>
        <p:spPr>
          <a:xfrm>
            <a:off x="4232314" y="4663773"/>
            <a:ext cx="594305" cy="461665"/>
          </a:xfrm>
          <a:prstGeom prst="rect">
            <a:avLst/>
          </a:prstGeom>
          <a:noFill/>
        </p:spPr>
        <p:txBody>
          <a:bodyPr wrap="square" rtlCol="0">
            <a:spAutoFit/>
          </a:bodyPr>
          <a:lstStyle/>
          <a:p>
            <a:pPr algn="ctr"/>
            <a:r>
              <a:rPr lang="zh-CN" altLang="en-US" sz="800" b="1" dirty="0" smtClean="0">
                <a:latin typeface="+mn-ea"/>
              </a:rPr>
              <a:t>攻击源及目的地理位置</a:t>
            </a:r>
            <a:endParaRPr lang="zh-CN" altLang="en-US" sz="800" b="1" dirty="0">
              <a:latin typeface="+mn-ea"/>
            </a:endParaRPr>
          </a:p>
        </p:txBody>
      </p:sp>
      <p:sp>
        <p:nvSpPr>
          <p:cNvPr id="22" name="KSO_Shape"/>
          <p:cNvSpPr/>
          <p:nvPr/>
        </p:nvSpPr>
        <p:spPr>
          <a:xfrm>
            <a:off x="4134343" y="1693943"/>
            <a:ext cx="496508" cy="334861"/>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23" name="TextBox 22"/>
          <p:cNvSpPr txBox="1"/>
          <p:nvPr/>
        </p:nvSpPr>
        <p:spPr>
          <a:xfrm>
            <a:off x="4655599" y="1753651"/>
            <a:ext cx="846041" cy="338554"/>
          </a:xfrm>
          <a:prstGeom prst="rect">
            <a:avLst/>
          </a:prstGeom>
          <a:noFill/>
        </p:spPr>
        <p:txBody>
          <a:bodyPr wrap="square" rtlCol="0">
            <a:spAutoFit/>
          </a:bodyPr>
          <a:lstStyle/>
          <a:p>
            <a:pPr algn="ctr"/>
            <a:r>
              <a:rPr lang="zh-CN" altLang="en-US" sz="800" b="1" dirty="0" smtClean="0">
                <a:latin typeface="+mn-ea"/>
              </a:rPr>
              <a:t>该</a:t>
            </a:r>
            <a:r>
              <a:rPr lang="en-US" altLang="zh-CN" sz="800" b="1" dirty="0" smtClean="0">
                <a:latin typeface="+mn-ea"/>
              </a:rPr>
              <a:t>IP</a:t>
            </a:r>
            <a:r>
              <a:rPr lang="zh-CN" altLang="en-US" sz="800" b="1" dirty="0" smtClean="0">
                <a:latin typeface="+mn-ea"/>
              </a:rPr>
              <a:t>云端情报信息</a:t>
            </a:r>
            <a:endParaRPr lang="zh-CN" altLang="en-US" sz="800" b="1" dirty="0">
              <a:latin typeface="+mn-ea"/>
            </a:endParaRPr>
          </a:p>
        </p:txBody>
      </p:sp>
      <p:sp>
        <p:nvSpPr>
          <p:cNvPr id="24" name="任意多边形 23"/>
          <p:cNvSpPr/>
          <p:nvPr/>
        </p:nvSpPr>
        <p:spPr>
          <a:xfrm>
            <a:off x="2185918" y="2614142"/>
            <a:ext cx="2046396" cy="22192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4684998" y="4285079"/>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27" name="KSO_Shape"/>
          <p:cNvSpPr>
            <a:spLocks/>
          </p:cNvSpPr>
          <p:nvPr/>
        </p:nvSpPr>
        <p:spPr bwMode="auto">
          <a:xfrm>
            <a:off x="3327436" y="2923461"/>
            <a:ext cx="362574" cy="355757"/>
          </a:xfrm>
          <a:custGeom>
            <a:avLst/>
            <a:gdLst>
              <a:gd name="T0" fmla="*/ 1260453 w 2358"/>
              <a:gd name="T1" fmla="*/ 1658275 h 3281"/>
              <a:gd name="T2" fmla="*/ 1293926 w 2358"/>
              <a:gd name="T3" fmla="*/ 1691748 h 3281"/>
              <a:gd name="T4" fmla="*/ 1293926 w 2358"/>
              <a:gd name="T5" fmla="*/ 1800397 h 3281"/>
              <a:gd name="T6" fmla="*/ 0 w 2358"/>
              <a:gd name="T7" fmla="*/ 1800397 h 3281"/>
              <a:gd name="T8" fmla="*/ 0 w 2358"/>
              <a:gd name="T9" fmla="*/ 1691748 h 3281"/>
              <a:gd name="T10" fmla="*/ 33473 w 2358"/>
              <a:gd name="T11" fmla="*/ 1658275 h 3281"/>
              <a:gd name="T12" fmla="*/ 144867 w 2358"/>
              <a:gd name="T13" fmla="*/ 1658275 h 3281"/>
              <a:gd name="T14" fmla="*/ 440088 w 2358"/>
              <a:gd name="T15" fmla="*/ 900473 h 3281"/>
              <a:gd name="T16" fmla="*/ 142123 w 2358"/>
              <a:gd name="T17" fmla="*/ 142671 h 3281"/>
              <a:gd name="T18" fmla="*/ 33473 w 2358"/>
              <a:gd name="T19" fmla="*/ 142671 h 3281"/>
              <a:gd name="T20" fmla="*/ 0 w 2358"/>
              <a:gd name="T21" fmla="*/ 109198 h 3281"/>
              <a:gd name="T22" fmla="*/ 0 w 2358"/>
              <a:gd name="T23" fmla="*/ 0 h 3281"/>
              <a:gd name="T24" fmla="*/ 1293926 w 2358"/>
              <a:gd name="T25" fmla="*/ 0 h 3281"/>
              <a:gd name="T26" fmla="*/ 1293926 w 2358"/>
              <a:gd name="T27" fmla="*/ 109198 h 3281"/>
              <a:gd name="T28" fmla="*/ 1260453 w 2358"/>
              <a:gd name="T29" fmla="*/ 142671 h 3281"/>
              <a:gd name="T30" fmla="*/ 1131499 w 2358"/>
              <a:gd name="T31" fmla="*/ 142671 h 3281"/>
              <a:gd name="T32" fmla="*/ 833534 w 2358"/>
              <a:gd name="T33" fmla="*/ 900473 h 3281"/>
              <a:gd name="T34" fmla="*/ 1128756 w 2358"/>
              <a:gd name="T35" fmla="*/ 1658275 h 3281"/>
              <a:gd name="T36" fmla="*/ 1260453 w 2358"/>
              <a:gd name="T37" fmla="*/ 1658275 h 3281"/>
              <a:gd name="T38" fmla="*/ 740797 w 2358"/>
              <a:gd name="T39" fmla="*/ 900473 h 3281"/>
              <a:gd name="T40" fmla="*/ 1038762 w 2358"/>
              <a:gd name="T41" fmla="*/ 142671 h 3281"/>
              <a:gd name="T42" fmla="*/ 234860 w 2358"/>
              <a:gd name="T43" fmla="*/ 142671 h 3281"/>
              <a:gd name="T44" fmla="*/ 532825 w 2358"/>
              <a:gd name="T45" fmla="*/ 900473 h 3281"/>
              <a:gd name="T46" fmla="*/ 237055 w 2358"/>
              <a:gd name="T47" fmla="*/ 1658275 h 3281"/>
              <a:gd name="T48" fmla="*/ 287539 w 2358"/>
              <a:gd name="T49" fmla="*/ 1658275 h 3281"/>
              <a:gd name="T50" fmla="*/ 407164 w 2358"/>
              <a:gd name="T51" fmla="*/ 1544687 h 3281"/>
              <a:gd name="T52" fmla="*/ 495511 w 2358"/>
              <a:gd name="T53" fmla="*/ 1499691 h 3281"/>
              <a:gd name="T54" fmla="*/ 595382 w 2358"/>
              <a:gd name="T55" fmla="*/ 1441525 h 3281"/>
              <a:gd name="T56" fmla="*/ 633245 w 2358"/>
              <a:gd name="T57" fmla="*/ 1374579 h 3281"/>
              <a:gd name="T58" fmla="*/ 671108 w 2358"/>
              <a:gd name="T59" fmla="*/ 1441525 h 3281"/>
              <a:gd name="T60" fmla="*/ 769880 w 2358"/>
              <a:gd name="T61" fmla="*/ 1499691 h 3281"/>
              <a:gd name="T62" fmla="*/ 858227 w 2358"/>
              <a:gd name="T63" fmla="*/ 1544687 h 3281"/>
              <a:gd name="T64" fmla="*/ 976755 w 2358"/>
              <a:gd name="T65" fmla="*/ 1658275 h 3281"/>
              <a:gd name="T66" fmla="*/ 1036568 w 2358"/>
              <a:gd name="T67" fmla="*/ 1658275 h 3281"/>
              <a:gd name="T68" fmla="*/ 740797 w 2358"/>
              <a:gd name="T69" fmla="*/ 900473 h 3281"/>
              <a:gd name="T70" fmla="*/ 671656 w 2358"/>
              <a:gd name="T71" fmla="*/ 802798 h 3281"/>
              <a:gd name="T72" fmla="*/ 651353 w 2358"/>
              <a:gd name="T73" fmla="*/ 892791 h 3281"/>
              <a:gd name="T74" fmla="*/ 642573 w 2358"/>
              <a:gd name="T75" fmla="*/ 952603 h 3281"/>
              <a:gd name="T76" fmla="*/ 633245 w 2358"/>
              <a:gd name="T77" fmla="*/ 892791 h 3281"/>
              <a:gd name="T78" fmla="*/ 613490 w 2358"/>
              <a:gd name="T79" fmla="*/ 802798 h 3281"/>
              <a:gd name="T80" fmla="*/ 544898 w 2358"/>
              <a:gd name="T81" fmla="*/ 718293 h 3281"/>
              <a:gd name="T82" fmla="*/ 461489 w 2358"/>
              <a:gd name="T83" fmla="*/ 627203 h 3281"/>
              <a:gd name="T84" fmla="*/ 351742 w 2358"/>
              <a:gd name="T85" fmla="*/ 494410 h 3281"/>
              <a:gd name="T86" fmla="*/ 641476 w 2358"/>
              <a:gd name="T87" fmla="*/ 589341 h 3281"/>
              <a:gd name="T88" fmla="*/ 932307 w 2358"/>
              <a:gd name="T89" fmla="*/ 494410 h 3281"/>
              <a:gd name="T90" fmla="*/ 822559 w 2358"/>
              <a:gd name="T91" fmla="*/ 627203 h 3281"/>
              <a:gd name="T92" fmla="*/ 739700 w 2358"/>
              <a:gd name="T93" fmla="*/ 718293 h 3281"/>
              <a:gd name="T94" fmla="*/ 671656 w 2358"/>
              <a:gd name="T95" fmla="*/ 802798 h 32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58" h="3281">
                <a:moveTo>
                  <a:pt x="2297" y="3022"/>
                </a:moveTo>
                <a:cubicBezTo>
                  <a:pt x="2331" y="3022"/>
                  <a:pt x="2358" y="3049"/>
                  <a:pt x="2358" y="3083"/>
                </a:cubicBezTo>
                <a:cubicBezTo>
                  <a:pt x="2358" y="3116"/>
                  <a:pt x="2358" y="3281"/>
                  <a:pt x="2358" y="3281"/>
                </a:cubicBezTo>
                <a:cubicBezTo>
                  <a:pt x="0" y="3281"/>
                  <a:pt x="0" y="3281"/>
                  <a:pt x="0" y="3281"/>
                </a:cubicBezTo>
                <a:cubicBezTo>
                  <a:pt x="0" y="3281"/>
                  <a:pt x="0" y="3116"/>
                  <a:pt x="0" y="3083"/>
                </a:cubicBezTo>
                <a:cubicBezTo>
                  <a:pt x="0" y="3049"/>
                  <a:pt x="27" y="3022"/>
                  <a:pt x="61" y="3022"/>
                </a:cubicBezTo>
                <a:cubicBezTo>
                  <a:pt x="264" y="3022"/>
                  <a:pt x="264" y="3022"/>
                  <a:pt x="264" y="3022"/>
                </a:cubicBezTo>
                <a:cubicBezTo>
                  <a:pt x="274" y="2213"/>
                  <a:pt x="802" y="1968"/>
                  <a:pt x="802" y="1641"/>
                </a:cubicBezTo>
                <a:cubicBezTo>
                  <a:pt x="802" y="1313"/>
                  <a:pt x="264" y="1307"/>
                  <a:pt x="259" y="260"/>
                </a:cubicBezTo>
                <a:cubicBezTo>
                  <a:pt x="61" y="260"/>
                  <a:pt x="61" y="260"/>
                  <a:pt x="61" y="260"/>
                </a:cubicBezTo>
                <a:cubicBezTo>
                  <a:pt x="27" y="260"/>
                  <a:pt x="0" y="233"/>
                  <a:pt x="0" y="199"/>
                </a:cubicBezTo>
                <a:cubicBezTo>
                  <a:pt x="0" y="166"/>
                  <a:pt x="0" y="0"/>
                  <a:pt x="0" y="0"/>
                </a:cubicBezTo>
                <a:cubicBezTo>
                  <a:pt x="2358" y="0"/>
                  <a:pt x="2358" y="0"/>
                  <a:pt x="2358" y="0"/>
                </a:cubicBezTo>
                <a:cubicBezTo>
                  <a:pt x="2358" y="0"/>
                  <a:pt x="2358" y="166"/>
                  <a:pt x="2358" y="199"/>
                </a:cubicBezTo>
                <a:cubicBezTo>
                  <a:pt x="2358" y="233"/>
                  <a:pt x="2331" y="260"/>
                  <a:pt x="2297" y="260"/>
                </a:cubicBezTo>
                <a:cubicBezTo>
                  <a:pt x="2062" y="260"/>
                  <a:pt x="2062" y="260"/>
                  <a:pt x="2062" y="260"/>
                </a:cubicBezTo>
                <a:cubicBezTo>
                  <a:pt x="2057" y="1307"/>
                  <a:pt x="1519" y="1313"/>
                  <a:pt x="1519" y="1641"/>
                </a:cubicBezTo>
                <a:cubicBezTo>
                  <a:pt x="1519" y="1968"/>
                  <a:pt x="2047" y="2213"/>
                  <a:pt x="2057" y="3022"/>
                </a:cubicBezTo>
                <a:lnTo>
                  <a:pt x="2297" y="3022"/>
                </a:lnTo>
                <a:close/>
                <a:moveTo>
                  <a:pt x="1350" y="1641"/>
                </a:moveTo>
                <a:cubicBezTo>
                  <a:pt x="1350" y="1311"/>
                  <a:pt x="1888" y="1307"/>
                  <a:pt x="1893" y="260"/>
                </a:cubicBezTo>
                <a:cubicBezTo>
                  <a:pt x="428" y="260"/>
                  <a:pt x="428" y="260"/>
                  <a:pt x="428" y="260"/>
                </a:cubicBezTo>
                <a:cubicBezTo>
                  <a:pt x="433" y="1307"/>
                  <a:pt x="971" y="1311"/>
                  <a:pt x="971" y="1641"/>
                </a:cubicBezTo>
                <a:cubicBezTo>
                  <a:pt x="971" y="1959"/>
                  <a:pt x="442" y="2210"/>
                  <a:pt x="432" y="3022"/>
                </a:cubicBezTo>
                <a:cubicBezTo>
                  <a:pt x="524" y="3022"/>
                  <a:pt x="524" y="3022"/>
                  <a:pt x="524" y="3022"/>
                </a:cubicBezTo>
                <a:cubicBezTo>
                  <a:pt x="546" y="2950"/>
                  <a:pt x="618" y="2880"/>
                  <a:pt x="742" y="2815"/>
                </a:cubicBezTo>
                <a:cubicBezTo>
                  <a:pt x="903" y="2733"/>
                  <a:pt x="903" y="2733"/>
                  <a:pt x="903" y="2733"/>
                </a:cubicBezTo>
                <a:cubicBezTo>
                  <a:pt x="1004" y="2681"/>
                  <a:pt x="1065" y="2645"/>
                  <a:pt x="1085" y="2627"/>
                </a:cubicBezTo>
                <a:cubicBezTo>
                  <a:pt x="1105" y="2609"/>
                  <a:pt x="1128" y="2568"/>
                  <a:pt x="1154" y="2505"/>
                </a:cubicBezTo>
                <a:cubicBezTo>
                  <a:pt x="1180" y="2568"/>
                  <a:pt x="1204" y="2609"/>
                  <a:pt x="1223" y="2627"/>
                </a:cubicBezTo>
                <a:cubicBezTo>
                  <a:pt x="1243" y="2645"/>
                  <a:pt x="1303" y="2681"/>
                  <a:pt x="1403" y="2733"/>
                </a:cubicBezTo>
                <a:cubicBezTo>
                  <a:pt x="1564" y="2815"/>
                  <a:pt x="1564" y="2815"/>
                  <a:pt x="1564" y="2815"/>
                </a:cubicBezTo>
                <a:cubicBezTo>
                  <a:pt x="1687" y="2880"/>
                  <a:pt x="1759" y="2950"/>
                  <a:pt x="1780" y="3022"/>
                </a:cubicBezTo>
                <a:cubicBezTo>
                  <a:pt x="1889" y="3022"/>
                  <a:pt x="1889" y="3022"/>
                  <a:pt x="1889" y="3022"/>
                </a:cubicBezTo>
                <a:cubicBezTo>
                  <a:pt x="1878" y="2210"/>
                  <a:pt x="1350" y="1959"/>
                  <a:pt x="1350" y="1641"/>
                </a:cubicBezTo>
                <a:close/>
                <a:moveTo>
                  <a:pt x="1224" y="1463"/>
                </a:moveTo>
                <a:cubicBezTo>
                  <a:pt x="1209" y="1492"/>
                  <a:pt x="1197" y="1546"/>
                  <a:pt x="1187" y="1627"/>
                </a:cubicBezTo>
                <a:cubicBezTo>
                  <a:pt x="1185" y="1651"/>
                  <a:pt x="1179" y="1688"/>
                  <a:pt x="1171" y="1736"/>
                </a:cubicBezTo>
                <a:cubicBezTo>
                  <a:pt x="1162" y="1688"/>
                  <a:pt x="1157" y="1651"/>
                  <a:pt x="1154" y="1627"/>
                </a:cubicBezTo>
                <a:cubicBezTo>
                  <a:pt x="1144" y="1546"/>
                  <a:pt x="1132" y="1492"/>
                  <a:pt x="1118" y="1463"/>
                </a:cubicBezTo>
                <a:cubicBezTo>
                  <a:pt x="1103" y="1435"/>
                  <a:pt x="1061" y="1383"/>
                  <a:pt x="993" y="1309"/>
                </a:cubicBezTo>
                <a:cubicBezTo>
                  <a:pt x="841" y="1143"/>
                  <a:pt x="841" y="1143"/>
                  <a:pt x="841" y="1143"/>
                </a:cubicBezTo>
                <a:cubicBezTo>
                  <a:pt x="737" y="1030"/>
                  <a:pt x="670" y="950"/>
                  <a:pt x="641" y="901"/>
                </a:cubicBezTo>
                <a:cubicBezTo>
                  <a:pt x="821" y="1016"/>
                  <a:pt x="997" y="1074"/>
                  <a:pt x="1169" y="1074"/>
                </a:cubicBezTo>
                <a:cubicBezTo>
                  <a:pt x="1341" y="1074"/>
                  <a:pt x="1518" y="1016"/>
                  <a:pt x="1699" y="901"/>
                </a:cubicBezTo>
                <a:cubicBezTo>
                  <a:pt x="1669" y="950"/>
                  <a:pt x="1602" y="1030"/>
                  <a:pt x="1499" y="1143"/>
                </a:cubicBezTo>
                <a:cubicBezTo>
                  <a:pt x="1348" y="1309"/>
                  <a:pt x="1348" y="1309"/>
                  <a:pt x="1348" y="1309"/>
                </a:cubicBezTo>
                <a:cubicBezTo>
                  <a:pt x="1279" y="1383"/>
                  <a:pt x="1238" y="1435"/>
                  <a:pt x="1224" y="1463"/>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 name="矩形 1"/>
          <p:cNvSpPr/>
          <p:nvPr/>
        </p:nvSpPr>
        <p:spPr>
          <a:xfrm>
            <a:off x="3108613" y="3281455"/>
            <a:ext cx="800219" cy="215444"/>
          </a:xfrm>
          <a:prstGeom prst="rect">
            <a:avLst/>
          </a:prstGeom>
          <a:noFill/>
        </p:spPr>
        <p:txBody>
          <a:bodyPr wrap="square" rtlCol="0">
            <a:spAutoFit/>
          </a:bodyPr>
          <a:lstStyle/>
          <a:p>
            <a:r>
              <a:rPr lang="zh-CN" altLang="en-US" sz="800" b="1" dirty="0">
                <a:latin typeface="+mn-ea"/>
              </a:rPr>
              <a:t>攻击起末时间</a:t>
            </a:r>
            <a:endParaRPr lang="en-US" altLang="zh-CN" sz="800" b="1" dirty="0">
              <a:latin typeface="+mn-ea"/>
            </a:endParaRPr>
          </a:p>
        </p:txBody>
      </p:sp>
      <p:pic>
        <p:nvPicPr>
          <p:cNvPr id="1027" name="Picture 3" descr="C:\迪普科技\资料\pic\图标\246-course.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938545" y="2905541"/>
            <a:ext cx="391596" cy="39159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796330" y="3285415"/>
            <a:ext cx="800219" cy="215444"/>
          </a:xfrm>
          <a:prstGeom prst="rect">
            <a:avLst/>
          </a:prstGeom>
          <a:noFill/>
        </p:spPr>
        <p:txBody>
          <a:bodyPr wrap="square" rtlCol="0">
            <a:spAutoFit/>
          </a:bodyPr>
          <a:lstStyle/>
          <a:p>
            <a:r>
              <a:rPr lang="zh-CN" altLang="en-US" sz="800" b="1" dirty="0">
                <a:latin typeface="+mn-ea"/>
              </a:rPr>
              <a:t>攻击步骤习惯</a:t>
            </a:r>
            <a:endParaRPr lang="en-US" altLang="zh-CN" sz="800" b="1" dirty="0">
              <a:latin typeface="+mn-ea"/>
            </a:endParaRPr>
          </a:p>
        </p:txBody>
      </p:sp>
      <p:sp>
        <p:nvSpPr>
          <p:cNvPr id="31" name="KSO_Shape"/>
          <p:cNvSpPr>
            <a:spLocks/>
          </p:cNvSpPr>
          <p:nvPr/>
        </p:nvSpPr>
        <p:spPr bwMode="auto">
          <a:xfrm>
            <a:off x="4630851" y="2903218"/>
            <a:ext cx="297153" cy="355486"/>
          </a:xfrm>
          <a:custGeom>
            <a:avLst/>
            <a:gdLst>
              <a:gd name="T0" fmla="*/ 640162 w 3898"/>
              <a:gd name="T1" fmla="*/ 987009 h 3818"/>
              <a:gd name="T2" fmla="*/ 616144 w 3898"/>
              <a:gd name="T3" fmla="*/ 992092 h 3818"/>
              <a:gd name="T4" fmla="*/ 1645668 w 3898"/>
              <a:gd name="T5" fmla="*/ 993016 h 3818"/>
              <a:gd name="T6" fmla="*/ 1644744 w 3898"/>
              <a:gd name="T7" fmla="*/ 1764232 h 3818"/>
              <a:gd name="T8" fmla="*/ 979179 w 3898"/>
              <a:gd name="T9" fmla="*/ 1147814 h 3818"/>
              <a:gd name="T10" fmla="*/ 1490939 w 3898"/>
              <a:gd name="T11" fmla="*/ 200544 h 3818"/>
              <a:gd name="T12" fmla="*/ 1695551 w 3898"/>
              <a:gd name="T13" fmla="*/ 918158 h 3818"/>
              <a:gd name="T14" fmla="*/ 1655368 w 3898"/>
              <a:gd name="T15" fmla="*/ 34194 h 3818"/>
              <a:gd name="T16" fmla="*/ 1574077 w 3898"/>
              <a:gd name="T17" fmla="*/ 462 h 3818"/>
              <a:gd name="T18" fmla="*/ 33717 w 3898"/>
              <a:gd name="T19" fmla="*/ 45284 h 3818"/>
              <a:gd name="T20" fmla="*/ 0 w 3898"/>
              <a:gd name="T21" fmla="*/ 127073 h 3818"/>
              <a:gd name="T22" fmla="*/ 44340 w 3898"/>
              <a:gd name="T23" fmla="*/ 1607124 h 3818"/>
              <a:gd name="T24" fmla="*/ 125631 w 3898"/>
              <a:gd name="T25" fmla="*/ 1640856 h 3818"/>
              <a:gd name="T26" fmla="*/ 898351 w 3898"/>
              <a:gd name="T27" fmla="*/ 1435691 h 3818"/>
              <a:gd name="T28" fmla="*/ 718219 w 3898"/>
              <a:gd name="T29" fmla="*/ 206089 h 3818"/>
              <a:gd name="T30" fmla="*/ 969018 w 3898"/>
              <a:gd name="T31" fmla="*/ 204241 h 3818"/>
              <a:gd name="T32" fmla="*/ 1507105 w 3898"/>
              <a:gd name="T33" fmla="*/ 1124247 h 3818"/>
              <a:gd name="T34" fmla="*/ 1276166 w 3898"/>
              <a:gd name="T35" fmla="*/ 1124247 h 3818"/>
              <a:gd name="T36" fmla="*/ 1199495 w 3898"/>
              <a:gd name="T37" fmla="*/ 1347433 h 3818"/>
              <a:gd name="T38" fmla="*/ 1520961 w 3898"/>
              <a:gd name="T39" fmla="*/ 1662112 h 3818"/>
              <a:gd name="T40" fmla="*/ 1554678 w 3898"/>
              <a:gd name="T41" fmla="*/ 1292908 h 3818"/>
              <a:gd name="T42" fmla="*/ 1368080 w 3898"/>
              <a:gd name="T43" fmla="*/ 1444009 h 3818"/>
              <a:gd name="T44" fmla="*/ 1416115 w 3898"/>
              <a:gd name="T45" fmla="*/ 1442622 h 3818"/>
              <a:gd name="T46" fmla="*/ 1312655 w 3898"/>
              <a:gd name="T47" fmla="*/ 1283204 h 3818"/>
              <a:gd name="T48" fmla="*/ 1447523 w 3898"/>
              <a:gd name="T49" fmla="*/ 1183856 h 3818"/>
              <a:gd name="T50" fmla="*/ 1335749 w 3898"/>
              <a:gd name="T51" fmla="*/ 1183856 h 3818"/>
              <a:gd name="T52" fmla="*/ 521459 w 3898"/>
              <a:gd name="T53" fmla="*/ 979615 h 3818"/>
              <a:gd name="T54" fmla="*/ 517302 w 3898"/>
              <a:gd name="T55" fmla="*/ 1023975 h 3818"/>
              <a:gd name="T56" fmla="*/ 521459 w 3898"/>
              <a:gd name="T57" fmla="*/ 979615 h 3818"/>
              <a:gd name="T58" fmla="*/ 467882 w 3898"/>
              <a:gd name="T59" fmla="*/ 1011037 h 3818"/>
              <a:gd name="T60" fmla="*/ 431855 w 3898"/>
              <a:gd name="T61" fmla="*/ 1037376 h 3818"/>
              <a:gd name="T62" fmla="*/ 648014 w 3898"/>
              <a:gd name="T63" fmla="*/ 1017968 h 3818"/>
              <a:gd name="T64" fmla="*/ 618915 w 3898"/>
              <a:gd name="T65" fmla="*/ 1069260 h 3818"/>
              <a:gd name="T66" fmla="*/ 549634 w 3898"/>
              <a:gd name="T67" fmla="*/ 1008727 h 3818"/>
              <a:gd name="T68" fmla="*/ 557486 w 3898"/>
              <a:gd name="T69" fmla="*/ 1031831 h 3818"/>
              <a:gd name="T70" fmla="*/ 549634 w 3898"/>
              <a:gd name="T71" fmla="*/ 1008727 h 3818"/>
              <a:gd name="T72" fmla="*/ 605059 w 3898"/>
              <a:gd name="T73" fmla="*/ 1023975 h 3818"/>
              <a:gd name="T74" fmla="*/ 565338 w 3898"/>
              <a:gd name="T75" fmla="*/ 1056783 h 3818"/>
              <a:gd name="T76" fmla="*/ 503446 w 3898"/>
              <a:gd name="T77" fmla="*/ 1035990 h 3818"/>
              <a:gd name="T78" fmla="*/ 587970 w 3898"/>
              <a:gd name="T79" fmla="*/ 1091439 h 3818"/>
              <a:gd name="T80" fmla="*/ 619839 w 3898"/>
              <a:gd name="T81" fmla="*/ 1178773 h 3818"/>
              <a:gd name="T82" fmla="*/ 573190 w 3898"/>
              <a:gd name="T83" fmla="*/ 1178311 h 3818"/>
              <a:gd name="T84" fmla="*/ 527002 w 3898"/>
              <a:gd name="T85" fmla="*/ 1178773 h 3818"/>
              <a:gd name="T86" fmla="*/ 512222 w 3898"/>
              <a:gd name="T87" fmla="*/ 1269803 h 3818"/>
              <a:gd name="T88" fmla="*/ 455873 w 3898"/>
              <a:gd name="T89" fmla="*/ 1313701 h 3818"/>
              <a:gd name="T90" fmla="*/ 446173 w 3898"/>
              <a:gd name="T91" fmla="*/ 1273038 h 3818"/>
              <a:gd name="T92" fmla="*/ 483123 w 3898"/>
              <a:gd name="T93" fmla="*/ 1293832 h 3818"/>
              <a:gd name="T94" fmla="*/ 483123 w 3898"/>
              <a:gd name="T95" fmla="*/ 1178311 h 3818"/>
              <a:gd name="T96" fmla="*/ 456335 w 3898"/>
              <a:gd name="T97" fmla="*/ 1171842 h 3818"/>
              <a:gd name="T98" fmla="*/ 431393 w 3898"/>
              <a:gd name="T99" fmla="*/ 1178773 h 3818"/>
              <a:gd name="T100" fmla="*/ 379201 w 3898"/>
              <a:gd name="T101" fmla="*/ 1177387 h 3818"/>
              <a:gd name="T102" fmla="*/ 417537 w 3898"/>
              <a:gd name="T103" fmla="*/ 1091439 h 3818"/>
              <a:gd name="T104" fmla="*/ 381510 w 3898"/>
              <a:gd name="T105" fmla="*/ 931097 h 3818"/>
              <a:gd name="T106" fmla="*/ 381510 w 3898"/>
              <a:gd name="T107" fmla="*/ 1355751 h 3818"/>
              <a:gd name="T108" fmla="*/ 716833 w 3898"/>
              <a:gd name="T109" fmla="*/ 985623 h 38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898" h="3818">
                <a:moveTo>
                  <a:pt x="1351" y="2117"/>
                </a:moveTo>
                <a:cubicBezTo>
                  <a:pt x="1357" y="2107"/>
                  <a:pt x="1369" y="2104"/>
                  <a:pt x="1378" y="2109"/>
                </a:cubicBezTo>
                <a:cubicBezTo>
                  <a:pt x="1388" y="2115"/>
                  <a:pt x="1391" y="2127"/>
                  <a:pt x="1386" y="2136"/>
                </a:cubicBezTo>
                <a:cubicBezTo>
                  <a:pt x="1369" y="2167"/>
                  <a:pt x="1369" y="2167"/>
                  <a:pt x="1369" y="2167"/>
                </a:cubicBezTo>
                <a:cubicBezTo>
                  <a:pt x="1363" y="2176"/>
                  <a:pt x="1351" y="2180"/>
                  <a:pt x="1342" y="2174"/>
                </a:cubicBezTo>
                <a:cubicBezTo>
                  <a:pt x="1332" y="2169"/>
                  <a:pt x="1329" y="2156"/>
                  <a:pt x="1334" y="2147"/>
                </a:cubicBezTo>
                <a:cubicBezTo>
                  <a:pt x="1351" y="2117"/>
                  <a:pt x="1351" y="2117"/>
                  <a:pt x="1351" y="2117"/>
                </a:cubicBezTo>
                <a:close/>
                <a:moveTo>
                  <a:pt x="2456" y="2149"/>
                </a:moveTo>
                <a:cubicBezTo>
                  <a:pt x="3563" y="2149"/>
                  <a:pt x="3563" y="2149"/>
                  <a:pt x="3563" y="2149"/>
                </a:cubicBezTo>
                <a:cubicBezTo>
                  <a:pt x="3747" y="2149"/>
                  <a:pt x="3898" y="2300"/>
                  <a:pt x="3898" y="2484"/>
                </a:cubicBezTo>
                <a:cubicBezTo>
                  <a:pt x="3897" y="3483"/>
                  <a:pt x="3897" y="3483"/>
                  <a:pt x="3897" y="3483"/>
                </a:cubicBezTo>
                <a:cubicBezTo>
                  <a:pt x="3896" y="3668"/>
                  <a:pt x="3745" y="3818"/>
                  <a:pt x="3561" y="3818"/>
                </a:cubicBezTo>
                <a:cubicBezTo>
                  <a:pt x="2453" y="3818"/>
                  <a:pt x="2453" y="3818"/>
                  <a:pt x="2453" y="3818"/>
                </a:cubicBezTo>
                <a:cubicBezTo>
                  <a:pt x="2269" y="3818"/>
                  <a:pt x="2118" y="3668"/>
                  <a:pt x="2118" y="3483"/>
                </a:cubicBezTo>
                <a:cubicBezTo>
                  <a:pt x="2120" y="2484"/>
                  <a:pt x="2120" y="2484"/>
                  <a:pt x="2120" y="2484"/>
                </a:cubicBezTo>
                <a:cubicBezTo>
                  <a:pt x="2120" y="2300"/>
                  <a:pt x="2271" y="2149"/>
                  <a:pt x="2456" y="2149"/>
                </a:cubicBezTo>
                <a:close/>
                <a:moveTo>
                  <a:pt x="2098" y="442"/>
                </a:moveTo>
                <a:cubicBezTo>
                  <a:pt x="3228" y="434"/>
                  <a:pt x="3228" y="434"/>
                  <a:pt x="3228" y="434"/>
                </a:cubicBezTo>
                <a:cubicBezTo>
                  <a:pt x="3240" y="1976"/>
                  <a:pt x="3240" y="1976"/>
                  <a:pt x="3240" y="1976"/>
                </a:cubicBezTo>
                <a:cubicBezTo>
                  <a:pt x="3563" y="1976"/>
                  <a:pt x="3563" y="1976"/>
                  <a:pt x="3563" y="1976"/>
                </a:cubicBezTo>
                <a:cubicBezTo>
                  <a:pt x="3600" y="1976"/>
                  <a:pt x="3636" y="1980"/>
                  <a:pt x="3671" y="1987"/>
                </a:cubicBezTo>
                <a:cubicBezTo>
                  <a:pt x="3659" y="248"/>
                  <a:pt x="3659" y="248"/>
                  <a:pt x="3659" y="248"/>
                </a:cubicBezTo>
                <a:cubicBezTo>
                  <a:pt x="3658" y="180"/>
                  <a:pt x="3630" y="118"/>
                  <a:pt x="3585" y="74"/>
                </a:cubicBezTo>
                <a:cubicBezTo>
                  <a:pt x="3584" y="74"/>
                  <a:pt x="3584" y="74"/>
                  <a:pt x="3584" y="74"/>
                </a:cubicBezTo>
                <a:cubicBezTo>
                  <a:pt x="3584" y="73"/>
                  <a:pt x="3584" y="73"/>
                  <a:pt x="3584" y="73"/>
                </a:cubicBezTo>
                <a:cubicBezTo>
                  <a:pt x="3584" y="73"/>
                  <a:pt x="3584" y="73"/>
                  <a:pt x="3584" y="73"/>
                </a:cubicBezTo>
                <a:cubicBezTo>
                  <a:pt x="3538" y="28"/>
                  <a:pt x="3476" y="0"/>
                  <a:pt x="3408" y="1"/>
                </a:cubicBezTo>
                <a:cubicBezTo>
                  <a:pt x="247" y="24"/>
                  <a:pt x="247" y="24"/>
                  <a:pt x="247" y="24"/>
                </a:cubicBezTo>
                <a:cubicBezTo>
                  <a:pt x="179" y="25"/>
                  <a:pt x="118" y="53"/>
                  <a:pt x="73" y="98"/>
                </a:cubicBezTo>
                <a:cubicBezTo>
                  <a:pt x="73" y="98"/>
                  <a:pt x="73" y="98"/>
                  <a:pt x="73" y="98"/>
                </a:cubicBezTo>
                <a:cubicBezTo>
                  <a:pt x="72" y="99"/>
                  <a:pt x="72" y="99"/>
                  <a:pt x="72" y="99"/>
                </a:cubicBezTo>
                <a:cubicBezTo>
                  <a:pt x="72" y="99"/>
                  <a:pt x="72" y="99"/>
                  <a:pt x="72" y="99"/>
                </a:cubicBezTo>
                <a:cubicBezTo>
                  <a:pt x="27" y="145"/>
                  <a:pt x="0" y="207"/>
                  <a:pt x="0" y="275"/>
                </a:cubicBezTo>
                <a:cubicBezTo>
                  <a:pt x="22" y="3304"/>
                  <a:pt x="22" y="3304"/>
                  <a:pt x="22" y="3304"/>
                </a:cubicBezTo>
                <a:cubicBezTo>
                  <a:pt x="23" y="3371"/>
                  <a:pt x="51" y="3433"/>
                  <a:pt x="96" y="3478"/>
                </a:cubicBezTo>
                <a:cubicBezTo>
                  <a:pt x="96" y="3478"/>
                  <a:pt x="96" y="3478"/>
                  <a:pt x="96" y="3478"/>
                </a:cubicBezTo>
                <a:cubicBezTo>
                  <a:pt x="97" y="3479"/>
                  <a:pt x="97" y="3479"/>
                  <a:pt x="97" y="3479"/>
                </a:cubicBezTo>
                <a:cubicBezTo>
                  <a:pt x="97" y="3479"/>
                  <a:pt x="97" y="3479"/>
                  <a:pt x="97" y="3479"/>
                </a:cubicBezTo>
                <a:cubicBezTo>
                  <a:pt x="143" y="3524"/>
                  <a:pt x="205" y="3551"/>
                  <a:pt x="272" y="3551"/>
                </a:cubicBezTo>
                <a:cubicBezTo>
                  <a:pt x="1948" y="3538"/>
                  <a:pt x="1948" y="3538"/>
                  <a:pt x="1948" y="3538"/>
                </a:cubicBezTo>
                <a:cubicBezTo>
                  <a:pt x="1945" y="3520"/>
                  <a:pt x="1945" y="3501"/>
                  <a:pt x="1945" y="3483"/>
                </a:cubicBezTo>
                <a:cubicBezTo>
                  <a:pt x="1945" y="3107"/>
                  <a:pt x="1945" y="3107"/>
                  <a:pt x="1945" y="3107"/>
                </a:cubicBezTo>
                <a:cubicBezTo>
                  <a:pt x="452" y="3118"/>
                  <a:pt x="452" y="3118"/>
                  <a:pt x="452" y="3118"/>
                </a:cubicBezTo>
                <a:cubicBezTo>
                  <a:pt x="433" y="454"/>
                  <a:pt x="433" y="454"/>
                  <a:pt x="433" y="454"/>
                </a:cubicBezTo>
                <a:cubicBezTo>
                  <a:pt x="1555" y="446"/>
                  <a:pt x="1555" y="446"/>
                  <a:pt x="1555" y="446"/>
                </a:cubicBezTo>
                <a:cubicBezTo>
                  <a:pt x="1561" y="1269"/>
                  <a:pt x="1561" y="1269"/>
                  <a:pt x="1561" y="1269"/>
                </a:cubicBezTo>
                <a:cubicBezTo>
                  <a:pt x="2104" y="1265"/>
                  <a:pt x="2104" y="1265"/>
                  <a:pt x="2104" y="1265"/>
                </a:cubicBezTo>
                <a:cubicBezTo>
                  <a:pt x="2098" y="442"/>
                  <a:pt x="2098" y="442"/>
                  <a:pt x="2098" y="442"/>
                </a:cubicBezTo>
                <a:close/>
                <a:moveTo>
                  <a:pt x="3366" y="2798"/>
                </a:moveTo>
                <a:cubicBezTo>
                  <a:pt x="3366" y="2682"/>
                  <a:pt x="3366" y="2682"/>
                  <a:pt x="3366" y="2682"/>
                </a:cubicBezTo>
                <a:cubicBezTo>
                  <a:pt x="3366" y="2585"/>
                  <a:pt x="3327" y="2496"/>
                  <a:pt x="3263" y="2433"/>
                </a:cubicBezTo>
                <a:cubicBezTo>
                  <a:pt x="3199" y="2368"/>
                  <a:pt x="3110" y="2329"/>
                  <a:pt x="3013" y="2329"/>
                </a:cubicBezTo>
                <a:cubicBezTo>
                  <a:pt x="3013" y="2329"/>
                  <a:pt x="3013" y="2329"/>
                  <a:pt x="3013" y="2329"/>
                </a:cubicBezTo>
                <a:cubicBezTo>
                  <a:pt x="2916" y="2329"/>
                  <a:pt x="2827" y="2368"/>
                  <a:pt x="2763" y="2433"/>
                </a:cubicBezTo>
                <a:cubicBezTo>
                  <a:pt x="2699" y="2496"/>
                  <a:pt x="2659" y="2585"/>
                  <a:pt x="2659" y="2682"/>
                </a:cubicBezTo>
                <a:cubicBezTo>
                  <a:pt x="2659" y="2800"/>
                  <a:pt x="2659" y="2800"/>
                  <a:pt x="2659" y="2800"/>
                </a:cubicBezTo>
                <a:cubicBezTo>
                  <a:pt x="2622" y="2826"/>
                  <a:pt x="2597" y="2868"/>
                  <a:pt x="2597" y="2916"/>
                </a:cubicBezTo>
                <a:cubicBezTo>
                  <a:pt x="2597" y="3457"/>
                  <a:pt x="2597" y="3457"/>
                  <a:pt x="2597" y="3457"/>
                </a:cubicBezTo>
                <a:cubicBezTo>
                  <a:pt x="2597" y="3534"/>
                  <a:pt x="2660" y="3597"/>
                  <a:pt x="2736" y="3597"/>
                </a:cubicBezTo>
                <a:cubicBezTo>
                  <a:pt x="3293" y="3597"/>
                  <a:pt x="3293" y="3597"/>
                  <a:pt x="3293" y="3597"/>
                </a:cubicBezTo>
                <a:cubicBezTo>
                  <a:pt x="3370" y="3597"/>
                  <a:pt x="3432" y="3534"/>
                  <a:pt x="3432" y="3457"/>
                </a:cubicBezTo>
                <a:cubicBezTo>
                  <a:pt x="3432" y="2916"/>
                  <a:pt x="3432" y="2916"/>
                  <a:pt x="3432" y="2916"/>
                </a:cubicBezTo>
                <a:cubicBezTo>
                  <a:pt x="3432" y="2866"/>
                  <a:pt x="3406" y="2823"/>
                  <a:pt x="3366" y="2798"/>
                </a:cubicBezTo>
                <a:close/>
                <a:moveTo>
                  <a:pt x="3012" y="2966"/>
                </a:moveTo>
                <a:cubicBezTo>
                  <a:pt x="2964" y="2966"/>
                  <a:pt x="2925" y="3005"/>
                  <a:pt x="2925" y="3054"/>
                </a:cubicBezTo>
                <a:cubicBezTo>
                  <a:pt x="2925" y="3083"/>
                  <a:pt x="2940" y="3109"/>
                  <a:pt x="2962" y="3125"/>
                </a:cubicBezTo>
                <a:cubicBezTo>
                  <a:pt x="2916" y="3379"/>
                  <a:pt x="2916" y="3379"/>
                  <a:pt x="2916" y="3379"/>
                </a:cubicBezTo>
                <a:cubicBezTo>
                  <a:pt x="3115" y="3379"/>
                  <a:pt x="3115" y="3379"/>
                  <a:pt x="3115" y="3379"/>
                </a:cubicBezTo>
                <a:cubicBezTo>
                  <a:pt x="3066" y="3122"/>
                  <a:pt x="3066" y="3122"/>
                  <a:pt x="3066" y="3122"/>
                </a:cubicBezTo>
                <a:cubicBezTo>
                  <a:pt x="3086" y="3106"/>
                  <a:pt x="3099" y="3082"/>
                  <a:pt x="3099" y="3054"/>
                </a:cubicBezTo>
                <a:cubicBezTo>
                  <a:pt x="3099" y="3005"/>
                  <a:pt x="3060" y="2966"/>
                  <a:pt x="3012" y="2966"/>
                </a:cubicBezTo>
                <a:close/>
                <a:moveTo>
                  <a:pt x="2842" y="2777"/>
                </a:moveTo>
                <a:cubicBezTo>
                  <a:pt x="3184" y="2777"/>
                  <a:pt x="3184" y="2777"/>
                  <a:pt x="3184" y="2777"/>
                </a:cubicBezTo>
                <a:cubicBezTo>
                  <a:pt x="3184" y="2682"/>
                  <a:pt x="3184" y="2682"/>
                  <a:pt x="3184" y="2682"/>
                </a:cubicBezTo>
                <a:cubicBezTo>
                  <a:pt x="3184" y="2636"/>
                  <a:pt x="3165" y="2593"/>
                  <a:pt x="3134" y="2562"/>
                </a:cubicBezTo>
                <a:cubicBezTo>
                  <a:pt x="3102" y="2531"/>
                  <a:pt x="3060" y="2511"/>
                  <a:pt x="3013" y="2511"/>
                </a:cubicBezTo>
                <a:cubicBezTo>
                  <a:pt x="3013" y="2511"/>
                  <a:pt x="3013" y="2511"/>
                  <a:pt x="3013" y="2511"/>
                </a:cubicBezTo>
                <a:cubicBezTo>
                  <a:pt x="2966" y="2511"/>
                  <a:pt x="2923" y="2531"/>
                  <a:pt x="2892" y="2562"/>
                </a:cubicBezTo>
                <a:cubicBezTo>
                  <a:pt x="2861" y="2593"/>
                  <a:pt x="2842" y="2636"/>
                  <a:pt x="2842" y="2682"/>
                </a:cubicBezTo>
                <a:cubicBezTo>
                  <a:pt x="2842" y="2777"/>
                  <a:pt x="2842" y="2777"/>
                  <a:pt x="2842" y="2777"/>
                </a:cubicBezTo>
                <a:close/>
                <a:moveTo>
                  <a:pt x="1129" y="2120"/>
                </a:moveTo>
                <a:cubicBezTo>
                  <a:pt x="1134" y="2111"/>
                  <a:pt x="1146" y="2107"/>
                  <a:pt x="1156" y="2113"/>
                </a:cubicBezTo>
                <a:cubicBezTo>
                  <a:pt x="1165" y="2118"/>
                  <a:pt x="1169" y="2130"/>
                  <a:pt x="1163" y="2140"/>
                </a:cubicBezTo>
                <a:cubicBezTo>
                  <a:pt x="1120" y="2216"/>
                  <a:pt x="1120" y="2216"/>
                  <a:pt x="1120" y="2216"/>
                </a:cubicBezTo>
                <a:cubicBezTo>
                  <a:pt x="1115" y="2226"/>
                  <a:pt x="1102" y="2230"/>
                  <a:pt x="1093" y="2224"/>
                </a:cubicBezTo>
                <a:cubicBezTo>
                  <a:pt x="1083" y="2218"/>
                  <a:pt x="1080" y="2206"/>
                  <a:pt x="1085" y="2197"/>
                </a:cubicBezTo>
                <a:cubicBezTo>
                  <a:pt x="1129" y="2120"/>
                  <a:pt x="1129" y="2120"/>
                  <a:pt x="1129" y="2120"/>
                </a:cubicBezTo>
                <a:close/>
                <a:moveTo>
                  <a:pt x="978" y="2169"/>
                </a:moveTo>
                <a:cubicBezTo>
                  <a:pt x="984" y="2159"/>
                  <a:pt x="996" y="2156"/>
                  <a:pt x="1005" y="2161"/>
                </a:cubicBezTo>
                <a:cubicBezTo>
                  <a:pt x="1015" y="2167"/>
                  <a:pt x="1018" y="2178"/>
                  <a:pt x="1013" y="2188"/>
                </a:cubicBezTo>
                <a:cubicBezTo>
                  <a:pt x="969" y="2265"/>
                  <a:pt x="969" y="2265"/>
                  <a:pt x="969" y="2265"/>
                </a:cubicBezTo>
                <a:cubicBezTo>
                  <a:pt x="964" y="2274"/>
                  <a:pt x="952" y="2278"/>
                  <a:pt x="942" y="2272"/>
                </a:cubicBezTo>
                <a:cubicBezTo>
                  <a:pt x="933" y="2267"/>
                  <a:pt x="929" y="2255"/>
                  <a:pt x="935" y="2245"/>
                </a:cubicBezTo>
                <a:cubicBezTo>
                  <a:pt x="978" y="2169"/>
                  <a:pt x="978" y="2169"/>
                  <a:pt x="978" y="2169"/>
                </a:cubicBezTo>
                <a:close/>
                <a:moveTo>
                  <a:pt x="1376" y="2210"/>
                </a:moveTo>
                <a:cubicBezTo>
                  <a:pt x="1381" y="2201"/>
                  <a:pt x="1394" y="2198"/>
                  <a:pt x="1403" y="2203"/>
                </a:cubicBezTo>
                <a:cubicBezTo>
                  <a:pt x="1413" y="2208"/>
                  <a:pt x="1416" y="2220"/>
                  <a:pt x="1411" y="2230"/>
                </a:cubicBezTo>
                <a:cubicBezTo>
                  <a:pt x="1367" y="2307"/>
                  <a:pt x="1367" y="2307"/>
                  <a:pt x="1367" y="2307"/>
                </a:cubicBezTo>
                <a:cubicBezTo>
                  <a:pt x="1362" y="2316"/>
                  <a:pt x="1350" y="2319"/>
                  <a:pt x="1340" y="2314"/>
                </a:cubicBezTo>
                <a:cubicBezTo>
                  <a:pt x="1331" y="2309"/>
                  <a:pt x="1327" y="2296"/>
                  <a:pt x="1333" y="2287"/>
                </a:cubicBezTo>
                <a:cubicBezTo>
                  <a:pt x="1376" y="2210"/>
                  <a:pt x="1376" y="2210"/>
                  <a:pt x="1376" y="2210"/>
                </a:cubicBezTo>
                <a:close/>
                <a:moveTo>
                  <a:pt x="1190" y="2183"/>
                </a:moveTo>
                <a:cubicBezTo>
                  <a:pt x="1195" y="2173"/>
                  <a:pt x="1207" y="2170"/>
                  <a:pt x="1216" y="2175"/>
                </a:cubicBezTo>
                <a:cubicBezTo>
                  <a:pt x="1226" y="2181"/>
                  <a:pt x="1229" y="2193"/>
                  <a:pt x="1224" y="2202"/>
                </a:cubicBezTo>
                <a:cubicBezTo>
                  <a:pt x="1207" y="2233"/>
                  <a:pt x="1207" y="2233"/>
                  <a:pt x="1207" y="2233"/>
                </a:cubicBezTo>
                <a:cubicBezTo>
                  <a:pt x="1201" y="2242"/>
                  <a:pt x="1189" y="2245"/>
                  <a:pt x="1180" y="2240"/>
                </a:cubicBezTo>
                <a:cubicBezTo>
                  <a:pt x="1170" y="2235"/>
                  <a:pt x="1167" y="2223"/>
                  <a:pt x="1172" y="2213"/>
                </a:cubicBezTo>
                <a:cubicBezTo>
                  <a:pt x="1190" y="2183"/>
                  <a:pt x="1190" y="2183"/>
                  <a:pt x="1190" y="2183"/>
                </a:cubicBezTo>
                <a:close/>
                <a:moveTo>
                  <a:pt x="1276" y="2197"/>
                </a:moveTo>
                <a:cubicBezTo>
                  <a:pt x="1281" y="2187"/>
                  <a:pt x="1293" y="2184"/>
                  <a:pt x="1303" y="2189"/>
                </a:cubicBezTo>
                <a:cubicBezTo>
                  <a:pt x="1312" y="2195"/>
                  <a:pt x="1316" y="2206"/>
                  <a:pt x="1310" y="2216"/>
                </a:cubicBezTo>
                <a:cubicBezTo>
                  <a:pt x="1259" y="2307"/>
                  <a:pt x="1259" y="2307"/>
                  <a:pt x="1259" y="2307"/>
                </a:cubicBezTo>
                <a:cubicBezTo>
                  <a:pt x="1253" y="2316"/>
                  <a:pt x="1241" y="2320"/>
                  <a:pt x="1232" y="2314"/>
                </a:cubicBezTo>
                <a:cubicBezTo>
                  <a:pt x="1222" y="2309"/>
                  <a:pt x="1219" y="2297"/>
                  <a:pt x="1224" y="2287"/>
                </a:cubicBezTo>
                <a:cubicBezTo>
                  <a:pt x="1276" y="2197"/>
                  <a:pt x="1276" y="2197"/>
                  <a:pt x="1276" y="2197"/>
                </a:cubicBezTo>
                <a:close/>
                <a:moveTo>
                  <a:pt x="1070" y="2262"/>
                </a:moveTo>
                <a:cubicBezTo>
                  <a:pt x="1070" y="2251"/>
                  <a:pt x="1079" y="2242"/>
                  <a:pt x="1090" y="2242"/>
                </a:cubicBezTo>
                <a:cubicBezTo>
                  <a:pt x="1101" y="2242"/>
                  <a:pt x="1109" y="2251"/>
                  <a:pt x="1109" y="2262"/>
                </a:cubicBezTo>
                <a:cubicBezTo>
                  <a:pt x="1109" y="2289"/>
                  <a:pt x="1109" y="2289"/>
                  <a:pt x="1109" y="2289"/>
                </a:cubicBezTo>
                <a:cubicBezTo>
                  <a:pt x="1173" y="2294"/>
                  <a:pt x="1230" y="2320"/>
                  <a:pt x="1273" y="2362"/>
                </a:cubicBezTo>
                <a:cubicBezTo>
                  <a:pt x="1322" y="2407"/>
                  <a:pt x="1353" y="2471"/>
                  <a:pt x="1357" y="2542"/>
                </a:cubicBezTo>
                <a:cubicBezTo>
                  <a:pt x="1358" y="2548"/>
                  <a:pt x="1353" y="2552"/>
                  <a:pt x="1348" y="2553"/>
                </a:cubicBezTo>
                <a:cubicBezTo>
                  <a:pt x="1346" y="2553"/>
                  <a:pt x="1344" y="2552"/>
                  <a:pt x="1342" y="2551"/>
                </a:cubicBezTo>
                <a:cubicBezTo>
                  <a:pt x="1327" y="2541"/>
                  <a:pt x="1311" y="2535"/>
                  <a:pt x="1297" y="2534"/>
                </a:cubicBezTo>
                <a:cubicBezTo>
                  <a:pt x="1283" y="2533"/>
                  <a:pt x="1268" y="2538"/>
                  <a:pt x="1254" y="2550"/>
                </a:cubicBezTo>
                <a:cubicBezTo>
                  <a:pt x="1250" y="2553"/>
                  <a:pt x="1245" y="2553"/>
                  <a:pt x="1241" y="2550"/>
                </a:cubicBezTo>
                <a:cubicBezTo>
                  <a:pt x="1225" y="2538"/>
                  <a:pt x="1210" y="2532"/>
                  <a:pt x="1195" y="2532"/>
                </a:cubicBezTo>
                <a:cubicBezTo>
                  <a:pt x="1181" y="2532"/>
                  <a:pt x="1166" y="2538"/>
                  <a:pt x="1153" y="2550"/>
                </a:cubicBezTo>
                <a:cubicBezTo>
                  <a:pt x="1149" y="2553"/>
                  <a:pt x="1144" y="2553"/>
                  <a:pt x="1141" y="2551"/>
                </a:cubicBezTo>
                <a:cubicBezTo>
                  <a:pt x="1141" y="2551"/>
                  <a:pt x="1141" y="2551"/>
                  <a:pt x="1141" y="2551"/>
                </a:cubicBezTo>
                <a:cubicBezTo>
                  <a:pt x="1130" y="2543"/>
                  <a:pt x="1119" y="2538"/>
                  <a:pt x="1109" y="2535"/>
                </a:cubicBezTo>
                <a:cubicBezTo>
                  <a:pt x="1109" y="2748"/>
                  <a:pt x="1109" y="2748"/>
                  <a:pt x="1109" y="2748"/>
                </a:cubicBezTo>
                <a:cubicBezTo>
                  <a:pt x="1109" y="2784"/>
                  <a:pt x="1101" y="2816"/>
                  <a:pt x="1065" y="2835"/>
                </a:cubicBezTo>
                <a:cubicBezTo>
                  <a:pt x="1054" y="2841"/>
                  <a:pt x="1041" y="2846"/>
                  <a:pt x="1027" y="2847"/>
                </a:cubicBezTo>
                <a:cubicBezTo>
                  <a:pt x="1014" y="2848"/>
                  <a:pt x="1000" y="2847"/>
                  <a:pt x="987" y="2843"/>
                </a:cubicBezTo>
                <a:cubicBezTo>
                  <a:pt x="956" y="2832"/>
                  <a:pt x="929" y="2805"/>
                  <a:pt x="926" y="2757"/>
                </a:cubicBezTo>
                <a:cubicBezTo>
                  <a:pt x="925" y="2747"/>
                  <a:pt x="934" y="2737"/>
                  <a:pt x="944" y="2736"/>
                </a:cubicBezTo>
                <a:cubicBezTo>
                  <a:pt x="955" y="2735"/>
                  <a:pt x="965" y="2743"/>
                  <a:pt x="966" y="2755"/>
                </a:cubicBezTo>
                <a:cubicBezTo>
                  <a:pt x="968" y="2783"/>
                  <a:pt x="982" y="2799"/>
                  <a:pt x="1000" y="2805"/>
                </a:cubicBezTo>
                <a:cubicBezTo>
                  <a:pt x="1007" y="2807"/>
                  <a:pt x="1015" y="2808"/>
                  <a:pt x="1024" y="2807"/>
                </a:cubicBezTo>
                <a:cubicBezTo>
                  <a:pt x="1032" y="2806"/>
                  <a:pt x="1039" y="2804"/>
                  <a:pt x="1046" y="2800"/>
                </a:cubicBezTo>
                <a:cubicBezTo>
                  <a:pt x="1071" y="2787"/>
                  <a:pt x="1069" y="2765"/>
                  <a:pt x="1070" y="2737"/>
                </a:cubicBezTo>
                <a:cubicBezTo>
                  <a:pt x="1070" y="2537"/>
                  <a:pt x="1070" y="2537"/>
                  <a:pt x="1070" y="2537"/>
                </a:cubicBezTo>
                <a:cubicBezTo>
                  <a:pt x="1062" y="2540"/>
                  <a:pt x="1054" y="2545"/>
                  <a:pt x="1046" y="2550"/>
                </a:cubicBezTo>
                <a:cubicBezTo>
                  <a:pt x="1043" y="2553"/>
                  <a:pt x="1039" y="2553"/>
                  <a:pt x="1035" y="2551"/>
                </a:cubicBezTo>
                <a:cubicBezTo>
                  <a:pt x="1035" y="2551"/>
                  <a:pt x="1035" y="2551"/>
                  <a:pt x="1035" y="2551"/>
                </a:cubicBezTo>
                <a:cubicBezTo>
                  <a:pt x="1019" y="2541"/>
                  <a:pt x="1003" y="2536"/>
                  <a:pt x="988" y="2536"/>
                </a:cubicBezTo>
                <a:cubicBezTo>
                  <a:pt x="973" y="2536"/>
                  <a:pt x="958" y="2541"/>
                  <a:pt x="944" y="2551"/>
                </a:cubicBezTo>
                <a:cubicBezTo>
                  <a:pt x="941" y="2553"/>
                  <a:pt x="937" y="2553"/>
                  <a:pt x="934" y="2551"/>
                </a:cubicBezTo>
                <a:cubicBezTo>
                  <a:pt x="934" y="2551"/>
                  <a:pt x="934" y="2551"/>
                  <a:pt x="934" y="2551"/>
                </a:cubicBezTo>
                <a:cubicBezTo>
                  <a:pt x="917" y="2543"/>
                  <a:pt x="901" y="2538"/>
                  <a:pt x="885" y="2537"/>
                </a:cubicBezTo>
                <a:cubicBezTo>
                  <a:pt x="868" y="2537"/>
                  <a:pt x="852" y="2541"/>
                  <a:pt x="834" y="2551"/>
                </a:cubicBezTo>
                <a:cubicBezTo>
                  <a:pt x="830" y="2554"/>
                  <a:pt x="824" y="2552"/>
                  <a:pt x="821" y="2548"/>
                </a:cubicBezTo>
                <a:cubicBezTo>
                  <a:pt x="820" y="2546"/>
                  <a:pt x="820" y="2544"/>
                  <a:pt x="820" y="2542"/>
                </a:cubicBezTo>
                <a:cubicBezTo>
                  <a:pt x="820" y="2542"/>
                  <a:pt x="820" y="2542"/>
                  <a:pt x="820" y="2542"/>
                </a:cubicBezTo>
                <a:cubicBezTo>
                  <a:pt x="824" y="2471"/>
                  <a:pt x="855" y="2407"/>
                  <a:pt x="904" y="2362"/>
                </a:cubicBezTo>
                <a:cubicBezTo>
                  <a:pt x="947" y="2320"/>
                  <a:pt x="1005" y="2293"/>
                  <a:pt x="1070" y="2289"/>
                </a:cubicBezTo>
                <a:cubicBezTo>
                  <a:pt x="1070" y="2262"/>
                  <a:pt x="1070" y="2262"/>
                  <a:pt x="1070" y="2262"/>
                </a:cubicBezTo>
                <a:close/>
                <a:moveTo>
                  <a:pt x="826" y="2015"/>
                </a:moveTo>
                <a:cubicBezTo>
                  <a:pt x="762" y="2015"/>
                  <a:pt x="709" y="2068"/>
                  <a:pt x="709" y="2133"/>
                </a:cubicBezTo>
                <a:cubicBezTo>
                  <a:pt x="709" y="2817"/>
                  <a:pt x="709" y="2817"/>
                  <a:pt x="709" y="2817"/>
                </a:cubicBezTo>
                <a:cubicBezTo>
                  <a:pt x="709" y="2881"/>
                  <a:pt x="762" y="2934"/>
                  <a:pt x="826" y="2934"/>
                </a:cubicBezTo>
                <a:cubicBezTo>
                  <a:pt x="1435" y="2934"/>
                  <a:pt x="1435" y="2934"/>
                  <a:pt x="1435" y="2934"/>
                </a:cubicBezTo>
                <a:cubicBezTo>
                  <a:pt x="1499" y="2934"/>
                  <a:pt x="1552" y="2881"/>
                  <a:pt x="1552" y="2817"/>
                </a:cubicBezTo>
                <a:cubicBezTo>
                  <a:pt x="1552" y="2133"/>
                  <a:pt x="1552" y="2133"/>
                  <a:pt x="1552" y="2133"/>
                </a:cubicBezTo>
                <a:cubicBezTo>
                  <a:pt x="1552" y="2068"/>
                  <a:pt x="1499" y="2015"/>
                  <a:pt x="1435" y="2015"/>
                </a:cubicBezTo>
                <a:lnTo>
                  <a:pt x="826" y="2015"/>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矩形 27"/>
          <p:cNvSpPr/>
          <p:nvPr/>
        </p:nvSpPr>
        <p:spPr>
          <a:xfrm>
            <a:off x="4448760" y="3284515"/>
            <a:ext cx="800219" cy="215444"/>
          </a:xfrm>
          <a:prstGeom prst="rect">
            <a:avLst/>
          </a:prstGeom>
          <a:noFill/>
        </p:spPr>
        <p:txBody>
          <a:bodyPr wrap="square" rtlCol="0">
            <a:spAutoFit/>
          </a:bodyPr>
          <a:lstStyle/>
          <a:p>
            <a:r>
              <a:rPr lang="zh-CN" altLang="en-US" sz="800" b="1" dirty="0">
                <a:latin typeface="+mn-ea"/>
              </a:rPr>
              <a:t>攻击手法习惯</a:t>
            </a:r>
            <a:endParaRPr lang="en-US" altLang="zh-CN" sz="800" b="1" dirty="0">
              <a:latin typeface="+mn-ea"/>
            </a:endParaRPr>
          </a:p>
        </p:txBody>
      </p:sp>
      <p:sp>
        <p:nvSpPr>
          <p:cNvPr id="33" name="TextBox 32"/>
          <p:cNvSpPr txBox="1"/>
          <p:nvPr/>
        </p:nvSpPr>
        <p:spPr>
          <a:xfrm>
            <a:off x="4982150" y="2927072"/>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34" name="右大括号 33"/>
          <p:cNvSpPr/>
          <p:nvPr/>
        </p:nvSpPr>
        <p:spPr>
          <a:xfrm>
            <a:off x="5405149" y="1742028"/>
            <a:ext cx="192982" cy="3091022"/>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35" name="椭圆 34"/>
          <p:cNvSpPr/>
          <p:nvPr/>
        </p:nvSpPr>
        <p:spPr>
          <a:xfrm rot="20373722">
            <a:off x="6619541" y="1643096"/>
            <a:ext cx="689759" cy="395809"/>
          </a:xfrm>
          <a:prstGeom prst="ellipse">
            <a:avLst/>
          </a:pr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solidFill>
                  <a:srgbClr val="FF0000"/>
                </a:solidFill>
                <a:latin typeface="+mn-ea"/>
              </a:rPr>
              <a:t>溯源</a:t>
            </a:r>
            <a:r>
              <a:rPr lang="zh-CN" altLang="en-US" sz="1200" b="1" dirty="0" smtClean="0">
                <a:solidFill>
                  <a:srgbClr val="FF0000"/>
                </a:solidFill>
                <a:latin typeface="+mn-ea"/>
              </a:rPr>
              <a:t>取证</a:t>
            </a:r>
            <a:endParaRPr lang="zh-CN" altLang="en-US" sz="1200" b="1" dirty="0">
              <a:solidFill>
                <a:srgbClr val="FF0000"/>
              </a:solidFill>
              <a:latin typeface="+mn-ea"/>
            </a:endParaRPr>
          </a:p>
        </p:txBody>
      </p:sp>
      <p:sp>
        <p:nvSpPr>
          <p:cNvPr id="36" name="KSO_Shape"/>
          <p:cNvSpPr>
            <a:spLocks/>
          </p:cNvSpPr>
          <p:nvPr/>
        </p:nvSpPr>
        <p:spPr bwMode="auto">
          <a:xfrm>
            <a:off x="10904220" y="2851034"/>
            <a:ext cx="689164" cy="952500"/>
          </a:xfrm>
          <a:custGeom>
            <a:avLst/>
            <a:gdLst>
              <a:gd name="T0" fmla="*/ 279403 w 4689"/>
              <a:gd name="T1" fmla="*/ 1265 h 7532"/>
              <a:gd name="T2" fmla="*/ 785411 w 4689"/>
              <a:gd name="T3" fmla="*/ 255956 h 7532"/>
              <a:gd name="T4" fmla="*/ 781116 w 4689"/>
              <a:gd name="T5" fmla="*/ 328291 h 7532"/>
              <a:gd name="T6" fmla="*/ 771516 w 4689"/>
              <a:gd name="T7" fmla="*/ 377611 h 7532"/>
              <a:gd name="T8" fmla="*/ 752569 w 4689"/>
              <a:gd name="T9" fmla="*/ 423137 h 7532"/>
              <a:gd name="T10" fmla="*/ 721749 w 4689"/>
              <a:gd name="T11" fmla="*/ 463098 h 7532"/>
              <a:gd name="T12" fmla="*/ 686382 w 4689"/>
              <a:gd name="T13" fmla="*/ 489908 h 7532"/>
              <a:gd name="T14" fmla="*/ 657583 w 4689"/>
              <a:gd name="T15" fmla="*/ 504324 h 7532"/>
              <a:gd name="T16" fmla="*/ 621205 w 4689"/>
              <a:gd name="T17" fmla="*/ 515200 h 7532"/>
              <a:gd name="T18" fmla="*/ 586848 w 4689"/>
              <a:gd name="T19" fmla="*/ 518994 h 7532"/>
              <a:gd name="T20" fmla="*/ 554259 w 4689"/>
              <a:gd name="T21" fmla="*/ 516970 h 7532"/>
              <a:gd name="T22" fmla="*/ 525207 w 4689"/>
              <a:gd name="T23" fmla="*/ 510900 h 7532"/>
              <a:gd name="T24" fmla="*/ 500955 w 4689"/>
              <a:gd name="T25" fmla="*/ 501289 h 7532"/>
              <a:gd name="T26" fmla="*/ 482008 w 4689"/>
              <a:gd name="T27" fmla="*/ 489908 h 7532"/>
              <a:gd name="T28" fmla="*/ 456241 w 4689"/>
              <a:gd name="T29" fmla="*/ 466386 h 7532"/>
              <a:gd name="T30" fmla="*/ 428452 w 4689"/>
              <a:gd name="T31" fmla="*/ 428701 h 7532"/>
              <a:gd name="T32" fmla="*/ 410768 w 4689"/>
              <a:gd name="T33" fmla="*/ 387475 h 7532"/>
              <a:gd name="T34" fmla="*/ 400663 w 4689"/>
              <a:gd name="T35" fmla="*/ 343972 h 7532"/>
              <a:gd name="T36" fmla="*/ 395863 w 4689"/>
              <a:gd name="T37" fmla="*/ 289594 h 7532"/>
              <a:gd name="T38" fmla="*/ 505 w 4689"/>
              <a:gd name="T39" fmla="*/ 801000 h 7532"/>
              <a:gd name="T40" fmla="*/ 5305 w 4689"/>
              <a:gd name="T41" fmla="*/ 1868579 h 7532"/>
              <a:gd name="T42" fmla="*/ 8084 w 4689"/>
              <a:gd name="T43" fmla="*/ 1881984 h 7532"/>
              <a:gd name="T44" fmla="*/ 15410 w 4689"/>
              <a:gd name="T45" fmla="*/ 1881225 h 7532"/>
              <a:gd name="T46" fmla="*/ 28799 w 4689"/>
              <a:gd name="T47" fmla="*/ 1865544 h 7532"/>
              <a:gd name="T48" fmla="*/ 50020 w 4689"/>
              <a:gd name="T49" fmla="*/ 1828871 h 7532"/>
              <a:gd name="T50" fmla="*/ 212458 w 4689"/>
              <a:gd name="T51" fmla="*/ 1516514 h 7532"/>
              <a:gd name="T52" fmla="*/ 215489 w 4689"/>
              <a:gd name="T53" fmla="*/ 1451007 h 7532"/>
              <a:gd name="T54" fmla="*/ 214226 w 4689"/>
              <a:gd name="T55" fmla="*/ 1180129 h 7532"/>
              <a:gd name="T56" fmla="*/ 215236 w 4689"/>
              <a:gd name="T57" fmla="*/ 1131315 h 7532"/>
              <a:gd name="T58" fmla="*/ 218015 w 4689"/>
              <a:gd name="T59" fmla="*/ 1141432 h 7532"/>
              <a:gd name="T60" fmla="*/ 237720 w 4689"/>
              <a:gd name="T61" fmla="*/ 1285597 h 7532"/>
              <a:gd name="T62" fmla="*/ 254646 w 4689"/>
              <a:gd name="T63" fmla="*/ 1400423 h 7532"/>
              <a:gd name="T64" fmla="*/ 258183 w 4689"/>
              <a:gd name="T65" fmla="*/ 1410793 h 7532"/>
              <a:gd name="T66" fmla="*/ 154859 w 4689"/>
              <a:gd name="T67" fmla="*/ 615862 h 7532"/>
              <a:gd name="T68" fmla="*/ 104334 w 4689"/>
              <a:gd name="T69" fmla="*/ 624462 h 7532"/>
              <a:gd name="T70" fmla="*/ 64167 w 4689"/>
              <a:gd name="T71" fmla="*/ 643178 h 7532"/>
              <a:gd name="T72" fmla="*/ 34357 w 4689"/>
              <a:gd name="T73" fmla="*/ 671252 h 7532"/>
              <a:gd name="T74" fmla="*/ 13894 w 4689"/>
              <a:gd name="T75" fmla="*/ 706408 h 7532"/>
              <a:gd name="T76" fmla="*/ 2779 w 4689"/>
              <a:gd name="T77" fmla="*/ 746875 h 7532"/>
              <a:gd name="T78" fmla="*/ 0 w 4689"/>
              <a:gd name="T79" fmla="*/ 791895 h 7532"/>
              <a:gd name="T80" fmla="*/ 969827 w 4689"/>
              <a:gd name="T81" fmla="*/ 614598 h 7532"/>
              <a:gd name="T82" fmla="*/ 1002668 w 4689"/>
              <a:gd name="T83" fmla="*/ 612321 h 7532"/>
              <a:gd name="T84" fmla="*/ 1045109 w 4689"/>
              <a:gd name="T85" fmla="*/ 616874 h 7532"/>
              <a:gd name="T86" fmla="*/ 1092855 w 4689"/>
              <a:gd name="T87" fmla="*/ 630785 h 7532"/>
              <a:gd name="T88" fmla="*/ 1120139 w 4689"/>
              <a:gd name="T89" fmla="*/ 645960 h 7532"/>
              <a:gd name="T90" fmla="*/ 1140096 w 4689"/>
              <a:gd name="T91" fmla="*/ 663159 h 7532"/>
              <a:gd name="T92" fmla="*/ 1156769 w 4689"/>
              <a:gd name="T93" fmla="*/ 685416 h 7532"/>
              <a:gd name="T94" fmla="*/ 1168390 w 4689"/>
              <a:gd name="T95" fmla="*/ 712984 h 7532"/>
              <a:gd name="T96" fmla="*/ 1174200 w 4689"/>
              <a:gd name="T97" fmla="*/ 746369 h 7532"/>
              <a:gd name="T98" fmla="*/ 1174706 w 4689"/>
              <a:gd name="T99" fmla="*/ 838686 h 7532"/>
              <a:gd name="T100" fmla="*/ 1184558 w 4689"/>
              <a:gd name="T101" fmla="*/ 1867568 h 7532"/>
              <a:gd name="T102" fmla="*/ 1183295 w 4689"/>
              <a:gd name="T103" fmla="*/ 1874649 h 7532"/>
              <a:gd name="T104" fmla="*/ 1179253 w 4689"/>
              <a:gd name="T105" fmla="*/ 1877937 h 7532"/>
              <a:gd name="T106" fmla="*/ 1165359 w 4689"/>
              <a:gd name="T107" fmla="*/ 1864280 h 7532"/>
              <a:gd name="T108" fmla="*/ 1121907 w 4689"/>
              <a:gd name="T109" fmla="*/ 1789162 h 7532"/>
              <a:gd name="T110" fmla="*/ 970079 w 4689"/>
              <a:gd name="T111" fmla="*/ 1127268 h 7532"/>
              <a:gd name="T112" fmla="*/ 958711 w 4689"/>
              <a:gd name="T113" fmla="*/ 1176841 h 7532"/>
              <a:gd name="T114" fmla="*/ 931428 w 4689"/>
              <a:gd name="T115" fmla="*/ 1324294 h 7532"/>
              <a:gd name="T116" fmla="*/ 969069 w 4689"/>
              <a:gd name="T117" fmla="*/ 614851 h 7532"/>
              <a:gd name="T118" fmla="*/ 91198 w 4689"/>
              <a:gd name="T119" fmla="*/ 1905000 h 7532"/>
              <a:gd name="T120" fmla="*/ 83871 w 4689"/>
              <a:gd name="T121" fmla="*/ 1899942 h 7532"/>
              <a:gd name="T122" fmla="*/ 82608 w 4689"/>
              <a:gd name="T123" fmla="*/ 1885525 h 7532"/>
              <a:gd name="T124" fmla="*/ 89429 w 4689"/>
              <a:gd name="T125" fmla="*/ 1864280 h 75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89" h="7532">
                <a:moveTo>
                  <a:pt x="1106" y="5"/>
                </a:moveTo>
                <a:lnTo>
                  <a:pt x="3556" y="0"/>
                </a:lnTo>
                <a:lnTo>
                  <a:pt x="3113" y="705"/>
                </a:lnTo>
                <a:lnTo>
                  <a:pt x="1552" y="701"/>
                </a:lnTo>
                <a:lnTo>
                  <a:pt x="1106" y="5"/>
                </a:lnTo>
                <a:close/>
                <a:moveTo>
                  <a:pt x="1563" y="849"/>
                </a:moveTo>
                <a:lnTo>
                  <a:pt x="3110" y="849"/>
                </a:lnTo>
                <a:lnTo>
                  <a:pt x="3109" y="1012"/>
                </a:lnTo>
                <a:lnTo>
                  <a:pt x="3107" y="1094"/>
                </a:lnTo>
                <a:lnTo>
                  <a:pt x="3103" y="1176"/>
                </a:lnTo>
                <a:lnTo>
                  <a:pt x="3101" y="1216"/>
                </a:lnTo>
                <a:lnTo>
                  <a:pt x="3096" y="1258"/>
                </a:lnTo>
                <a:lnTo>
                  <a:pt x="3092" y="1298"/>
                </a:lnTo>
                <a:lnTo>
                  <a:pt x="3086" y="1337"/>
                </a:lnTo>
                <a:lnTo>
                  <a:pt x="3080" y="1377"/>
                </a:lnTo>
                <a:lnTo>
                  <a:pt x="3072" y="1416"/>
                </a:lnTo>
                <a:lnTo>
                  <a:pt x="3063" y="1455"/>
                </a:lnTo>
                <a:lnTo>
                  <a:pt x="3054" y="1493"/>
                </a:lnTo>
                <a:lnTo>
                  <a:pt x="3042" y="1531"/>
                </a:lnTo>
                <a:lnTo>
                  <a:pt x="3029" y="1567"/>
                </a:lnTo>
                <a:lnTo>
                  <a:pt x="3014" y="1604"/>
                </a:lnTo>
                <a:lnTo>
                  <a:pt x="2998" y="1639"/>
                </a:lnTo>
                <a:lnTo>
                  <a:pt x="2979" y="1673"/>
                </a:lnTo>
                <a:lnTo>
                  <a:pt x="2959" y="1707"/>
                </a:lnTo>
                <a:lnTo>
                  <a:pt x="2937" y="1739"/>
                </a:lnTo>
                <a:lnTo>
                  <a:pt x="2913" y="1771"/>
                </a:lnTo>
                <a:lnTo>
                  <a:pt x="2887" y="1802"/>
                </a:lnTo>
                <a:lnTo>
                  <a:pt x="2857" y="1831"/>
                </a:lnTo>
                <a:lnTo>
                  <a:pt x="2826" y="1860"/>
                </a:lnTo>
                <a:lnTo>
                  <a:pt x="2793" y="1887"/>
                </a:lnTo>
                <a:lnTo>
                  <a:pt x="2757" y="1913"/>
                </a:lnTo>
                <a:lnTo>
                  <a:pt x="2737" y="1925"/>
                </a:lnTo>
                <a:lnTo>
                  <a:pt x="2717" y="1937"/>
                </a:lnTo>
                <a:lnTo>
                  <a:pt x="2696" y="1949"/>
                </a:lnTo>
                <a:lnTo>
                  <a:pt x="2676" y="1960"/>
                </a:lnTo>
                <a:lnTo>
                  <a:pt x="2631" y="1982"/>
                </a:lnTo>
                <a:lnTo>
                  <a:pt x="2603" y="1994"/>
                </a:lnTo>
                <a:lnTo>
                  <a:pt x="2573" y="2005"/>
                </a:lnTo>
                <a:lnTo>
                  <a:pt x="2545" y="2015"/>
                </a:lnTo>
                <a:lnTo>
                  <a:pt x="2516" y="2024"/>
                </a:lnTo>
                <a:lnTo>
                  <a:pt x="2488" y="2031"/>
                </a:lnTo>
                <a:lnTo>
                  <a:pt x="2459" y="2037"/>
                </a:lnTo>
                <a:lnTo>
                  <a:pt x="2432" y="2042"/>
                </a:lnTo>
                <a:lnTo>
                  <a:pt x="2404" y="2046"/>
                </a:lnTo>
                <a:lnTo>
                  <a:pt x="2376" y="2049"/>
                </a:lnTo>
                <a:lnTo>
                  <a:pt x="2349" y="2051"/>
                </a:lnTo>
                <a:lnTo>
                  <a:pt x="2323" y="2052"/>
                </a:lnTo>
                <a:lnTo>
                  <a:pt x="2296" y="2052"/>
                </a:lnTo>
                <a:lnTo>
                  <a:pt x="2269" y="2052"/>
                </a:lnTo>
                <a:lnTo>
                  <a:pt x="2244" y="2050"/>
                </a:lnTo>
                <a:lnTo>
                  <a:pt x="2219" y="2048"/>
                </a:lnTo>
                <a:lnTo>
                  <a:pt x="2194" y="2044"/>
                </a:lnTo>
                <a:lnTo>
                  <a:pt x="2170" y="2041"/>
                </a:lnTo>
                <a:lnTo>
                  <a:pt x="2147" y="2037"/>
                </a:lnTo>
                <a:lnTo>
                  <a:pt x="2124" y="2031"/>
                </a:lnTo>
                <a:lnTo>
                  <a:pt x="2101" y="2026"/>
                </a:lnTo>
                <a:lnTo>
                  <a:pt x="2079" y="2020"/>
                </a:lnTo>
                <a:lnTo>
                  <a:pt x="2059" y="2013"/>
                </a:lnTo>
                <a:lnTo>
                  <a:pt x="2039" y="2006"/>
                </a:lnTo>
                <a:lnTo>
                  <a:pt x="2019" y="1998"/>
                </a:lnTo>
                <a:lnTo>
                  <a:pt x="2001" y="1991"/>
                </a:lnTo>
                <a:lnTo>
                  <a:pt x="1983" y="1982"/>
                </a:lnTo>
                <a:lnTo>
                  <a:pt x="1966" y="1973"/>
                </a:lnTo>
                <a:lnTo>
                  <a:pt x="1950" y="1965"/>
                </a:lnTo>
                <a:lnTo>
                  <a:pt x="1935" y="1956"/>
                </a:lnTo>
                <a:lnTo>
                  <a:pt x="1921" y="1947"/>
                </a:lnTo>
                <a:lnTo>
                  <a:pt x="1908" y="1937"/>
                </a:lnTo>
                <a:lnTo>
                  <a:pt x="1896" y="1928"/>
                </a:lnTo>
                <a:lnTo>
                  <a:pt x="1864" y="1901"/>
                </a:lnTo>
                <a:lnTo>
                  <a:pt x="1835" y="1873"/>
                </a:lnTo>
                <a:lnTo>
                  <a:pt x="1806" y="1844"/>
                </a:lnTo>
                <a:lnTo>
                  <a:pt x="1781" y="1816"/>
                </a:lnTo>
                <a:lnTo>
                  <a:pt x="1757" y="1786"/>
                </a:lnTo>
                <a:lnTo>
                  <a:pt x="1735" y="1756"/>
                </a:lnTo>
                <a:lnTo>
                  <a:pt x="1715" y="1725"/>
                </a:lnTo>
                <a:lnTo>
                  <a:pt x="1696" y="1695"/>
                </a:lnTo>
                <a:lnTo>
                  <a:pt x="1680" y="1663"/>
                </a:lnTo>
                <a:lnTo>
                  <a:pt x="1663" y="1630"/>
                </a:lnTo>
                <a:lnTo>
                  <a:pt x="1650" y="1599"/>
                </a:lnTo>
                <a:lnTo>
                  <a:pt x="1637" y="1566"/>
                </a:lnTo>
                <a:lnTo>
                  <a:pt x="1626" y="1532"/>
                </a:lnTo>
                <a:lnTo>
                  <a:pt x="1615" y="1498"/>
                </a:lnTo>
                <a:lnTo>
                  <a:pt x="1606" y="1464"/>
                </a:lnTo>
                <a:lnTo>
                  <a:pt x="1599" y="1430"/>
                </a:lnTo>
                <a:lnTo>
                  <a:pt x="1592" y="1395"/>
                </a:lnTo>
                <a:lnTo>
                  <a:pt x="1586" y="1360"/>
                </a:lnTo>
                <a:lnTo>
                  <a:pt x="1581" y="1325"/>
                </a:lnTo>
                <a:lnTo>
                  <a:pt x="1577" y="1289"/>
                </a:lnTo>
                <a:lnTo>
                  <a:pt x="1574" y="1254"/>
                </a:lnTo>
                <a:lnTo>
                  <a:pt x="1570" y="1218"/>
                </a:lnTo>
                <a:lnTo>
                  <a:pt x="1567" y="1145"/>
                </a:lnTo>
                <a:lnTo>
                  <a:pt x="1565" y="1072"/>
                </a:lnTo>
                <a:lnTo>
                  <a:pt x="1564" y="998"/>
                </a:lnTo>
                <a:lnTo>
                  <a:pt x="1563" y="849"/>
                </a:lnTo>
                <a:close/>
                <a:moveTo>
                  <a:pt x="2" y="3167"/>
                </a:moveTo>
                <a:lnTo>
                  <a:pt x="26" y="7326"/>
                </a:lnTo>
                <a:lnTo>
                  <a:pt x="25" y="7339"/>
                </a:lnTo>
                <a:lnTo>
                  <a:pt x="21" y="7371"/>
                </a:lnTo>
                <a:lnTo>
                  <a:pt x="21" y="7388"/>
                </a:lnTo>
                <a:lnTo>
                  <a:pt x="23" y="7407"/>
                </a:lnTo>
                <a:lnTo>
                  <a:pt x="25" y="7423"/>
                </a:lnTo>
                <a:lnTo>
                  <a:pt x="27" y="7430"/>
                </a:lnTo>
                <a:lnTo>
                  <a:pt x="29" y="7435"/>
                </a:lnTo>
                <a:lnTo>
                  <a:pt x="32" y="7441"/>
                </a:lnTo>
                <a:lnTo>
                  <a:pt x="37" y="7444"/>
                </a:lnTo>
                <a:lnTo>
                  <a:pt x="41" y="7445"/>
                </a:lnTo>
                <a:lnTo>
                  <a:pt x="47" y="7445"/>
                </a:lnTo>
                <a:lnTo>
                  <a:pt x="53" y="7443"/>
                </a:lnTo>
                <a:lnTo>
                  <a:pt x="61" y="7438"/>
                </a:lnTo>
                <a:lnTo>
                  <a:pt x="70" y="7432"/>
                </a:lnTo>
                <a:lnTo>
                  <a:pt x="78" y="7422"/>
                </a:lnTo>
                <a:lnTo>
                  <a:pt x="89" y="7410"/>
                </a:lnTo>
                <a:lnTo>
                  <a:pt x="101" y="7395"/>
                </a:lnTo>
                <a:lnTo>
                  <a:pt x="114" y="7376"/>
                </a:lnTo>
                <a:lnTo>
                  <a:pt x="129" y="7354"/>
                </a:lnTo>
                <a:lnTo>
                  <a:pt x="144" y="7329"/>
                </a:lnTo>
                <a:lnTo>
                  <a:pt x="160" y="7301"/>
                </a:lnTo>
                <a:lnTo>
                  <a:pt x="179" y="7268"/>
                </a:lnTo>
                <a:lnTo>
                  <a:pt x="198" y="7231"/>
                </a:lnTo>
                <a:lnTo>
                  <a:pt x="833" y="6030"/>
                </a:lnTo>
                <a:lnTo>
                  <a:pt x="835" y="6025"/>
                </a:lnTo>
                <a:lnTo>
                  <a:pt x="837" y="6017"/>
                </a:lnTo>
                <a:lnTo>
                  <a:pt x="841" y="5996"/>
                </a:lnTo>
                <a:lnTo>
                  <a:pt x="844" y="5969"/>
                </a:lnTo>
                <a:lnTo>
                  <a:pt x="846" y="5934"/>
                </a:lnTo>
                <a:lnTo>
                  <a:pt x="848" y="5893"/>
                </a:lnTo>
                <a:lnTo>
                  <a:pt x="851" y="5846"/>
                </a:lnTo>
                <a:lnTo>
                  <a:pt x="853" y="5737"/>
                </a:lnTo>
                <a:lnTo>
                  <a:pt x="854" y="5611"/>
                </a:lnTo>
                <a:lnTo>
                  <a:pt x="854" y="5474"/>
                </a:lnTo>
                <a:lnTo>
                  <a:pt x="853" y="5185"/>
                </a:lnTo>
                <a:lnTo>
                  <a:pt x="849" y="4903"/>
                </a:lnTo>
                <a:lnTo>
                  <a:pt x="848" y="4666"/>
                </a:lnTo>
                <a:lnTo>
                  <a:pt x="848" y="4576"/>
                </a:lnTo>
                <a:lnTo>
                  <a:pt x="848" y="4512"/>
                </a:lnTo>
                <a:lnTo>
                  <a:pt x="849" y="4490"/>
                </a:lnTo>
                <a:lnTo>
                  <a:pt x="851" y="4477"/>
                </a:lnTo>
                <a:lnTo>
                  <a:pt x="852" y="4473"/>
                </a:lnTo>
                <a:lnTo>
                  <a:pt x="853" y="4472"/>
                </a:lnTo>
                <a:lnTo>
                  <a:pt x="854" y="4473"/>
                </a:lnTo>
                <a:lnTo>
                  <a:pt x="855" y="4476"/>
                </a:lnTo>
                <a:lnTo>
                  <a:pt x="863" y="4513"/>
                </a:lnTo>
                <a:lnTo>
                  <a:pt x="871" y="4567"/>
                </a:lnTo>
                <a:lnTo>
                  <a:pt x="881" y="4633"/>
                </a:lnTo>
                <a:lnTo>
                  <a:pt x="892" y="4712"/>
                </a:lnTo>
                <a:lnTo>
                  <a:pt x="916" y="4891"/>
                </a:lnTo>
                <a:lnTo>
                  <a:pt x="941" y="5083"/>
                </a:lnTo>
                <a:lnTo>
                  <a:pt x="966" y="5269"/>
                </a:lnTo>
                <a:lnTo>
                  <a:pt x="978" y="5352"/>
                </a:lnTo>
                <a:lnTo>
                  <a:pt x="989" y="5426"/>
                </a:lnTo>
                <a:lnTo>
                  <a:pt x="999" y="5489"/>
                </a:lnTo>
                <a:lnTo>
                  <a:pt x="1008" y="5537"/>
                </a:lnTo>
                <a:lnTo>
                  <a:pt x="1012" y="5554"/>
                </a:lnTo>
                <a:lnTo>
                  <a:pt x="1015" y="5567"/>
                </a:lnTo>
                <a:lnTo>
                  <a:pt x="1019" y="5575"/>
                </a:lnTo>
                <a:lnTo>
                  <a:pt x="1020" y="5577"/>
                </a:lnTo>
                <a:lnTo>
                  <a:pt x="1022" y="5578"/>
                </a:lnTo>
                <a:lnTo>
                  <a:pt x="1298" y="5578"/>
                </a:lnTo>
                <a:lnTo>
                  <a:pt x="3429" y="2428"/>
                </a:lnTo>
                <a:lnTo>
                  <a:pt x="658" y="2434"/>
                </a:lnTo>
                <a:lnTo>
                  <a:pt x="613" y="2435"/>
                </a:lnTo>
                <a:lnTo>
                  <a:pt x="570" y="2439"/>
                </a:lnTo>
                <a:lnTo>
                  <a:pt x="528" y="2444"/>
                </a:lnTo>
                <a:lnTo>
                  <a:pt x="488" y="2451"/>
                </a:lnTo>
                <a:lnTo>
                  <a:pt x="450" y="2458"/>
                </a:lnTo>
                <a:lnTo>
                  <a:pt x="413" y="2469"/>
                </a:lnTo>
                <a:lnTo>
                  <a:pt x="378" y="2481"/>
                </a:lnTo>
                <a:lnTo>
                  <a:pt x="345" y="2494"/>
                </a:lnTo>
                <a:lnTo>
                  <a:pt x="313" y="2510"/>
                </a:lnTo>
                <a:lnTo>
                  <a:pt x="283" y="2526"/>
                </a:lnTo>
                <a:lnTo>
                  <a:pt x="254" y="2543"/>
                </a:lnTo>
                <a:lnTo>
                  <a:pt x="228" y="2563"/>
                </a:lnTo>
                <a:lnTo>
                  <a:pt x="202" y="2584"/>
                </a:lnTo>
                <a:lnTo>
                  <a:pt x="179" y="2606"/>
                </a:lnTo>
                <a:lnTo>
                  <a:pt x="156" y="2629"/>
                </a:lnTo>
                <a:lnTo>
                  <a:pt x="136" y="2654"/>
                </a:lnTo>
                <a:lnTo>
                  <a:pt x="116" y="2679"/>
                </a:lnTo>
                <a:lnTo>
                  <a:pt x="99" y="2706"/>
                </a:lnTo>
                <a:lnTo>
                  <a:pt x="83" y="2734"/>
                </a:lnTo>
                <a:lnTo>
                  <a:pt x="68" y="2763"/>
                </a:lnTo>
                <a:lnTo>
                  <a:pt x="55" y="2793"/>
                </a:lnTo>
                <a:lnTo>
                  <a:pt x="43" y="2823"/>
                </a:lnTo>
                <a:lnTo>
                  <a:pt x="33" y="2855"/>
                </a:lnTo>
                <a:lnTo>
                  <a:pt x="25" y="2886"/>
                </a:lnTo>
                <a:lnTo>
                  <a:pt x="17" y="2920"/>
                </a:lnTo>
                <a:lnTo>
                  <a:pt x="11" y="2953"/>
                </a:lnTo>
                <a:lnTo>
                  <a:pt x="6" y="2988"/>
                </a:lnTo>
                <a:lnTo>
                  <a:pt x="3" y="3023"/>
                </a:lnTo>
                <a:lnTo>
                  <a:pt x="1" y="3058"/>
                </a:lnTo>
                <a:lnTo>
                  <a:pt x="0" y="3094"/>
                </a:lnTo>
                <a:lnTo>
                  <a:pt x="0" y="3131"/>
                </a:lnTo>
                <a:lnTo>
                  <a:pt x="2" y="3167"/>
                </a:lnTo>
                <a:close/>
                <a:moveTo>
                  <a:pt x="3836" y="2431"/>
                </a:moveTo>
                <a:lnTo>
                  <a:pt x="3836" y="2431"/>
                </a:lnTo>
                <a:lnTo>
                  <a:pt x="3839" y="2430"/>
                </a:lnTo>
                <a:lnTo>
                  <a:pt x="3847" y="2428"/>
                </a:lnTo>
                <a:lnTo>
                  <a:pt x="3874" y="2424"/>
                </a:lnTo>
                <a:lnTo>
                  <a:pt x="3915" y="2422"/>
                </a:lnTo>
                <a:lnTo>
                  <a:pt x="3941" y="2421"/>
                </a:lnTo>
                <a:lnTo>
                  <a:pt x="3969" y="2421"/>
                </a:lnTo>
                <a:lnTo>
                  <a:pt x="3998" y="2422"/>
                </a:lnTo>
                <a:lnTo>
                  <a:pt x="4031" y="2424"/>
                </a:lnTo>
                <a:lnTo>
                  <a:pt x="4065" y="2428"/>
                </a:lnTo>
                <a:lnTo>
                  <a:pt x="4100" y="2432"/>
                </a:lnTo>
                <a:lnTo>
                  <a:pt x="4137" y="2439"/>
                </a:lnTo>
                <a:lnTo>
                  <a:pt x="4174" y="2446"/>
                </a:lnTo>
                <a:lnTo>
                  <a:pt x="4213" y="2455"/>
                </a:lnTo>
                <a:lnTo>
                  <a:pt x="4250" y="2466"/>
                </a:lnTo>
                <a:lnTo>
                  <a:pt x="4288" y="2479"/>
                </a:lnTo>
                <a:lnTo>
                  <a:pt x="4326" y="2494"/>
                </a:lnTo>
                <a:lnTo>
                  <a:pt x="4363" y="2512"/>
                </a:lnTo>
                <a:lnTo>
                  <a:pt x="4381" y="2522"/>
                </a:lnTo>
                <a:lnTo>
                  <a:pt x="4399" y="2531"/>
                </a:lnTo>
                <a:lnTo>
                  <a:pt x="4417" y="2542"/>
                </a:lnTo>
                <a:lnTo>
                  <a:pt x="4434" y="2554"/>
                </a:lnTo>
                <a:lnTo>
                  <a:pt x="4451" y="2566"/>
                </a:lnTo>
                <a:lnTo>
                  <a:pt x="4467" y="2580"/>
                </a:lnTo>
                <a:lnTo>
                  <a:pt x="4483" y="2593"/>
                </a:lnTo>
                <a:lnTo>
                  <a:pt x="4499" y="2607"/>
                </a:lnTo>
                <a:lnTo>
                  <a:pt x="4513" y="2622"/>
                </a:lnTo>
                <a:lnTo>
                  <a:pt x="4528" y="2639"/>
                </a:lnTo>
                <a:lnTo>
                  <a:pt x="4541" y="2655"/>
                </a:lnTo>
                <a:lnTo>
                  <a:pt x="4554" y="2672"/>
                </a:lnTo>
                <a:lnTo>
                  <a:pt x="4568" y="2691"/>
                </a:lnTo>
                <a:lnTo>
                  <a:pt x="4579" y="2710"/>
                </a:lnTo>
                <a:lnTo>
                  <a:pt x="4589" y="2729"/>
                </a:lnTo>
                <a:lnTo>
                  <a:pt x="4600" y="2751"/>
                </a:lnTo>
                <a:lnTo>
                  <a:pt x="4609" y="2772"/>
                </a:lnTo>
                <a:lnTo>
                  <a:pt x="4618" y="2795"/>
                </a:lnTo>
                <a:lnTo>
                  <a:pt x="4625" y="2819"/>
                </a:lnTo>
                <a:lnTo>
                  <a:pt x="4632" y="2843"/>
                </a:lnTo>
                <a:lnTo>
                  <a:pt x="4637" y="2869"/>
                </a:lnTo>
                <a:lnTo>
                  <a:pt x="4642" y="2895"/>
                </a:lnTo>
                <a:lnTo>
                  <a:pt x="4645" y="2923"/>
                </a:lnTo>
                <a:lnTo>
                  <a:pt x="4648" y="2951"/>
                </a:lnTo>
                <a:lnTo>
                  <a:pt x="4650" y="2980"/>
                </a:lnTo>
                <a:lnTo>
                  <a:pt x="4650" y="3011"/>
                </a:lnTo>
                <a:lnTo>
                  <a:pt x="4650" y="3128"/>
                </a:lnTo>
                <a:lnTo>
                  <a:pt x="4650" y="3316"/>
                </a:lnTo>
                <a:lnTo>
                  <a:pt x="4653" y="3866"/>
                </a:lnTo>
                <a:lnTo>
                  <a:pt x="4659" y="4574"/>
                </a:lnTo>
                <a:lnTo>
                  <a:pt x="4667" y="5351"/>
                </a:lnTo>
                <a:lnTo>
                  <a:pt x="4681" y="6758"/>
                </a:lnTo>
                <a:lnTo>
                  <a:pt x="4689" y="7384"/>
                </a:lnTo>
                <a:lnTo>
                  <a:pt x="4689" y="7389"/>
                </a:lnTo>
                <a:lnTo>
                  <a:pt x="4688" y="7400"/>
                </a:lnTo>
                <a:lnTo>
                  <a:pt x="4687" y="7406"/>
                </a:lnTo>
                <a:lnTo>
                  <a:pt x="4684" y="7412"/>
                </a:lnTo>
                <a:lnTo>
                  <a:pt x="4682" y="7418"/>
                </a:lnTo>
                <a:lnTo>
                  <a:pt x="4679" y="7422"/>
                </a:lnTo>
                <a:lnTo>
                  <a:pt x="4675" y="7425"/>
                </a:lnTo>
                <a:lnTo>
                  <a:pt x="4671" y="7425"/>
                </a:lnTo>
                <a:lnTo>
                  <a:pt x="4668" y="7425"/>
                </a:lnTo>
                <a:lnTo>
                  <a:pt x="4660" y="7422"/>
                </a:lnTo>
                <a:lnTo>
                  <a:pt x="4652" y="7415"/>
                </a:lnTo>
                <a:lnTo>
                  <a:pt x="4641" y="7406"/>
                </a:lnTo>
                <a:lnTo>
                  <a:pt x="4629" y="7390"/>
                </a:lnTo>
                <a:lnTo>
                  <a:pt x="4613" y="7371"/>
                </a:lnTo>
                <a:lnTo>
                  <a:pt x="4597" y="7344"/>
                </a:lnTo>
                <a:lnTo>
                  <a:pt x="4572" y="7304"/>
                </a:lnTo>
                <a:lnTo>
                  <a:pt x="4537" y="7244"/>
                </a:lnTo>
                <a:lnTo>
                  <a:pt x="4441" y="7074"/>
                </a:lnTo>
                <a:lnTo>
                  <a:pt x="4322" y="6861"/>
                </a:lnTo>
                <a:lnTo>
                  <a:pt x="4193" y="6629"/>
                </a:lnTo>
                <a:lnTo>
                  <a:pt x="3964" y="6214"/>
                </a:lnTo>
                <a:lnTo>
                  <a:pt x="3862" y="6030"/>
                </a:lnTo>
                <a:lnTo>
                  <a:pt x="3840" y="4457"/>
                </a:lnTo>
                <a:lnTo>
                  <a:pt x="3832" y="4487"/>
                </a:lnTo>
                <a:lnTo>
                  <a:pt x="3824" y="4525"/>
                </a:lnTo>
                <a:lnTo>
                  <a:pt x="3811" y="4580"/>
                </a:lnTo>
                <a:lnTo>
                  <a:pt x="3795" y="4653"/>
                </a:lnTo>
                <a:lnTo>
                  <a:pt x="3777" y="4744"/>
                </a:lnTo>
                <a:lnTo>
                  <a:pt x="3756" y="4855"/>
                </a:lnTo>
                <a:lnTo>
                  <a:pt x="3732" y="4985"/>
                </a:lnTo>
                <a:lnTo>
                  <a:pt x="3687" y="5236"/>
                </a:lnTo>
                <a:lnTo>
                  <a:pt x="3652" y="5423"/>
                </a:lnTo>
                <a:lnTo>
                  <a:pt x="3623" y="5578"/>
                </a:lnTo>
                <a:lnTo>
                  <a:pt x="1671" y="5576"/>
                </a:lnTo>
                <a:lnTo>
                  <a:pt x="3836" y="2431"/>
                </a:lnTo>
                <a:close/>
                <a:moveTo>
                  <a:pt x="1085" y="5953"/>
                </a:moveTo>
                <a:lnTo>
                  <a:pt x="3603" y="5953"/>
                </a:lnTo>
                <a:lnTo>
                  <a:pt x="4481" y="7532"/>
                </a:lnTo>
                <a:lnTo>
                  <a:pt x="361" y="7532"/>
                </a:lnTo>
                <a:lnTo>
                  <a:pt x="354" y="7531"/>
                </a:lnTo>
                <a:lnTo>
                  <a:pt x="347" y="7529"/>
                </a:lnTo>
                <a:lnTo>
                  <a:pt x="340" y="7525"/>
                </a:lnTo>
                <a:lnTo>
                  <a:pt x="335" y="7519"/>
                </a:lnTo>
                <a:lnTo>
                  <a:pt x="332" y="7512"/>
                </a:lnTo>
                <a:lnTo>
                  <a:pt x="328" y="7503"/>
                </a:lnTo>
                <a:lnTo>
                  <a:pt x="326" y="7492"/>
                </a:lnTo>
                <a:lnTo>
                  <a:pt x="325" y="7481"/>
                </a:lnTo>
                <a:lnTo>
                  <a:pt x="325" y="7468"/>
                </a:lnTo>
                <a:lnTo>
                  <a:pt x="327" y="7455"/>
                </a:lnTo>
                <a:lnTo>
                  <a:pt x="329" y="7440"/>
                </a:lnTo>
                <a:lnTo>
                  <a:pt x="334" y="7423"/>
                </a:lnTo>
                <a:lnTo>
                  <a:pt x="339" y="7407"/>
                </a:lnTo>
                <a:lnTo>
                  <a:pt x="346" y="7389"/>
                </a:lnTo>
                <a:lnTo>
                  <a:pt x="354" y="7371"/>
                </a:lnTo>
                <a:lnTo>
                  <a:pt x="362" y="7351"/>
                </a:lnTo>
                <a:lnTo>
                  <a:pt x="1085" y="5953"/>
                </a:lnTo>
                <a:close/>
              </a:path>
            </a:pathLst>
          </a:custGeom>
          <a:solidFill>
            <a:schemeClr val="tx1">
              <a:lumMod val="9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矩形 36"/>
          <p:cNvSpPr/>
          <p:nvPr/>
        </p:nvSpPr>
        <p:spPr>
          <a:xfrm>
            <a:off x="10601102" y="3876096"/>
            <a:ext cx="1295400" cy="246221"/>
          </a:xfrm>
          <a:prstGeom prst="rect">
            <a:avLst/>
          </a:prstGeom>
          <a:noFill/>
        </p:spPr>
        <p:txBody>
          <a:bodyPr wrap="square" rtlCol="0">
            <a:spAutoFit/>
          </a:bodyPr>
          <a:lstStyle/>
          <a:p>
            <a:r>
              <a:rPr lang="zh-CN" altLang="en-US" sz="1000" b="1" dirty="0" smtClean="0">
                <a:solidFill>
                  <a:srgbClr val="92D050"/>
                </a:solidFill>
                <a:latin typeface="+mn-ea"/>
              </a:rPr>
              <a:t>协助相关部门执法</a:t>
            </a:r>
            <a:endParaRPr lang="en-US" altLang="zh-CN" sz="1000" b="1" dirty="0">
              <a:solidFill>
                <a:srgbClr val="92D050"/>
              </a:solidFill>
              <a:latin typeface="+mn-ea"/>
            </a:endParaRPr>
          </a:p>
        </p:txBody>
      </p:sp>
      <p:sp>
        <p:nvSpPr>
          <p:cNvPr id="39" name="右箭头 38"/>
          <p:cNvSpPr/>
          <p:nvPr/>
        </p:nvSpPr>
        <p:spPr>
          <a:xfrm>
            <a:off x="5657496" y="2819387"/>
            <a:ext cx="1166108" cy="915567"/>
          </a:xfrm>
          <a:prstGeom prst="rightArrow">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41" name="TextBox 40"/>
          <p:cNvSpPr txBox="1"/>
          <p:nvPr/>
        </p:nvSpPr>
        <p:spPr>
          <a:xfrm>
            <a:off x="7056120" y="4130167"/>
            <a:ext cx="2484120" cy="830997"/>
          </a:xfrm>
          <a:prstGeom prst="rect">
            <a:avLst/>
          </a:prstGeom>
          <a:noFill/>
        </p:spPr>
        <p:txBody>
          <a:bodyPr wrap="square" rtlCol="0">
            <a:spAutoFit/>
          </a:bodyPr>
          <a:lstStyle/>
          <a:p>
            <a:r>
              <a:rPr lang="zh-CN" altLang="en-US" sz="800" b="1" dirty="0" smtClean="0">
                <a:latin typeface="+mn-ea"/>
              </a:rPr>
              <a:t>该黑客嫌疑人位于</a:t>
            </a:r>
            <a:r>
              <a:rPr lang="zh-CN" altLang="en-US" sz="800" b="1" dirty="0" smtClean="0">
                <a:solidFill>
                  <a:srgbClr val="FFC000"/>
                </a:solidFill>
                <a:latin typeface="+mn-ea"/>
              </a:rPr>
              <a:t>贵州省贵阳市（</a:t>
            </a:r>
            <a:r>
              <a:rPr lang="en-US" altLang="zh-CN" sz="800" b="1" u="sng" dirty="0" smtClean="0">
                <a:solidFill>
                  <a:srgbClr val="FFC000"/>
                </a:solidFill>
                <a:latin typeface="+mn-ea"/>
              </a:rPr>
              <a:t>58.16.224.4</a:t>
            </a:r>
            <a:r>
              <a:rPr lang="zh-CN" altLang="en-US" sz="800" b="1" dirty="0" smtClean="0">
                <a:solidFill>
                  <a:srgbClr val="FFC000"/>
                </a:solidFill>
                <a:latin typeface="+mn-ea"/>
              </a:rPr>
              <a:t>）</a:t>
            </a:r>
            <a:r>
              <a:rPr lang="zh-CN" altLang="en-US" sz="800" b="1" dirty="0" smtClean="0">
                <a:latin typeface="+mn-ea"/>
              </a:rPr>
              <a:t>，使用的操作系统时</a:t>
            </a:r>
            <a:r>
              <a:rPr lang="en-US" altLang="zh-CN" sz="800" b="1" u="sng" dirty="0" smtClean="0">
                <a:solidFill>
                  <a:srgbClr val="FFC000"/>
                </a:solidFill>
                <a:latin typeface="+mn-ea"/>
              </a:rPr>
              <a:t>Win7</a:t>
            </a:r>
            <a:r>
              <a:rPr lang="zh-CN" altLang="en-US" sz="800" b="1" dirty="0" smtClean="0">
                <a:latin typeface="+mn-ea"/>
              </a:rPr>
              <a:t>，使用的浏览器时</a:t>
            </a:r>
            <a:r>
              <a:rPr lang="en-US" altLang="zh-CN" sz="800" b="1" u="sng" dirty="0" smtClean="0">
                <a:solidFill>
                  <a:srgbClr val="FFC000"/>
                </a:solidFill>
                <a:latin typeface="+mn-ea"/>
              </a:rPr>
              <a:t>Chrome</a:t>
            </a:r>
            <a:r>
              <a:rPr lang="en-US" altLang="zh-CN" sz="800" b="1" dirty="0" smtClean="0">
                <a:latin typeface="+mn-ea"/>
              </a:rPr>
              <a:t>,</a:t>
            </a:r>
            <a:r>
              <a:rPr lang="zh-CN" altLang="en-US" sz="800" b="1" dirty="0" smtClean="0">
                <a:latin typeface="+mn-ea"/>
              </a:rPr>
              <a:t>攻击者于</a:t>
            </a:r>
            <a:r>
              <a:rPr lang="en-US" altLang="zh-CN" sz="800" b="1" u="sng" dirty="0" smtClean="0">
                <a:solidFill>
                  <a:srgbClr val="FFC000"/>
                </a:solidFill>
                <a:latin typeface="+mn-ea"/>
              </a:rPr>
              <a:t>2017.1.1-2017.1.2</a:t>
            </a:r>
            <a:r>
              <a:rPr lang="zh-CN" altLang="en-US" sz="800" b="1" dirty="0" smtClean="0">
                <a:latin typeface="+mn-ea"/>
              </a:rPr>
              <a:t>对</a:t>
            </a:r>
            <a:r>
              <a:rPr lang="zh-CN" altLang="en-US" sz="800" b="1" dirty="0" smtClean="0">
                <a:solidFill>
                  <a:srgbClr val="FFC000"/>
                </a:solidFill>
                <a:latin typeface="+mn-ea"/>
              </a:rPr>
              <a:t>网站服务器（</a:t>
            </a:r>
            <a:r>
              <a:rPr lang="en-US" altLang="zh-CN" sz="800" b="1" u="sng" dirty="0">
                <a:solidFill>
                  <a:srgbClr val="FFC000"/>
                </a:solidFill>
                <a:latin typeface="+mn-ea"/>
              </a:rPr>
              <a:t>10.101.0.220</a:t>
            </a:r>
            <a:r>
              <a:rPr lang="zh-CN" altLang="en-US" sz="800" b="1" dirty="0" smtClean="0">
                <a:solidFill>
                  <a:srgbClr val="FFC000"/>
                </a:solidFill>
                <a:latin typeface="+mn-ea"/>
              </a:rPr>
              <a:t>）</a:t>
            </a:r>
            <a:r>
              <a:rPr lang="zh-CN" altLang="en-US" sz="800" b="1" dirty="0" smtClean="0">
                <a:latin typeface="+mn-ea"/>
              </a:rPr>
              <a:t>发起累计</a:t>
            </a:r>
            <a:r>
              <a:rPr lang="en-US" altLang="zh-CN" sz="800" b="1" u="sng" dirty="0" smtClean="0">
                <a:solidFill>
                  <a:srgbClr val="FFC000"/>
                </a:solidFill>
                <a:latin typeface="+mn-ea"/>
              </a:rPr>
              <a:t>10</a:t>
            </a:r>
            <a:r>
              <a:rPr lang="zh-CN" altLang="en-US" sz="800" b="1" dirty="0" smtClean="0">
                <a:latin typeface="+mn-ea"/>
              </a:rPr>
              <a:t>次攻击。</a:t>
            </a:r>
            <a:endParaRPr lang="en-US" altLang="zh-CN" sz="800" b="1" dirty="0" smtClean="0">
              <a:latin typeface="+mn-ea"/>
            </a:endParaRPr>
          </a:p>
          <a:p>
            <a:r>
              <a:rPr lang="zh-CN" altLang="en-US" sz="800" b="1" dirty="0" smtClean="0">
                <a:solidFill>
                  <a:srgbClr val="FF0000"/>
                </a:solidFill>
                <a:latin typeface="+mn-ea"/>
              </a:rPr>
              <a:t>目前用户数据遭泄露，此</a:t>
            </a:r>
            <a:r>
              <a:rPr lang="en-US" altLang="zh-CN" sz="800" b="1" dirty="0" smtClean="0">
                <a:solidFill>
                  <a:srgbClr val="FF0000"/>
                </a:solidFill>
                <a:latin typeface="+mn-ea"/>
              </a:rPr>
              <a:t>IP</a:t>
            </a:r>
            <a:r>
              <a:rPr lang="zh-CN" altLang="en-US" sz="800" b="1" dirty="0" smtClean="0">
                <a:solidFill>
                  <a:srgbClr val="FF0000"/>
                </a:solidFill>
                <a:latin typeface="+mn-ea"/>
              </a:rPr>
              <a:t>存在重大嫌疑。</a:t>
            </a:r>
            <a:endParaRPr lang="zh-CN" altLang="en-US" sz="800" b="1" dirty="0">
              <a:solidFill>
                <a:srgbClr val="FF0000"/>
              </a:solidFill>
              <a:latin typeface="+mn-ea"/>
            </a:endParaRPr>
          </a:p>
          <a:p>
            <a:r>
              <a:rPr lang="zh-CN" altLang="en-US" sz="800" dirty="0" smtClean="0">
                <a:latin typeface="+mn-ea"/>
              </a:rPr>
              <a:t>（备注：数据仅为参考）</a:t>
            </a:r>
            <a:endParaRPr lang="zh-CN" altLang="en-US" sz="800" dirty="0">
              <a:latin typeface="+mn-ea"/>
            </a:endParaRPr>
          </a:p>
        </p:txBody>
      </p:sp>
      <p:sp>
        <p:nvSpPr>
          <p:cNvPr id="42" name="矩形 41"/>
          <p:cNvSpPr/>
          <p:nvPr/>
        </p:nvSpPr>
        <p:spPr>
          <a:xfrm>
            <a:off x="9567016" y="3119058"/>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提供线索</a:t>
            </a:r>
            <a:endParaRPr lang="zh-CN" altLang="en-US" sz="1400" b="1" dirty="0">
              <a:solidFill>
                <a:srgbClr val="FFFF00"/>
              </a:solidFill>
              <a:ea typeface="宋体" charset="-122"/>
            </a:endParaRPr>
          </a:p>
        </p:txBody>
      </p:sp>
      <p:sp>
        <p:nvSpPr>
          <p:cNvPr id="43" name="右箭头 42"/>
          <p:cNvSpPr/>
          <p:nvPr/>
        </p:nvSpPr>
        <p:spPr>
          <a:xfrm>
            <a:off x="9692640" y="2819386"/>
            <a:ext cx="1166108" cy="915567"/>
          </a:xfrm>
          <a:prstGeom prst="rightArrow">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44" name="TextBox 43"/>
          <p:cNvSpPr txBox="1"/>
          <p:nvPr/>
        </p:nvSpPr>
        <p:spPr>
          <a:xfrm>
            <a:off x="1896168"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对攻击事件进行逆向分析，实现对攻击者的追踪溯源</a:t>
            </a:r>
            <a:endParaRPr lang="zh-CN" altLang="en-US" b="1" dirty="0">
              <a:solidFill>
                <a:srgbClr val="FFFF00"/>
              </a:solidFill>
              <a:latin typeface="+mj-ea"/>
              <a:ea typeface="+mj-ea"/>
            </a:endParaRPr>
          </a:p>
        </p:txBody>
      </p:sp>
      <p:sp>
        <p:nvSpPr>
          <p:cNvPr id="45" name="TextBox 44"/>
          <p:cNvSpPr txBox="1"/>
          <p:nvPr/>
        </p:nvSpPr>
        <p:spPr>
          <a:xfrm>
            <a:off x="8227698" y="1770319"/>
            <a:ext cx="1333591" cy="215444"/>
          </a:xfrm>
          <a:prstGeom prst="rect">
            <a:avLst/>
          </a:prstGeom>
          <a:noFill/>
        </p:spPr>
        <p:txBody>
          <a:bodyPr wrap="square" rtlCol="0">
            <a:spAutoFit/>
          </a:bodyPr>
          <a:lstStyle/>
          <a:p>
            <a:pPr algn="ctr"/>
            <a:r>
              <a:rPr lang="zh-CN" altLang="en-US" sz="800" b="1" dirty="0" smtClean="0">
                <a:latin typeface="+mn-ea"/>
              </a:rPr>
              <a:t>云端</a:t>
            </a:r>
            <a:r>
              <a:rPr lang="en-US" altLang="zh-CN" sz="800" b="1" dirty="0" smtClean="0">
                <a:latin typeface="+mn-ea"/>
              </a:rPr>
              <a:t>IP</a:t>
            </a:r>
            <a:r>
              <a:rPr lang="zh-CN" altLang="en-US" sz="800" b="1" dirty="0" smtClean="0">
                <a:latin typeface="+mn-ea"/>
              </a:rPr>
              <a:t>匹配结果：</a:t>
            </a:r>
            <a:r>
              <a:rPr lang="zh-CN" altLang="en-US" sz="800" b="1" u="sng" dirty="0" smtClean="0">
                <a:solidFill>
                  <a:srgbClr val="FFC000"/>
                </a:solidFill>
                <a:latin typeface="+mn-ea"/>
              </a:rPr>
              <a:t>未知</a:t>
            </a:r>
            <a:endParaRPr lang="zh-CN" altLang="en-US" sz="800" b="1" u="sng" dirty="0">
              <a:solidFill>
                <a:srgbClr val="FFC000"/>
              </a:solidFill>
              <a:latin typeface="+mn-ea"/>
            </a:endParaRPr>
          </a:p>
        </p:txBody>
      </p:sp>
      <p:sp>
        <p:nvSpPr>
          <p:cNvPr id="46" name="矩形 45"/>
          <p:cNvSpPr/>
          <p:nvPr/>
        </p:nvSpPr>
        <p:spPr>
          <a:xfrm>
            <a:off x="1133954" y="2260199"/>
            <a:ext cx="1135628" cy="707886"/>
          </a:xfrm>
          <a:prstGeom prst="rect">
            <a:avLst/>
          </a:prstGeom>
        </p:spPr>
        <p:txBody>
          <a:bodyPr wrap="square">
            <a:spAutoFit/>
          </a:bodyPr>
          <a:lstStyle/>
          <a:p>
            <a:pPr algn="ctr" fontAlgn="base">
              <a:spcBef>
                <a:spcPct val="0"/>
              </a:spcBef>
              <a:spcAft>
                <a:spcPct val="0"/>
              </a:spcAft>
            </a:pPr>
            <a:r>
              <a:rPr lang="en-US" altLang="zh-CN" sz="4000" b="1" dirty="0">
                <a:latin typeface="微软雅黑" panose="020B0503020204020204" pitchFamily="34" charset="-122"/>
              </a:rPr>
              <a:t>?</a:t>
            </a:r>
            <a:endParaRPr lang="zh-CN" altLang="en-US" sz="4000" b="1" dirty="0">
              <a:ea typeface="宋体" charset="-122"/>
            </a:endParaRPr>
          </a:p>
        </p:txBody>
      </p:sp>
    </p:spTree>
    <p:extLst>
      <p:ext uri="{BB962C8B-B14F-4D97-AF65-F5344CB8AC3E}">
        <p14:creationId xmlns:p14="http://schemas.microsoft.com/office/powerpoint/2010/main" val="365689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右箭头 46"/>
          <p:cNvSpPr/>
          <p:nvPr/>
        </p:nvSpPr>
        <p:spPr>
          <a:xfrm rot="5400000">
            <a:off x="5461055" y="3013911"/>
            <a:ext cx="215710" cy="227115"/>
          </a:xfrm>
          <a:prstGeom prst="rightArrow">
            <a:avLst/>
          </a:prstGeom>
          <a:solidFill>
            <a:srgbClr val="4D87C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6692" y="2197294"/>
            <a:ext cx="1818050" cy="992826"/>
          </a:xfrm>
          <a:prstGeom prst="rect">
            <a:avLst/>
          </a:prstGeom>
          <a:ln w="9525">
            <a:solidFill>
              <a:schemeClr val="tx1"/>
            </a:solidFill>
          </a:ln>
          <a:effectLst>
            <a:glow rad="25400">
              <a:schemeClr val="tx1">
                <a:alpha val="40000"/>
              </a:schemeClr>
            </a:glow>
            <a:outerShdw blurRad="292100" dist="139700" dir="2700000" algn="tl" rotWithShape="0">
              <a:srgbClr val="333333">
                <a:alpha val="65000"/>
              </a:srgbClr>
            </a:outerShdw>
          </a:effectLst>
        </p:spPr>
      </p:pic>
      <p:sp>
        <p:nvSpPr>
          <p:cNvPr id="16" name="KSO_Shape"/>
          <p:cNvSpPr/>
          <p:nvPr/>
        </p:nvSpPr>
        <p:spPr>
          <a:xfrm>
            <a:off x="1311632" y="1985485"/>
            <a:ext cx="2537653" cy="1609289"/>
          </a:xfrm>
          <a:prstGeom prst="wedgeEllipseCallout">
            <a:avLst>
              <a:gd name="adj1" fmla="val -25046"/>
              <a:gd name="adj2" fmla="val 65698"/>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海量数据 毫秒响应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企业的系统环境中各种设备存在大量的日志数据，若仅凭靠人工运维的方式，难以及时处理每秒几万条甚至几十万条数据，工作效率低且无法做到运维的及时响应。</a:t>
            </a:r>
            <a:endParaRPr lang="zh-CN" altLang="en-US" sz="1400" b="1" dirty="0">
              <a:latin typeface="+mj-ea"/>
              <a:ea typeface="+mj-ea"/>
            </a:endParaRPr>
          </a:p>
        </p:txBody>
      </p:sp>
      <p:sp>
        <p:nvSpPr>
          <p:cNvPr id="6" name="KSO_Shape"/>
          <p:cNvSpPr>
            <a:spLocks/>
          </p:cNvSpPr>
          <p:nvPr/>
        </p:nvSpPr>
        <p:spPr bwMode="auto">
          <a:xfrm>
            <a:off x="1621472" y="3935278"/>
            <a:ext cx="617211" cy="532664"/>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7" name="TextBox 6"/>
          <p:cNvSpPr txBox="1"/>
          <p:nvPr/>
        </p:nvSpPr>
        <p:spPr>
          <a:xfrm>
            <a:off x="2185713" y="4279358"/>
            <a:ext cx="488739" cy="215444"/>
          </a:xfrm>
          <a:prstGeom prst="rect">
            <a:avLst/>
          </a:prstGeom>
          <a:noFill/>
        </p:spPr>
        <p:txBody>
          <a:bodyPr wrap="square" rtlCol="0">
            <a:spAutoFit/>
          </a:bodyPr>
          <a:lstStyle/>
          <a:p>
            <a:r>
              <a:rPr lang="zh-CN" altLang="en-US" sz="800" b="1" dirty="0">
                <a:latin typeface="+mn-ea"/>
              </a:rPr>
              <a:t>管理员</a:t>
            </a:r>
          </a:p>
        </p:txBody>
      </p:sp>
      <p:grpSp>
        <p:nvGrpSpPr>
          <p:cNvPr id="2" name="组合 1"/>
          <p:cNvGrpSpPr/>
          <p:nvPr/>
        </p:nvGrpSpPr>
        <p:grpSpPr>
          <a:xfrm>
            <a:off x="1839786" y="2149789"/>
            <a:ext cx="1481346" cy="1020041"/>
            <a:chOff x="1970803" y="2103836"/>
            <a:chExt cx="1861473" cy="1337379"/>
          </a:xfrm>
        </p:grpSpPr>
        <p:sp>
          <p:nvSpPr>
            <p:cNvPr id="4" name="KSO_Shape"/>
            <p:cNvSpPr>
              <a:spLocks/>
            </p:cNvSpPr>
            <p:nvPr/>
          </p:nvSpPr>
          <p:spPr bwMode="auto">
            <a:xfrm>
              <a:off x="1970803" y="2103836"/>
              <a:ext cx="1861473" cy="1337379"/>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accent4">
                <a:lumMod val="20000"/>
                <a:lumOff val="80000"/>
              </a:schemeClr>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8" name="KSO_Shape"/>
            <p:cNvSpPr>
              <a:spLocks/>
            </p:cNvSpPr>
            <p:nvPr/>
          </p:nvSpPr>
          <p:spPr bwMode="auto">
            <a:xfrm>
              <a:off x="2167341"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p:nvSpPr>
          <p:spPr bwMode="auto">
            <a:xfrm>
              <a:off x="2180329"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p:nvSpPr>
          <p:spPr bwMode="auto">
            <a:xfrm>
              <a:off x="2712163"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KSO_Shape"/>
            <p:cNvSpPr>
              <a:spLocks/>
            </p:cNvSpPr>
            <p:nvPr/>
          </p:nvSpPr>
          <p:spPr bwMode="auto">
            <a:xfrm>
              <a:off x="2725151"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a:spLocks/>
            </p:cNvSpPr>
            <p:nvPr/>
          </p:nvSpPr>
          <p:spPr bwMode="auto">
            <a:xfrm>
              <a:off x="3262432"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KSO_Shape"/>
            <p:cNvSpPr>
              <a:spLocks/>
            </p:cNvSpPr>
            <p:nvPr/>
          </p:nvSpPr>
          <p:spPr bwMode="auto">
            <a:xfrm>
              <a:off x="3275420"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8" name="TextBox 17"/>
          <p:cNvSpPr txBox="1"/>
          <p:nvPr/>
        </p:nvSpPr>
        <p:spPr>
          <a:xfrm>
            <a:off x="1839786" y="3183140"/>
            <a:ext cx="1481346" cy="415498"/>
          </a:xfrm>
          <a:prstGeom prst="rect">
            <a:avLst/>
          </a:prstGeom>
          <a:noFill/>
        </p:spPr>
        <p:txBody>
          <a:bodyPr wrap="square" rtlCol="0">
            <a:spAutoFit/>
          </a:bodyPr>
          <a:lstStyle/>
          <a:p>
            <a:r>
              <a:rPr lang="zh-CN" altLang="en-US" sz="700" b="1" dirty="0" smtClean="0">
                <a:solidFill>
                  <a:srgbClr val="FFC000"/>
                </a:solidFill>
                <a:latin typeface="+mn-ea"/>
              </a:rPr>
              <a:t>往往存在着日志种类多、数量大的问题，分析方法较单一，运维压力大！</a:t>
            </a:r>
            <a:endParaRPr lang="zh-CN" altLang="en-US" sz="700" b="1" dirty="0">
              <a:solidFill>
                <a:srgbClr val="FFC000"/>
              </a:solidFill>
              <a:latin typeface="+mn-ea"/>
            </a:endParaRPr>
          </a:p>
        </p:txBody>
      </p:sp>
      <p:sp>
        <p:nvSpPr>
          <p:cNvPr id="20" name="矩形 19"/>
          <p:cNvSpPr/>
          <p:nvPr/>
        </p:nvSpPr>
        <p:spPr>
          <a:xfrm>
            <a:off x="2764642" y="3936585"/>
            <a:ext cx="2169286" cy="584775"/>
          </a:xfrm>
          <a:prstGeom prst="rect">
            <a:avLst/>
          </a:prstGeom>
        </p:spPr>
        <p:txBody>
          <a:bodyPr wrap="square">
            <a:spAutoFit/>
          </a:bodyPr>
          <a:lstStyle/>
          <a:p>
            <a:pPr fontAlgn="base">
              <a:spcBef>
                <a:spcPct val="0"/>
              </a:spcBef>
              <a:spcAft>
                <a:spcPct val="0"/>
              </a:spcAft>
            </a:pPr>
            <a:r>
              <a:rPr lang="zh-CN" altLang="en-US" b="1" dirty="0">
                <a:solidFill>
                  <a:srgbClr val="FF0000"/>
                </a:solidFill>
                <a:latin typeface="微软雅黑" panose="020B0503020204020204" pitchFamily="34" charset="-122"/>
              </a:rPr>
              <a:t>被动</a:t>
            </a:r>
            <a:r>
              <a:rPr lang="zh-CN" altLang="en-US" b="1" dirty="0" smtClean="0">
                <a:solidFill>
                  <a:srgbClr val="FF0000"/>
                </a:solidFill>
                <a:latin typeface="微软雅黑" panose="020B0503020204020204" pitchFamily="34" charset="-122"/>
              </a:rPr>
              <a:t>！</a:t>
            </a:r>
            <a:endParaRPr lang="en-US" altLang="zh-CN" b="1" dirty="0" smtClean="0">
              <a:solidFill>
                <a:srgbClr val="FF0000"/>
              </a:solidFill>
              <a:latin typeface="微软雅黑" panose="020B0503020204020204" pitchFamily="34" charset="-122"/>
            </a:endParaRPr>
          </a:p>
          <a:p>
            <a:pPr fontAlgn="base">
              <a:spcBef>
                <a:spcPct val="0"/>
              </a:spcBef>
              <a:spcAft>
                <a:spcPct val="0"/>
              </a:spcAft>
            </a:pPr>
            <a:r>
              <a:rPr lang="zh-CN" altLang="en-US" sz="1400" b="1" dirty="0" smtClean="0">
                <a:solidFill>
                  <a:srgbClr val="FF0000"/>
                </a:solidFill>
                <a:latin typeface="微软雅黑" panose="020B0503020204020204" pitchFamily="34" charset="-122"/>
              </a:rPr>
              <a:t>问题在前，</a:t>
            </a:r>
            <a:r>
              <a:rPr lang="zh-CN" altLang="en-US" sz="1400" b="1" dirty="0">
                <a:solidFill>
                  <a:srgbClr val="FF0000"/>
                </a:solidFill>
                <a:latin typeface="微软雅黑" panose="020B0503020204020204" pitchFamily="34" charset="-122"/>
              </a:rPr>
              <a:t>处理</a:t>
            </a:r>
            <a:r>
              <a:rPr lang="zh-CN" altLang="en-US" sz="1400" b="1" dirty="0" smtClean="0">
                <a:solidFill>
                  <a:srgbClr val="FF0000"/>
                </a:solidFill>
                <a:latin typeface="微软雅黑" panose="020B0503020204020204" pitchFamily="34" charset="-122"/>
              </a:rPr>
              <a:t>在后</a:t>
            </a:r>
            <a:endParaRPr lang="zh-CN" altLang="en-US" sz="1400" b="1" dirty="0">
              <a:solidFill>
                <a:srgbClr val="FF0000"/>
              </a:solidFill>
              <a:ea typeface="宋体" charset="-122"/>
            </a:endParaRPr>
          </a:p>
        </p:txBody>
      </p:sp>
      <p:sp>
        <p:nvSpPr>
          <p:cNvPr id="27" name="KSO_Shape"/>
          <p:cNvSpPr>
            <a:spLocks/>
          </p:cNvSpPr>
          <p:nvPr/>
        </p:nvSpPr>
        <p:spPr bwMode="auto">
          <a:xfrm>
            <a:off x="7359919" y="2131861"/>
            <a:ext cx="1951597" cy="1259028"/>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accent4">
              <a:lumMod val="20000"/>
              <a:lumOff val="80000"/>
            </a:schemeClr>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4" name="KSO_Shape"/>
          <p:cNvSpPr>
            <a:spLocks/>
          </p:cNvSpPr>
          <p:nvPr/>
        </p:nvSpPr>
        <p:spPr bwMode="auto">
          <a:xfrm>
            <a:off x="7799425" y="3757110"/>
            <a:ext cx="1072584" cy="889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TextBox 25"/>
          <p:cNvSpPr txBox="1"/>
          <p:nvPr/>
        </p:nvSpPr>
        <p:spPr>
          <a:xfrm>
            <a:off x="8872009" y="4326420"/>
            <a:ext cx="488739" cy="215444"/>
          </a:xfrm>
          <a:prstGeom prst="rect">
            <a:avLst/>
          </a:prstGeom>
          <a:noFill/>
        </p:spPr>
        <p:txBody>
          <a:bodyPr wrap="square" rtlCol="0">
            <a:spAutoFit/>
          </a:bodyPr>
          <a:lstStyle/>
          <a:p>
            <a:r>
              <a:rPr lang="zh-CN" altLang="en-US" sz="800" b="1" dirty="0">
                <a:latin typeface="+mn-ea"/>
              </a:rPr>
              <a:t>管理员</a:t>
            </a:r>
          </a:p>
        </p:txBody>
      </p:sp>
      <p:sp>
        <p:nvSpPr>
          <p:cNvPr id="28" name="矩形 27"/>
          <p:cNvSpPr/>
          <p:nvPr/>
        </p:nvSpPr>
        <p:spPr>
          <a:xfrm>
            <a:off x="9360748" y="3935278"/>
            <a:ext cx="2169286" cy="584775"/>
          </a:xfrm>
          <a:prstGeom prst="rect">
            <a:avLst/>
          </a:prstGeom>
        </p:spPr>
        <p:txBody>
          <a:bodyPr wrap="square">
            <a:spAutoFit/>
          </a:bodyPr>
          <a:lstStyle/>
          <a:p>
            <a:pPr fontAlgn="base">
              <a:spcBef>
                <a:spcPct val="0"/>
              </a:spcBef>
              <a:spcAft>
                <a:spcPct val="0"/>
              </a:spcAft>
            </a:pPr>
            <a:r>
              <a:rPr lang="zh-CN" altLang="en-US" b="1" dirty="0">
                <a:solidFill>
                  <a:srgbClr val="92D050"/>
                </a:solidFill>
                <a:latin typeface="微软雅黑" panose="020B0503020204020204" pitchFamily="34" charset="-122"/>
              </a:rPr>
              <a:t>高效</a:t>
            </a:r>
            <a:r>
              <a:rPr lang="zh-CN" altLang="en-US" b="1" dirty="0" smtClean="0">
                <a:solidFill>
                  <a:srgbClr val="92D050"/>
                </a:solidFill>
                <a:latin typeface="微软雅黑" panose="020B0503020204020204" pitchFamily="34" charset="-122"/>
              </a:rPr>
              <a:t>！</a:t>
            </a:r>
            <a:endParaRPr lang="en-US" altLang="zh-CN" b="1" dirty="0" smtClean="0">
              <a:solidFill>
                <a:srgbClr val="92D050"/>
              </a:solidFill>
              <a:latin typeface="微软雅黑" panose="020B0503020204020204" pitchFamily="34" charset="-122"/>
            </a:endParaRPr>
          </a:p>
          <a:p>
            <a:pPr fontAlgn="base">
              <a:spcBef>
                <a:spcPct val="0"/>
              </a:spcBef>
              <a:spcAft>
                <a:spcPct val="0"/>
              </a:spcAft>
            </a:pPr>
            <a:r>
              <a:rPr lang="zh-CN" altLang="en-US" sz="1400" b="1" dirty="0" smtClean="0">
                <a:solidFill>
                  <a:srgbClr val="92D050"/>
                </a:solidFill>
                <a:latin typeface="微软雅黑" panose="020B0503020204020204" pitchFamily="34" charset="-122"/>
                <a:ea typeface="微软雅黑" panose="020B0503020204020204" pitchFamily="34" charset="-122"/>
              </a:rPr>
              <a:t>挖掘隐患，实时响应</a:t>
            </a:r>
            <a:endParaRPr lang="zh-CN" altLang="en-US" sz="1400" b="1" dirty="0">
              <a:solidFill>
                <a:srgbClr val="92D050"/>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903368" y="5639228"/>
            <a:ext cx="8391728" cy="369332"/>
          </a:xfrm>
          <a:prstGeom prst="rect">
            <a:avLst/>
          </a:prstGeom>
          <a:noFill/>
        </p:spPr>
        <p:txBody>
          <a:bodyPr wrap="square" rtlCol="0">
            <a:spAutoFit/>
          </a:bodyPr>
          <a:lstStyle/>
          <a:p>
            <a:pPr algn="ctr"/>
            <a:r>
              <a:rPr lang="zh-CN" altLang="en-US" b="1" dirty="0">
                <a:solidFill>
                  <a:srgbClr val="FFFF00"/>
                </a:solidFill>
                <a:latin typeface="+mj-ea"/>
                <a:ea typeface="+mj-ea"/>
              </a:rPr>
              <a:t>利用</a:t>
            </a:r>
            <a:r>
              <a:rPr lang="zh-CN" altLang="en-US" b="1" dirty="0" smtClean="0">
                <a:solidFill>
                  <a:srgbClr val="FFFF00"/>
                </a:solidFill>
                <a:latin typeface="+mj-ea"/>
                <a:ea typeface="+mj-ea"/>
              </a:rPr>
              <a:t>大数据引擎分析能力，实现海量数据的高效分析及处理</a:t>
            </a:r>
            <a:endParaRPr lang="zh-CN" altLang="en-US" b="1" dirty="0">
              <a:solidFill>
                <a:srgbClr val="FFFF00"/>
              </a:solidFill>
              <a:latin typeface="+mj-ea"/>
              <a:ea typeface="+mj-ea"/>
            </a:endParaRPr>
          </a:p>
        </p:txBody>
      </p:sp>
      <p:sp>
        <p:nvSpPr>
          <p:cNvPr id="30" name="任意多边形 29"/>
          <p:cNvSpPr/>
          <p:nvPr/>
        </p:nvSpPr>
        <p:spPr>
          <a:xfrm flipV="1">
            <a:off x="2147163" y="2496135"/>
            <a:ext cx="5260042" cy="8183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任意多边形 30"/>
          <p:cNvSpPr/>
          <p:nvPr/>
        </p:nvSpPr>
        <p:spPr>
          <a:xfrm flipV="1">
            <a:off x="2580458" y="2790129"/>
            <a:ext cx="4826747" cy="178580"/>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任意多边形 31"/>
          <p:cNvSpPr/>
          <p:nvPr/>
        </p:nvSpPr>
        <p:spPr>
          <a:xfrm>
            <a:off x="3179942" y="2389391"/>
            <a:ext cx="4179978" cy="53372"/>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3" name="Picture 10" descr="\\192.168.1.20\丽日共享\201011\I 业务一部\徐琳浩\图标修改好\统一管理中心.emf"/>
          <p:cNvPicPr>
            <a:picLocks noChangeAspect="1" noChangeArrowheads="1"/>
          </p:cNvPicPr>
          <p:nvPr/>
        </p:nvPicPr>
        <p:blipFill>
          <a:blip r:embed="rId4" cstate="screen">
            <a:extLst>
              <a:ext uri="{28A0092B-C50C-407E-A947-70E740481C1C}">
                <a14:useLocalDpi xmlns:a14="http://schemas.microsoft.com/office/drawing/2010/main"/>
              </a:ext>
            </a:extLst>
          </a:blip>
          <a:srcRect l="61043" b="78613"/>
          <a:stretch>
            <a:fillRect/>
          </a:stretch>
        </p:blipFill>
        <p:spPr bwMode="auto">
          <a:xfrm>
            <a:off x="4947888" y="2289753"/>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3321132" y="2641882"/>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36" name="KSO_Shape"/>
          <p:cNvSpPr>
            <a:spLocks/>
          </p:cNvSpPr>
          <p:nvPr/>
        </p:nvSpPr>
        <p:spPr bwMode="auto">
          <a:xfrm>
            <a:off x="4937728" y="3227819"/>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7" name="KSO_Shape"/>
          <p:cNvSpPr>
            <a:spLocks/>
          </p:cNvSpPr>
          <p:nvPr/>
        </p:nvSpPr>
        <p:spPr bwMode="auto">
          <a:xfrm>
            <a:off x="5415435" y="3227818"/>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8" name="KSO_Shape"/>
          <p:cNvSpPr>
            <a:spLocks/>
          </p:cNvSpPr>
          <p:nvPr/>
        </p:nvSpPr>
        <p:spPr bwMode="auto">
          <a:xfrm>
            <a:off x="5878072" y="3227817"/>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9" name="KSO_Shape"/>
          <p:cNvSpPr>
            <a:spLocks/>
          </p:cNvSpPr>
          <p:nvPr/>
        </p:nvSpPr>
        <p:spPr bwMode="auto">
          <a:xfrm>
            <a:off x="4933928" y="3631504"/>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0" name="KSO_Shape"/>
          <p:cNvSpPr>
            <a:spLocks/>
          </p:cNvSpPr>
          <p:nvPr/>
        </p:nvSpPr>
        <p:spPr bwMode="auto">
          <a:xfrm>
            <a:off x="5411635" y="3631503"/>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1" name="KSO_Shape"/>
          <p:cNvSpPr>
            <a:spLocks/>
          </p:cNvSpPr>
          <p:nvPr/>
        </p:nvSpPr>
        <p:spPr bwMode="auto">
          <a:xfrm>
            <a:off x="5874272" y="3631502"/>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2" name="KSO_Shape"/>
          <p:cNvSpPr>
            <a:spLocks/>
          </p:cNvSpPr>
          <p:nvPr/>
        </p:nvSpPr>
        <p:spPr bwMode="auto">
          <a:xfrm>
            <a:off x="4933928" y="3993060"/>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3" name="KSO_Shape"/>
          <p:cNvSpPr>
            <a:spLocks/>
          </p:cNvSpPr>
          <p:nvPr/>
        </p:nvSpPr>
        <p:spPr bwMode="auto">
          <a:xfrm>
            <a:off x="5411635" y="3993059"/>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4" name="KSO_Shape"/>
          <p:cNvSpPr>
            <a:spLocks/>
          </p:cNvSpPr>
          <p:nvPr/>
        </p:nvSpPr>
        <p:spPr bwMode="auto">
          <a:xfrm>
            <a:off x="5874272" y="3993058"/>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5" name="矩形 44"/>
          <p:cNvSpPr/>
          <p:nvPr/>
        </p:nvSpPr>
        <p:spPr>
          <a:xfrm>
            <a:off x="4803534" y="3097658"/>
            <a:ext cx="1534445" cy="1444206"/>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6" name="TextBox 45"/>
          <p:cNvSpPr txBox="1"/>
          <p:nvPr/>
        </p:nvSpPr>
        <p:spPr>
          <a:xfrm>
            <a:off x="4803534" y="4234087"/>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48" name="矩形 47"/>
          <p:cNvSpPr/>
          <p:nvPr/>
        </p:nvSpPr>
        <p:spPr>
          <a:xfrm>
            <a:off x="4947888" y="1995900"/>
            <a:ext cx="1135628" cy="307777"/>
          </a:xfrm>
          <a:prstGeom prst="rect">
            <a:avLst/>
          </a:prstGeom>
        </p:spPr>
        <p:txBody>
          <a:bodyPr wrap="square">
            <a:spAutoFit/>
          </a:bodyPr>
          <a:lstStyle/>
          <a:p>
            <a:pPr algn="ctr" fontAlgn="base">
              <a:spcBef>
                <a:spcPct val="0"/>
              </a:spcBef>
              <a:spcAft>
                <a:spcPct val="0"/>
              </a:spcAft>
            </a:pPr>
            <a:r>
              <a:rPr lang="zh-CN" altLang="en-US" sz="1400" b="1" dirty="0">
                <a:solidFill>
                  <a:srgbClr val="FFFF00"/>
                </a:solidFill>
                <a:latin typeface="微软雅黑" panose="020B0503020204020204" pitchFamily="34" charset="-122"/>
              </a:rPr>
              <a:t>大</a:t>
            </a:r>
            <a:r>
              <a:rPr lang="zh-CN" altLang="en-US" sz="1400" b="1" dirty="0" smtClean="0">
                <a:solidFill>
                  <a:srgbClr val="FFFF00"/>
                </a:solidFill>
                <a:latin typeface="微软雅黑" panose="020B0503020204020204" pitchFamily="34" charset="-122"/>
              </a:rPr>
              <a:t>数据</a:t>
            </a:r>
            <a:r>
              <a:rPr lang="zh-CN" altLang="en-US" sz="1400" b="1" dirty="0">
                <a:solidFill>
                  <a:srgbClr val="FFFF00"/>
                </a:solidFill>
                <a:latin typeface="微软雅黑" panose="020B0503020204020204" pitchFamily="34" charset="-122"/>
              </a:rPr>
              <a:t>引擎</a:t>
            </a:r>
            <a:endParaRPr lang="zh-CN" altLang="en-US" sz="1400" b="1" dirty="0">
              <a:solidFill>
                <a:srgbClr val="FFFF00"/>
              </a:solidFill>
              <a:ea typeface="宋体" charset="-122"/>
            </a:endParaRPr>
          </a:p>
        </p:txBody>
      </p:sp>
    </p:spTree>
    <p:extLst>
      <p:ext uri="{BB962C8B-B14F-4D97-AF65-F5344CB8AC3E}">
        <p14:creationId xmlns:p14="http://schemas.microsoft.com/office/powerpoint/2010/main" val="1252908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任意多边形 105"/>
          <p:cNvSpPr/>
          <p:nvPr/>
        </p:nvSpPr>
        <p:spPr>
          <a:xfrm>
            <a:off x="7256757" y="2618048"/>
            <a:ext cx="1866301" cy="222575"/>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策略联动 智能防护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企业安全建设往往是“对症下药”，安全设备各起到一部分防护作用，仅专注于自身的防护能力，难以实现设备间的信息共享和协同防护，目前企业建设成本高昂，但安全防护效果并非十分显著。</a:t>
            </a:r>
            <a:endParaRPr lang="zh-CN" altLang="en-US" sz="1400" b="1" dirty="0">
              <a:latin typeface="+mj-ea"/>
              <a:ea typeface="+mj-ea"/>
            </a:endParaRPr>
          </a:p>
        </p:txBody>
      </p:sp>
      <p:pic>
        <p:nvPicPr>
          <p:cNvPr id="5" name="图片 4"/>
          <p:cNvPicPr>
            <a:picLocks noChangeAspect="1"/>
          </p:cNvPicPr>
          <p:nvPr/>
        </p:nvPicPr>
        <p:blipFill>
          <a:blip r:embed="rId3">
            <a:duotone>
              <a:schemeClr val="accent3">
                <a:shade val="45000"/>
                <a:satMod val="135000"/>
              </a:schemeClr>
              <a:prstClr val="white"/>
            </a:duotone>
          </a:blip>
          <a:stretch>
            <a:fillRect/>
          </a:stretch>
        </p:blipFill>
        <p:spPr>
          <a:xfrm>
            <a:off x="6706890" y="2751810"/>
            <a:ext cx="1099734" cy="913800"/>
          </a:xfrm>
          <a:prstGeom prst="rect">
            <a:avLst/>
          </a:prstGeom>
        </p:spPr>
      </p:pic>
      <p:grpSp>
        <p:nvGrpSpPr>
          <p:cNvPr id="4" name="组合 3"/>
          <p:cNvGrpSpPr/>
          <p:nvPr/>
        </p:nvGrpSpPr>
        <p:grpSpPr>
          <a:xfrm>
            <a:off x="4670552" y="1682617"/>
            <a:ext cx="2567522" cy="3595209"/>
            <a:chOff x="4382552" y="1628649"/>
            <a:chExt cx="3228086" cy="4535909"/>
          </a:xfrm>
        </p:grpSpPr>
        <p:cxnSp>
          <p:nvCxnSpPr>
            <p:cNvPr id="33" name="直接连接符 32"/>
            <p:cNvCxnSpPr/>
            <p:nvPr/>
          </p:nvCxnSpPr>
          <p:spPr>
            <a:xfrm flipH="1">
              <a:off x="5962379" y="5354779"/>
              <a:ext cx="1523" cy="6953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757606" y="5370226"/>
              <a:ext cx="0" cy="6572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7" idx="14"/>
            </p:cNvCxnSpPr>
            <p:nvPr/>
          </p:nvCxnSpPr>
          <p:spPr>
            <a:xfrm>
              <a:off x="5357246" y="2258472"/>
              <a:ext cx="13475" cy="31040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stretch>
              <a:fillRect/>
            </a:stretch>
          </p:blipFill>
          <p:spPr>
            <a:xfrm>
              <a:off x="5134929" y="2545600"/>
              <a:ext cx="432000" cy="432000"/>
            </a:xfrm>
            <a:prstGeom prst="rect">
              <a:avLst/>
            </a:prstGeom>
          </p:spPr>
        </p:pic>
        <p:sp>
          <p:nvSpPr>
            <p:cNvPr id="37" name="任意多边形 36"/>
            <p:cNvSpPr/>
            <p:nvPr/>
          </p:nvSpPr>
          <p:spPr>
            <a:xfrm>
              <a:off x="4750590" y="1628649"/>
              <a:ext cx="1213311" cy="65581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 name="TextBox 37"/>
            <p:cNvSpPr txBox="1"/>
            <p:nvPr/>
          </p:nvSpPr>
          <p:spPr>
            <a:xfrm>
              <a:off x="4431783" y="1771890"/>
              <a:ext cx="1850926" cy="276999"/>
            </a:xfrm>
            <a:prstGeom prst="rect">
              <a:avLst/>
            </a:prstGeom>
            <a:noFill/>
          </p:spPr>
          <p:txBody>
            <a:bodyPr wrap="square" rtlCol="0">
              <a:spAutoFit/>
            </a:bodyPr>
            <a:lstStyle/>
            <a:p>
              <a:pPr algn="ctr"/>
              <a:r>
                <a:rPr lang="en-US" altLang="zh-CN" sz="1200" b="1" dirty="0" smtClean="0"/>
                <a:t>Internet</a:t>
              </a:r>
              <a:endParaRPr lang="zh-CN" altLang="en-US" sz="1200" b="1" dirty="0"/>
            </a:p>
          </p:txBody>
        </p:sp>
        <p:pic>
          <p:nvPicPr>
            <p:cNvPr id="39" name="图片 38"/>
            <p:cNvPicPr>
              <a:picLocks noChangeAspect="1"/>
            </p:cNvPicPr>
            <p:nvPr/>
          </p:nvPicPr>
          <p:blipFill>
            <a:blip r:embed="rId5"/>
            <a:stretch>
              <a:fillRect/>
            </a:stretch>
          </p:blipFill>
          <p:spPr>
            <a:xfrm>
              <a:off x="5141040" y="3173831"/>
              <a:ext cx="432000" cy="432000"/>
            </a:xfrm>
            <a:prstGeom prst="rect">
              <a:avLst/>
            </a:prstGeom>
          </p:spPr>
        </p:pic>
        <p:pic>
          <p:nvPicPr>
            <p:cNvPr id="40" name="图片 39"/>
            <p:cNvPicPr>
              <a:picLocks noChangeAspect="1"/>
            </p:cNvPicPr>
            <p:nvPr/>
          </p:nvPicPr>
          <p:blipFill>
            <a:blip r:embed="rId6"/>
            <a:stretch>
              <a:fillRect/>
            </a:stretch>
          </p:blipFill>
          <p:spPr>
            <a:xfrm>
              <a:off x="5112807" y="4432633"/>
              <a:ext cx="488867" cy="754015"/>
            </a:xfrm>
            <a:prstGeom prst="rect">
              <a:avLst/>
            </a:prstGeom>
          </p:spPr>
        </p:pic>
        <p:pic>
          <p:nvPicPr>
            <p:cNvPr id="41" name="图片 40"/>
            <p:cNvPicPr>
              <a:picLocks noChangeAspect="1"/>
            </p:cNvPicPr>
            <p:nvPr/>
          </p:nvPicPr>
          <p:blipFill>
            <a:blip r:embed="rId7"/>
            <a:stretch>
              <a:fillRect/>
            </a:stretch>
          </p:blipFill>
          <p:spPr>
            <a:xfrm>
              <a:off x="4382552" y="5501072"/>
              <a:ext cx="822896" cy="274066"/>
            </a:xfrm>
            <a:prstGeom prst="rect">
              <a:avLst/>
            </a:prstGeom>
          </p:spPr>
        </p:pic>
        <p:pic>
          <p:nvPicPr>
            <p:cNvPr id="42" name="图片 41"/>
            <p:cNvPicPr>
              <a:picLocks noChangeAspect="1"/>
            </p:cNvPicPr>
            <p:nvPr/>
          </p:nvPicPr>
          <p:blipFill>
            <a:blip r:embed="rId7"/>
            <a:stretch>
              <a:fillRect/>
            </a:stretch>
          </p:blipFill>
          <p:spPr>
            <a:xfrm>
              <a:off x="5552454" y="5503052"/>
              <a:ext cx="822896" cy="274066"/>
            </a:xfrm>
            <a:prstGeom prst="rect">
              <a:avLst/>
            </a:prstGeom>
          </p:spPr>
        </p:pic>
        <p:pic>
          <p:nvPicPr>
            <p:cNvPr id="43" name="图片 42"/>
            <p:cNvPicPr>
              <a:picLocks noChangeAspect="1"/>
            </p:cNvPicPr>
            <p:nvPr/>
          </p:nvPicPr>
          <p:blipFill>
            <a:blip r:embed="rId7"/>
            <a:stretch>
              <a:fillRect/>
            </a:stretch>
          </p:blipFill>
          <p:spPr>
            <a:xfrm>
              <a:off x="4382552" y="5888512"/>
              <a:ext cx="822896" cy="274066"/>
            </a:xfrm>
            <a:prstGeom prst="rect">
              <a:avLst/>
            </a:prstGeom>
          </p:spPr>
        </p:pic>
        <p:pic>
          <p:nvPicPr>
            <p:cNvPr id="44" name="图片 43"/>
            <p:cNvPicPr>
              <a:picLocks noChangeAspect="1"/>
            </p:cNvPicPr>
            <p:nvPr/>
          </p:nvPicPr>
          <p:blipFill>
            <a:blip r:embed="rId7"/>
            <a:stretch>
              <a:fillRect/>
            </a:stretch>
          </p:blipFill>
          <p:spPr>
            <a:xfrm>
              <a:off x="5552454" y="5890492"/>
              <a:ext cx="822896" cy="274066"/>
            </a:xfrm>
            <a:prstGeom prst="rect">
              <a:avLst/>
            </a:prstGeom>
          </p:spPr>
        </p:pic>
        <p:cxnSp>
          <p:nvCxnSpPr>
            <p:cNvPr id="45" name="直接连接符 44"/>
            <p:cNvCxnSpPr/>
            <p:nvPr/>
          </p:nvCxnSpPr>
          <p:spPr>
            <a:xfrm>
              <a:off x="4750590" y="5362502"/>
              <a:ext cx="120629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8"/>
            <a:stretch>
              <a:fillRect/>
            </a:stretch>
          </p:blipFill>
          <p:spPr>
            <a:xfrm>
              <a:off x="5134929" y="3810481"/>
              <a:ext cx="432000" cy="399420"/>
            </a:xfrm>
            <a:prstGeom prst="rect">
              <a:avLst/>
            </a:prstGeom>
          </p:spPr>
        </p:pic>
        <p:sp>
          <p:nvSpPr>
            <p:cNvPr id="47" name="TextBox 46"/>
            <p:cNvSpPr txBox="1"/>
            <p:nvPr/>
          </p:nvSpPr>
          <p:spPr>
            <a:xfrm>
              <a:off x="5601674" y="2687784"/>
              <a:ext cx="1169902" cy="184666"/>
            </a:xfrm>
            <a:prstGeom prst="rect">
              <a:avLst/>
            </a:prstGeom>
            <a:noFill/>
          </p:spPr>
          <p:txBody>
            <a:bodyPr wrap="square" rtlCol="0">
              <a:spAutoFit/>
            </a:bodyPr>
            <a:lstStyle/>
            <a:p>
              <a:r>
                <a:rPr lang="zh-CN" altLang="en-US" sz="600" dirty="0">
                  <a:latin typeface="+mn-ea"/>
                </a:rPr>
                <a:t>防火墙</a:t>
              </a:r>
            </a:p>
          </p:txBody>
        </p:sp>
        <p:sp>
          <p:nvSpPr>
            <p:cNvPr id="48" name="TextBox 47"/>
            <p:cNvSpPr txBox="1"/>
            <p:nvPr/>
          </p:nvSpPr>
          <p:spPr>
            <a:xfrm>
              <a:off x="5601674" y="3277067"/>
              <a:ext cx="1169902" cy="184666"/>
            </a:xfrm>
            <a:prstGeom prst="rect">
              <a:avLst/>
            </a:prstGeom>
            <a:noFill/>
          </p:spPr>
          <p:txBody>
            <a:bodyPr wrap="square" rtlCol="0">
              <a:spAutoFit/>
            </a:bodyPr>
            <a:lstStyle/>
            <a:p>
              <a:r>
                <a:rPr lang="zh-CN" altLang="en-US" sz="600" dirty="0" smtClean="0">
                  <a:latin typeface="+mn-ea"/>
                </a:rPr>
                <a:t>入侵防御系统</a:t>
              </a:r>
              <a:endParaRPr lang="zh-CN" altLang="en-US" sz="600" dirty="0">
                <a:latin typeface="+mn-ea"/>
              </a:endParaRPr>
            </a:p>
          </p:txBody>
        </p:sp>
        <p:sp>
          <p:nvSpPr>
            <p:cNvPr id="49" name="TextBox 48"/>
            <p:cNvSpPr txBox="1"/>
            <p:nvPr/>
          </p:nvSpPr>
          <p:spPr>
            <a:xfrm>
              <a:off x="5601674" y="3887261"/>
              <a:ext cx="1169902" cy="184666"/>
            </a:xfrm>
            <a:prstGeom prst="rect">
              <a:avLst/>
            </a:prstGeom>
            <a:noFill/>
          </p:spPr>
          <p:txBody>
            <a:bodyPr wrap="square" rtlCol="0">
              <a:spAutoFit/>
            </a:bodyPr>
            <a:lstStyle/>
            <a:p>
              <a:r>
                <a:rPr lang="zh-CN" altLang="en-US" sz="600" dirty="0">
                  <a:latin typeface="+mn-ea"/>
                </a:rPr>
                <a:t>流量</a:t>
              </a:r>
              <a:r>
                <a:rPr lang="zh-CN" altLang="en-US" sz="600" dirty="0" smtClean="0">
                  <a:latin typeface="+mn-ea"/>
                </a:rPr>
                <a:t>清洗设备</a:t>
              </a:r>
              <a:endParaRPr lang="zh-CN" altLang="en-US" sz="600" dirty="0">
                <a:latin typeface="+mn-ea"/>
              </a:endParaRPr>
            </a:p>
          </p:txBody>
        </p:sp>
        <p:sp>
          <p:nvSpPr>
            <p:cNvPr id="50" name="TextBox 49"/>
            <p:cNvSpPr txBox="1"/>
            <p:nvPr/>
          </p:nvSpPr>
          <p:spPr>
            <a:xfrm>
              <a:off x="6440737" y="5705826"/>
              <a:ext cx="1169901" cy="184666"/>
            </a:xfrm>
            <a:prstGeom prst="rect">
              <a:avLst/>
            </a:prstGeom>
            <a:noFill/>
          </p:spPr>
          <p:txBody>
            <a:bodyPr wrap="square" rtlCol="0">
              <a:spAutoFit/>
            </a:bodyPr>
            <a:lstStyle/>
            <a:p>
              <a:r>
                <a:rPr lang="zh-CN" altLang="en-US" sz="600" dirty="0">
                  <a:latin typeface="+mn-ea"/>
                </a:rPr>
                <a:t>服务器</a:t>
              </a:r>
            </a:p>
          </p:txBody>
        </p:sp>
      </p:grpSp>
      <p:sp>
        <p:nvSpPr>
          <p:cNvPr id="54" name="矩形 53"/>
          <p:cNvSpPr/>
          <p:nvPr/>
        </p:nvSpPr>
        <p:spPr>
          <a:xfrm>
            <a:off x="6688943" y="3626239"/>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信息共享</a:t>
            </a:r>
            <a:endParaRPr lang="zh-CN" altLang="en-US" sz="1400" b="1" dirty="0">
              <a:solidFill>
                <a:srgbClr val="FFFF00"/>
              </a:solidFill>
              <a:ea typeface="宋体" charset="-122"/>
            </a:endParaRPr>
          </a:p>
        </p:txBody>
      </p:sp>
      <p:sp>
        <p:nvSpPr>
          <p:cNvPr id="55" name="任意多边形 54"/>
          <p:cNvSpPr/>
          <p:nvPr/>
        </p:nvSpPr>
        <p:spPr>
          <a:xfrm flipH="1" flipV="1">
            <a:off x="2771116" y="2557746"/>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任意多边形 55"/>
          <p:cNvSpPr/>
          <p:nvPr/>
        </p:nvSpPr>
        <p:spPr>
          <a:xfrm flipH="1" flipV="1">
            <a:off x="2771115" y="3039494"/>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任意多边形 56"/>
          <p:cNvSpPr/>
          <p:nvPr/>
        </p:nvSpPr>
        <p:spPr>
          <a:xfrm flipH="1" flipV="1">
            <a:off x="2771116" y="3547392"/>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右箭头 57"/>
          <p:cNvSpPr/>
          <p:nvPr/>
        </p:nvSpPr>
        <p:spPr>
          <a:xfrm rot="5400000">
            <a:off x="1669558" y="2624609"/>
            <a:ext cx="1812815" cy="915567"/>
          </a:xfrm>
          <a:prstGeom prst="rightArrow">
            <a:avLst>
              <a:gd name="adj1" fmla="val 50000"/>
              <a:gd name="adj2" fmla="val 46188"/>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78" name="矩形 77"/>
          <p:cNvSpPr/>
          <p:nvPr/>
        </p:nvSpPr>
        <p:spPr>
          <a:xfrm>
            <a:off x="2095137" y="1884898"/>
            <a:ext cx="961659" cy="261610"/>
          </a:xfrm>
          <a:prstGeom prst="rect">
            <a:avLst/>
          </a:prstGeom>
        </p:spPr>
        <p:txBody>
          <a:bodyPr wrap="square">
            <a:spAutoFit/>
          </a:bodyPr>
          <a:lstStyle/>
          <a:p>
            <a:pPr algn="ctr" fontAlgn="base">
              <a:spcBef>
                <a:spcPct val="0"/>
              </a:spcBef>
              <a:spcAft>
                <a:spcPct val="0"/>
              </a:spcAft>
            </a:pPr>
            <a:r>
              <a:rPr lang="zh-CN" altLang="en-US" sz="1100" b="1" dirty="0" smtClean="0">
                <a:solidFill>
                  <a:srgbClr val="FFC000"/>
                </a:solidFill>
                <a:latin typeface="微软雅黑" panose="020B0503020204020204" pitchFamily="34" charset="-122"/>
              </a:rPr>
              <a:t>访问</a:t>
            </a:r>
            <a:r>
              <a:rPr lang="zh-CN" altLang="en-US" sz="1100" b="1" dirty="0">
                <a:solidFill>
                  <a:srgbClr val="FFC000"/>
                </a:solidFill>
                <a:latin typeface="微软雅黑" panose="020B0503020204020204" pitchFamily="34" charset="-122"/>
              </a:rPr>
              <a:t>流量</a:t>
            </a:r>
            <a:endParaRPr lang="zh-CN" altLang="en-US" sz="1100" b="1" dirty="0">
              <a:solidFill>
                <a:srgbClr val="FFC000"/>
              </a:solidFill>
              <a:ea typeface="宋体" charset="-122"/>
            </a:endParaRPr>
          </a:p>
        </p:txBody>
      </p:sp>
      <p:sp>
        <p:nvSpPr>
          <p:cNvPr id="99" name="矩形 98"/>
          <p:cNvSpPr/>
          <p:nvPr/>
        </p:nvSpPr>
        <p:spPr>
          <a:xfrm>
            <a:off x="3732631" y="2357244"/>
            <a:ext cx="818427" cy="246221"/>
          </a:xfrm>
          <a:prstGeom prst="rect">
            <a:avLst/>
          </a:prstGeom>
          <a:noFill/>
        </p:spPr>
        <p:txBody>
          <a:bodyPr wrap="square" rtlCol="0">
            <a:spAutoFit/>
          </a:bodyPr>
          <a:lstStyle/>
          <a:p>
            <a:r>
              <a:rPr lang="zh-CN" altLang="en-US" sz="1000" b="1" dirty="0">
                <a:solidFill>
                  <a:srgbClr val="92D050"/>
                </a:solidFill>
                <a:latin typeface="+mn-ea"/>
              </a:rPr>
              <a:t>通过</a:t>
            </a:r>
            <a:endParaRPr lang="en-US" altLang="zh-CN" sz="1000" b="1" dirty="0">
              <a:solidFill>
                <a:srgbClr val="92D050"/>
              </a:solidFill>
              <a:latin typeface="+mn-ea"/>
            </a:endParaRPr>
          </a:p>
        </p:txBody>
      </p:sp>
      <p:sp>
        <p:nvSpPr>
          <p:cNvPr id="100" name="矩形 99"/>
          <p:cNvSpPr/>
          <p:nvPr/>
        </p:nvSpPr>
        <p:spPr>
          <a:xfrm>
            <a:off x="3732631" y="2840624"/>
            <a:ext cx="818427" cy="246221"/>
          </a:xfrm>
          <a:prstGeom prst="rect">
            <a:avLst/>
          </a:prstGeom>
          <a:noFill/>
        </p:spPr>
        <p:txBody>
          <a:bodyPr wrap="square" rtlCol="0">
            <a:spAutoFit/>
          </a:bodyPr>
          <a:lstStyle/>
          <a:p>
            <a:r>
              <a:rPr lang="zh-CN" altLang="en-US" sz="1000" b="1" dirty="0">
                <a:solidFill>
                  <a:srgbClr val="92D050"/>
                </a:solidFill>
                <a:latin typeface="+mn-ea"/>
              </a:rPr>
              <a:t>通过</a:t>
            </a:r>
            <a:endParaRPr lang="en-US" altLang="zh-CN" sz="1000" b="1" dirty="0">
              <a:solidFill>
                <a:srgbClr val="92D050"/>
              </a:solidFill>
              <a:latin typeface="+mn-ea"/>
            </a:endParaRPr>
          </a:p>
        </p:txBody>
      </p:sp>
      <p:sp>
        <p:nvSpPr>
          <p:cNvPr id="101" name="矩形 100"/>
          <p:cNvSpPr/>
          <p:nvPr/>
        </p:nvSpPr>
        <p:spPr>
          <a:xfrm>
            <a:off x="3732631" y="3346890"/>
            <a:ext cx="818427" cy="246221"/>
          </a:xfrm>
          <a:prstGeom prst="rect">
            <a:avLst/>
          </a:prstGeom>
          <a:noFill/>
        </p:spPr>
        <p:txBody>
          <a:bodyPr wrap="square" rtlCol="0">
            <a:spAutoFit/>
          </a:bodyPr>
          <a:lstStyle/>
          <a:p>
            <a:r>
              <a:rPr lang="zh-CN" altLang="en-US" sz="1000" b="1" dirty="0">
                <a:solidFill>
                  <a:srgbClr val="FF0000"/>
                </a:solidFill>
                <a:latin typeface="+mn-ea"/>
              </a:rPr>
              <a:t>阻断</a:t>
            </a:r>
            <a:endParaRPr lang="en-US" altLang="zh-CN" sz="1000" b="1" dirty="0">
              <a:solidFill>
                <a:srgbClr val="FF0000"/>
              </a:solidFill>
              <a:latin typeface="+mn-ea"/>
            </a:endParaRPr>
          </a:p>
        </p:txBody>
      </p:sp>
      <p:sp>
        <p:nvSpPr>
          <p:cNvPr id="102" name="矩形 101"/>
          <p:cNvSpPr/>
          <p:nvPr/>
        </p:nvSpPr>
        <p:spPr>
          <a:xfrm>
            <a:off x="3056796" y="3619184"/>
            <a:ext cx="2268262" cy="200055"/>
          </a:xfrm>
          <a:prstGeom prst="rect">
            <a:avLst/>
          </a:prstGeom>
          <a:noFill/>
        </p:spPr>
        <p:txBody>
          <a:bodyPr wrap="square" rtlCol="0">
            <a:spAutoFit/>
          </a:bodyPr>
          <a:lstStyle/>
          <a:p>
            <a:r>
              <a:rPr lang="zh-CN" altLang="en-US" sz="700" b="1" dirty="0" smtClean="0">
                <a:solidFill>
                  <a:srgbClr val="FF0000"/>
                </a:solidFill>
                <a:latin typeface="+mn-ea"/>
              </a:rPr>
              <a:t>识别为</a:t>
            </a:r>
            <a:r>
              <a:rPr lang="en-US" altLang="zh-CN" sz="700" b="1" dirty="0" err="1" smtClean="0">
                <a:solidFill>
                  <a:srgbClr val="FF0000"/>
                </a:solidFill>
                <a:latin typeface="+mn-ea"/>
              </a:rPr>
              <a:t>DDoS</a:t>
            </a:r>
            <a:r>
              <a:rPr lang="zh-CN" altLang="en-US" sz="700" b="1" dirty="0" smtClean="0">
                <a:solidFill>
                  <a:srgbClr val="FF0000"/>
                </a:solidFill>
                <a:latin typeface="+mn-ea"/>
              </a:rPr>
              <a:t>攻击，攻击</a:t>
            </a:r>
            <a:r>
              <a:rPr lang="en-US" altLang="zh-CN" sz="700" b="1" dirty="0" smtClean="0">
                <a:solidFill>
                  <a:srgbClr val="FF0000"/>
                </a:solidFill>
                <a:latin typeface="+mn-ea"/>
              </a:rPr>
              <a:t>IP</a:t>
            </a:r>
            <a:r>
              <a:rPr lang="zh-CN" altLang="en-US" sz="700" b="1" dirty="0">
                <a:solidFill>
                  <a:srgbClr val="FF0000"/>
                </a:solidFill>
                <a:latin typeface="+mn-ea"/>
              </a:rPr>
              <a:t>：</a:t>
            </a:r>
            <a:r>
              <a:rPr lang="en-US" altLang="zh-CN" sz="700" b="1" u="sng" dirty="0" smtClean="0">
                <a:solidFill>
                  <a:srgbClr val="FF0000"/>
                </a:solidFill>
                <a:latin typeface="+mn-ea"/>
              </a:rPr>
              <a:t>172.168.10.20</a:t>
            </a:r>
            <a:endParaRPr lang="en-US" altLang="zh-CN" sz="700" b="1" u="sng" dirty="0">
              <a:solidFill>
                <a:srgbClr val="FF0000"/>
              </a:solidFill>
              <a:latin typeface="+mn-ea"/>
            </a:endParaRPr>
          </a:p>
        </p:txBody>
      </p:sp>
      <p:sp>
        <p:nvSpPr>
          <p:cNvPr id="103" name="右大括号 102"/>
          <p:cNvSpPr/>
          <p:nvPr/>
        </p:nvSpPr>
        <p:spPr>
          <a:xfrm>
            <a:off x="6307570" y="2418160"/>
            <a:ext cx="192982" cy="136196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104" name="右箭头 103"/>
          <p:cNvSpPr/>
          <p:nvPr/>
        </p:nvSpPr>
        <p:spPr>
          <a:xfrm rot="5400000">
            <a:off x="8810092" y="2114476"/>
            <a:ext cx="782951" cy="915567"/>
          </a:xfrm>
          <a:prstGeom prst="rightArrow">
            <a:avLst>
              <a:gd name="adj1" fmla="val 50000"/>
              <a:gd name="adj2" fmla="val 46188"/>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5" name="矩形 104"/>
          <p:cNvSpPr/>
          <p:nvPr/>
        </p:nvSpPr>
        <p:spPr>
          <a:xfrm>
            <a:off x="8720738" y="1889697"/>
            <a:ext cx="961659" cy="261610"/>
          </a:xfrm>
          <a:prstGeom prst="rect">
            <a:avLst/>
          </a:prstGeom>
        </p:spPr>
        <p:txBody>
          <a:bodyPr wrap="square">
            <a:spAutoFit/>
          </a:bodyPr>
          <a:lstStyle/>
          <a:p>
            <a:pPr algn="ctr" fontAlgn="base">
              <a:spcBef>
                <a:spcPct val="0"/>
              </a:spcBef>
              <a:spcAft>
                <a:spcPct val="0"/>
              </a:spcAft>
            </a:pPr>
            <a:r>
              <a:rPr lang="zh-CN" altLang="en-US" sz="1100" b="1" dirty="0" smtClean="0">
                <a:solidFill>
                  <a:srgbClr val="FFC000"/>
                </a:solidFill>
                <a:latin typeface="微软雅黑" panose="020B0503020204020204" pitchFamily="34" charset="-122"/>
              </a:rPr>
              <a:t>访问</a:t>
            </a:r>
            <a:r>
              <a:rPr lang="zh-CN" altLang="en-US" sz="1100" b="1" dirty="0">
                <a:solidFill>
                  <a:srgbClr val="FFC000"/>
                </a:solidFill>
                <a:latin typeface="微软雅黑" panose="020B0503020204020204" pitchFamily="34" charset="-122"/>
              </a:rPr>
              <a:t>流量</a:t>
            </a:r>
            <a:endParaRPr lang="zh-CN" altLang="en-US" sz="1100" b="1" dirty="0">
              <a:solidFill>
                <a:srgbClr val="FFC000"/>
              </a:solidFill>
              <a:ea typeface="宋体" charset="-122"/>
            </a:endParaRPr>
          </a:p>
        </p:txBody>
      </p:sp>
      <p:sp>
        <p:nvSpPr>
          <p:cNvPr id="107" name="矩形 106"/>
          <p:cNvSpPr/>
          <p:nvPr/>
        </p:nvSpPr>
        <p:spPr>
          <a:xfrm>
            <a:off x="7810617" y="2378875"/>
            <a:ext cx="818427" cy="246221"/>
          </a:xfrm>
          <a:prstGeom prst="rect">
            <a:avLst/>
          </a:prstGeom>
          <a:noFill/>
        </p:spPr>
        <p:txBody>
          <a:bodyPr wrap="square" rtlCol="0">
            <a:spAutoFit/>
          </a:bodyPr>
          <a:lstStyle/>
          <a:p>
            <a:r>
              <a:rPr lang="zh-CN" altLang="en-US" sz="1000" b="1" dirty="0" smtClean="0">
                <a:solidFill>
                  <a:srgbClr val="FF0000"/>
                </a:solidFill>
                <a:latin typeface="+mn-ea"/>
              </a:rPr>
              <a:t>防火墙阻断</a:t>
            </a:r>
            <a:endParaRPr lang="en-US" altLang="zh-CN" sz="1000" b="1" dirty="0">
              <a:solidFill>
                <a:srgbClr val="FF0000"/>
              </a:solidFill>
              <a:latin typeface="+mn-ea"/>
            </a:endParaRPr>
          </a:p>
        </p:txBody>
      </p:sp>
      <p:sp>
        <p:nvSpPr>
          <p:cNvPr id="108" name="矩形 107"/>
          <p:cNvSpPr/>
          <p:nvPr/>
        </p:nvSpPr>
        <p:spPr>
          <a:xfrm>
            <a:off x="7736094" y="2651782"/>
            <a:ext cx="1246669" cy="200055"/>
          </a:xfrm>
          <a:prstGeom prst="rect">
            <a:avLst/>
          </a:prstGeom>
          <a:noFill/>
        </p:spPr>
        <p:txBody>
          <a:bodyPr wrap="square" rtlCol="0">
            <a:spAutoFit/>
          </a:bodyPr>
          <a:lstStyle/>
          <a:p>
            <a:r>
              <a:rPr lang="en-US" altLang="zh-CN" sz="700" b="1" dirty="0" smtClean="0">
                <a:solidFill>
                  <a:srgbClr val="FF0000"/>
                </a:solidFill>
                <a:latin typeface="+mn-ea"/>
              </a:rPr>
              <a:t>IP</a:t>
            </a:r>
            <a:r>
              <a:rPr lang="zh-CN" altLang="en-US" sz="700" b="1" dirty="0">
                <a:solidFill>
                  <a:srgbClr val="FF0000"/>
                </a:solidFill>
                <a:latin typeface="+mn-ea"/>
              </a:rPr>
              <a:t>：</a:t>
            </a:r>
            <a:r>
              <a:rPr lang="en-US" altLang="zh-CN" sz="700" b="1" u="sng" dirty="0" smtClean="0">
                <a:solidFill>
                  <a:srgbClr val="FF0000"/>
                </a:solidFill>
                <a:latin typeface="+mn-ea"/>
              </a:rPr>
              <a:t>172.168.10.20</a:t>
            </a:r>
            <a:endParaRPr lang="en-US" altLang="zh-CN" sz="700" b="1" u="sng" dirty="0">
              <a:solidFill>
                <a:srgbClr val="FF0000"/>
              </a:solidFill>
              <a:latin typeface="+mn-ea"/>
            </a:endParaRPr>
          </a:p>
        </p:txBody>
      </p:sp>
      <p:sp>
        <p:nvSpPr>
          <p:cNvPr id="109" name="TextBox 108"/>
          <p:cNvSpPr txBox="1"/>
          <p:nvPr/>
        </p:nvSpPr>
        <p:spPr>
          <a:xfrm>
            <a:off x="1888968"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通过设备间的信息共享，实现安全策略的智能优化</a:t>
            </a:r>
            <a:endParaRPr lang="zh-CN" altLang="en-US" b="1" dirty="0">
              <a:solidFill>
                <a:srgbClr val="FFFF00"/>
              </a:solidFill>
              <a:latin typeface="+mj-ea"/>
              <a:ea typeface="+mj-ea"/>
            </a:endParaRPr>
          </a:p>
        </p:txBody>
      </p:sp>
    </p:spTree>
    <p:extLst>
      <p:ext uri="{BB962C8B-B14F-4D97-AF65-F5344CB8AC3E}">
        <p14:creationId xmlns:p14="http://schemas.microsoft.com/office/powerpoint/2010/main" val="2421200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背景介绍</a:t>
            </a:r>
            <a:endParaRPr lang="zh-CN" altLang="en-US" dirty="0"/>
          </a:p>
        </p:txBody>
      </p:sp>
    </p:spTree>
    <p:extLst>
      <p:ext uri="{BB962C8B-B14F-4D97-AF65-F5344CB8AC3E}">
        <p14:creationId xmlns:p14="http://schemas.microsoft.com/office/powerpoint/2010/main" val="1843719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产品规划及示例</a:t>
            </a:r>
            <a:endParaRPr lang="zh-CN" altLang="en-US" dirty="0"/>
          </a:p>
        </p:txBody>
      </p:sp>
    </p:spTree>
    <p:extLst>
      <p:ext uri="{BB962C8B-B14F-4D97-AF65-F5344CB8AC3E}">
        <p14:creationId xmlns:p14="http://schemas.microsoft.com/office/powerpoint/2010/main" val="2336045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实时安全</a:t>
            </a:r>
            <a:endParaRPr lang="zh-CN" altLang="en-US" dirty="0"/>
          </a:p>
        </p:txBody>
      </p:sp>
      <p:pic>
        <p:nvPicPr>
          <p:cNvPr id="1026" name="Picture 2" descr="C:\迪普科技\2-办公资料\产品资料\态势感知相关\态势感知\安全威胁态势感知平台二期效果图（真实数据）\态势感知截图\实时安全.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82" y="764084"/>
            <a:ext cx="10284260" cy="564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19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攻击分析</a:t>
            </a:r>
            <a:endParaRPr lang="zh-CN" altLang="en-US" dirty="0"/>
          </a:p>
        </p:txBody>
      </p:sp>
      <p:pic>
        <p:nvPicPr>
          <p:cNvPr id="2050" name="Picture 2" descr="C:\迪普科技\2-办公资料\产品资料\态势感知相关\态势感知\安全威胁态势感知平台二期效果图（真实数据）\态势感知截图\攻击分析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5" y="1743281"/>
            <a:ext cx="5926786" cy="323658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迪普科技\2-办公资料\产品资料\态势感知相关\态势感知\安全威胁态势感知平台二期效果图（真实数据）\态势感知截图\攻击分析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057" y="1743281"/>
            <a:ext cx="5926787" cy="323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517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攻击事件还原</a:t>
            </a:r>
            <a:r>
              <a:rPr lang="en-US" altLang="zh-CN" dirty="0" smtClean="0"/>
              <a:t>/</a:t>
            </a:r>
            <a:r>
              <a:rPr lang="zh-CN" altLang="en-US" dirty="0" smtClean="0"/>
              <a:t>被攻击主机分析</a:t>
            </a:r>
            <a:endParaRPr lang="zh-CN" altLang="en-US" dirty="0"/>
          </a:p>
        </p:txBody>
      </p:sp>
      <p:pic>
        <p:nvPicPr>
          <p:cNvPr id="3074" name="Picture 2" descr="C:\迪普科技\2-办公资料\产品资料\态势感知相关\态势感知\安全威胁态势感知平台二期效果图（真实数据）\态势感知截图\攻击事件还原.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5" y="1708405"/>
            <a:ext cx="5950256" cy="325172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迪普科技\2-办公资料\产品资料\态势感知相关\态势感知\安全威胁态势感知平台二期效果图（真实数据）\态势感知截图\被攻击主机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286" y="1708405"/>
            <a:ext cx="5950255" cy="32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9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shape"/>
          <p:cNvSpPr/>
          <p:nvPr>
            <p:custDataLst>
              <p:tags r:id="rId1"/>
            </p:custDataLst>
          </p:nvPr>
        </p:nvSpPr>
        <p:spPr>
          <a:xfrm>
            <a:off x="2641000" y="1396707"/>
            <a:ext cx="6756400" cy="338667"/>
          </a:xfrm>
          <a:prstGeom prst="roundRect">
            <a:avLst/>
          </a:prstGeom>
          <a:gradFill flip="none" rotWithShape="1">
            <a:gsLst>
              <a:gs pos="0">
                <a:srgbClr val="2F3699"/>
              </a:gs>
              <a:gs pos="100000">
                <a:srgbClr val="272D7F"/>
              </a:gs>
            </a:gsLst>
            <a:lin ang="5400000" scaled="1"/>
            <a:tileRect/>
          </a:gradFill>
          <a:ln w="25400" cap="flat" cmpd="sng" algn="ctr">
            <a:noFill/>
            <a:prstDash val="solid"/>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pgshape"/>
          <p:cNvSpPr txBox="1">
            <a:spLocks noChangeArrowheads="1"/>
          </p:cNvSpPr>
          <p:nvPr>
            <p:custDataLst>
              <p:tags r:id="rId2"/>
            </p:custDataLst>
          </p:nvPr>
        </p:nvSpPr>
        <p:spPr bwMode="auto">
          <a:xfrm>
            <a:off x="2334612" y="906756"/>
            <a:ext cx="63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pPr algn="ctr"/>
            <a:r>
              <a:rPr lang="en-US" altLang="zh-CN" sz="2400" b="1" dirty="0">
                <a:solidFill>
                  <a:srgbClr val="FFFF00"/>
                </a:solidFill>
                <a:latin typeface="Arial" charset="0"/>
              </a:rPr>
              <a:t>2016</a:t>
            </a:r>
          </a:p>
        </p:txBody>
      </p:sp>
      <p:cxnSp>
        <p:nvCxnSpPr>
          <p:cNvPr id="7" name="pgshape"/>
          <p:cNvCxnSpPr/>
          <p:nvPr/>
        </p:nvCxnSpPr>
        <p:spPr>
          <a:xfrm flipV="1">
            <a:off x="26410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8" name="pgshape"/>
          <p:cNvCxnSpPr/>
          <p:nvPr/>
        </p:nvCxnSpPr>
        <p:spPr>
          <a:xfrm flipV="1">
            <a:off x="32140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9" name="pgshape"/>
          <p:cNvCxnSpPr/>
          <p:nvPr/>
        </p:nvCxnSpPr>
        <p:spPr>
          <a:xfrm flipV="1">
            <a:off x="37332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0" name="pgshape"/>
          <p:cNvCxnSpPr/>
          <p:nvPr/>
        </p:nvCxnSpPr>
        <p:spPr>
          <a:xfrm flipV="1">
            <a:off x="43062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1" name="pgshape"/>
          <p:cNvCxnSpPr/>
          <p:nvPr/>
        </p:nvCxnSpPr>
        <p:spPr>
          <a:xfrm flipV="1">
            <a:off x="48619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2" name="pgshape"/>
          <p:cNvCxnSpPr/>
          <p:nvPr/>
        </p:nvCxnSpPr>
        <p:spPr>
          <a:xfrm flipV="1">
            <a:off x="54365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sp>
        <p:nvSpPr>
          <p:cNvPr id="13" name="pgshape"/>
          <p:cNvSpPr txBox="1">
            <a:spLocks noChangeArrowheads="1"/>
          </p:cNvSpPr>
          <p:nvPr>
            <p:custDataLst>
              <p:tags r:id="rId3"/>
            </p:custDataLst>
          </p:nvPr>
        </p:nvSpPr>
        <p:spPr bwMode="auto">
          <a:xfrm>
            <a:off x="3779228" y="1401266"/>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4" name="pgshape"/>
          <p:cNvSpPr txBox="1">
            <a:spLocks noChangeArrowheads="1"/>
          </p:cNvSpPr>
          <p:nvPr>
            <p:custDataLst>
              <p:tags r:id="rId4"/>
            </p:custDataLst>
          </p:nvPr>
        </p:nvSpPr>
        <p:spPr bwMode="auto">
          <a:xfrm>
            <a:off x="4353018"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2</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5" name="pgshape"/>
          <p:cNvSpPr txBox="1">
            <a:spLocks noChangeArrowheads="1"/>
          </p:cNvSpPr>
          <p:nvPr>
            <p:custDataLst>
              <p:tags r:id="rId5"/>
            </p:custDataLst>
          </p:nvPr>
        </p:nvSpPr>
        <p:spPr bwMode="auto">
          <a:xfrm>
            <a:off x="4926807" y="1401266"/>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3</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6" name="pgshape"/>
          <p:cNvSpPr txBox="1">
            <a:spLocks noChangeArrowheads="1"/>
          </p:cNvSpPr>
          <p:nvPr>
            <p:custDataLst>
              <p:tags r:id="rId6"/>
            </p:custDataLst>
          </p:nvPr>
        </p:nvSpPr>
        <p:spPr bwMode="auto">
          <a:xfrm>
            <a:off x="5500597"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4</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7" name="pgshape"/>
          <p:cNvSpPr txBox="1">
            <a:spLocks noChangeArrowheads="1"/>
          </p:cNvSpPr>
          <p:nvPr>
            <p:custDataLst>
              <p:tags r:id="rId7"/>
            </p:custDataLst>
          </p:nvPr>
        </p:nvSpPr>
        <p:spPr bwMode="auto">
          <a:xfrm>
            <a:off x="6074386"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5</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8" name="pgshape"/>
          <p:cNvSpPr txBox="1">
            <a:spLocks noChangeArrowheads="1"/>
          </p:cNvSpPr>
          <p:nvPr>
            <p:custDataLst>
              <p:tags r:id="rId8"/>
            </p:custDataLst>
          </p:nvPr>
        </p:nvSpPr>
        <p:spPr bwMode="auto">
          <a:xfrm>
            <a:off x="6648175"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6</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cxnSp>
        <p:nvCxnSpPr>
          <p:cNvPr id="19" name="pgshape"/>
          <p:cNvCxnSpPr/>
          <p:nvPr/>
        </p:nvCxnSpPr>
        <p:spPr>
          <a:xfrm flipV="1">
            <a:off x="59922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0" name="pgshape"/>
          <p:cNvCxnSpPr/>
          <p:nvPr/>
        </p:nvCxnSpPr>
        <p:spPr>
          <a:xfrm flipV="1">
            <a:off x="65653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1" name="pgshape"/>
          <p:cNvCxnSpPr/>
          <p:nvPr/>
        </p:nvCxnSpPr>
        <p:spPr>
          <a:xfrm flipV="1">
            <a:off x="71383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2" name="pgshape"/>
          <p:cNvCxnSpPr/>
          <p:nvPr/>
        </p:nvCxnSpPr>
        <p:spPr>
          <a:xfrm flipV="1">
            <a:off x="76940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3" name="pgshape"/>
          <p:cNvCxnSpPr/>
          <p:nvPr/>
        </p:nvCxnSpPr>
        <p:spPr>
          <a:xfrm flipV="1">
            <a:off x="82686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4" name="pgshape"/>
          <p:cNvCxnSpPr/>
          <p:nvPr/>
        </p:nvCxnSpPr>
        <p:spPr>
          <a:xfrm flipV="1">
            <a:off x="88243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sp>
        <p:nvSpPr>
          <p:cNvPr id="25" name="pgshape"/>
          <p:cNvSpPr txBox="1">
            <a:spLocks noChangeArrowheads="1"/>
          </p:cNvSpPr>
          <p:nvPr>
            <p:custDataLst>
              <p:tags r:id="rId9"/>
            </p:custDataLst>
          </p:nvPr>
        </p:nvSpPr>
        <p:spPr bwMode="auto">
          <a:xfrm>
            <a:off x="7220377" y="1401713"/>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7</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6" name="pgshape"/>
          <p:cNvSpPr txBox="1">
            <a:spLocks noChangeArrowheads="1"/>
          </p:cNvSpPr>
          <p:nvPr>
            <p:custDataLst>
              <p:tags r:id="rId10"/>
            </p:custDataLst>
          </p:nvPr>
        </p:nvSpPr>
        <p:spPr bwMode="auto">
          <a:xfrm>
            <a:off x="7747392" y="1401713"/>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8</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7" name="pgshape"/>
          <p:cNvSpPr txBox="1">
            <a:spLocks noChangeArrowheads="1"/>
          </p:cNvSpPr>
          <p:nvPr>
            <p:custDataLst>
              <p:tags r:id="rId11"/>
            </p:custDataLst>
          </p:nvPr>
        </p:nvSpPr>
        <p:spPr bwMode="auto">
          <a:xfrm>
            <a:off x="8323456" y="1401713"/>
            <a:ext cx="535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9</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8" name="pgshape"/>
          <p:cNvSpPr txBox="1">
            <a:spLocks noChangeArrowheads="1"/>
          </p:cNvSpPr>
          <p:nvPr>
            <p:custDataLst>
              <p:tags r:id="rId12"/>
            </p:custDataLst>
          </p:nvPr>
        </p:nvSpPr>
        <p:spPr bwMode="auto">
          <a:xfrm>
            <a:off x="8883221" y="1401713"/>
            <a:ext cx="61593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10</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9" name="pgshape"/>
          <p:cNvSpPr txBox="1">
            <a:spLocks noChangeArrowheads="1"/>
          </p:cNvSpPr>
          <p:nvPr>
            <p:custDataLst>
              <p:tags r:id="rId13"/>
            </p:custDataLst>
          </p:nvPr>
        </p:nvSpPr>
        <p:spPr bwMode="auto">
          <a:xfrm>
            <a:off x="2634824"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11</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30" name="pgshape"/>
          <p:cNvSpPr txBox="1">
            <a:spLocks noChangeArrowheads="1"/>
          </p:cNvSpPr>
          <p:nvPr>
            <p:custDataLst>
              <p:tags r:id="rId14"/>
            </p:custDataLst>
          </p:nvPr>
        </p:nvSpPr>
        <p:spPr bwMode="auto">
          <a:xfrm>
            <a:off x="3207026"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12</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cxnSp>
        <p:nvCxnSpPr>
          <p:cNvPr id="31" name="pgshape"/>
          <p:cNvCxnSpPr/>
          <p:nvPr/>
        </p:nvCxnSpPr>
        <p:spPr>
          <a:xfrm flipV="1">
            <a:off x="9397400" y="1226593"/>
            <a:ext cx="0" cy="169862"/>
          </a:xfrm>
          <a:prstGeom prst="line">
            <a:avLst/>
          </a:prstGeom>
          <a:ln w="25400">
            <a:solidFill>
              <a:schemeClr val="lt2"/>
            </a:solidFill>
          </a:ln>
        </p:spPr>
        <p:style>
          <a:lnRef idx="1">
            <a:schemeClr val="accent1"/>
          </a:lnRef>
          <a:fillRef idx="0">
            <a:schemeClr val="accent1"/>
          </a:fillRef>
          <a:effectRef idx="0">
            <a:schemeClr val="accent1"/>
          </a:effectRef>
          <a:fontRef idx="minor">
            <a:schemeClr val="tx1"/>
          </a:fontRef>
        </p:style>
      </p:cxnSp>
      <p:sp>
        <p:nvSpPr>
          <p:cNvPr id="32" name="pgshape"/>
          <p:cNvSpPr txBox="1">
            <a:spLocks noChangeArrowheads="1"/>
          </p:cNvSpPr>
          <p:nvPr>
            <p:custDataLst>
              <p:tags r:id="rId15"/>
            </p:custDataLst>
          </p:nvPr>
        </p:nvSpPr>
        <p:spPr bwMode="auto">
          <a:xfrm>
            <a:off x="3769001" y="888455"/>
            <a:ext cx="635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pPr algn="ctr"/>
            <a:r>
              <a:rPr lang="en-US" altLang="zh-CN" sz="2400" b="1" dirty="0">
                <a:solidFill>
                  <a:srgbClr val="FFFF00"/>
                </a:solidFill>
                <a:latin typeface="Arial" charset="0"/>
              </a:rPr>
              <a:t>2017</a:t>
            </a:r>
          </a:p>
        </p:txBody>
      </p:sp>
      <p:grpSp>
        <p:nvGrpSpPr>
          <p:cNvPr id="33" name="组合 32"/>
          <p:cNvGrpSpPr/>
          <p:nvPr/>
        </p:nvGrpSpPr>
        <p:grpSpPr>
          <a:xfrm>
            <a:off x="2525113" y="1704346"/>
            <a:ext cx="254000" cy="4104396"/>
            <a:chOff x="1077913" y="1468438"/>
            <a:chExt cx="254000" cy="4264025"/>
          </a:xfrm>
        </p:grpSpPr>
        <p:cxnSp>
          <p:nvCxnSpPr>
            <p:cNvPr id="34" name="intervalshape"/>
            <p:cNvCxnSpPr/>
            <p:nvPr/>
          </p:nvCxnSpPr>
          <p:spPr bwMode="auto">
            <a:xfrm>
              <a:off x="1195388" y="1711325"/>
              <a:ext cx="0" cy="4021138"/>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35" name="milestoneshape"/>
            <p:cNvSpPr/>
            <p:nvPr/>
          </p:nvSpPr>
          <p:spPr bwMode="auto">
            <a:xfrm rot="10800000">
              <a:off x="1077913" y="1468438"/>
              <a:ext cx="254000" cy="372448"/>
            </a:xfrm>
            <a:prstGeom prst="flowChartMerge">
              <a:avLst/>
            </a:prstGeom>
            <a:solidFill>
              <a:srgbClr val="1AAA42"/>
            </a:solidFill>
            <a:ln w="25400" cap="flat" cmpd="sng" algn="ctr">
              <a:noFill/>
              <a:prstDash val="solid"/>
            </a:ln>
            <a:effectLst>
              <a:outerShdw blurRad="63500">
                <a:scrgbClr r="0" g="0" b="0">
                  <a:alpha val="50000"/>
                </a:scrgbClr>
              </a:outerShdw>
            </a:effectLst>
            <a:scene3d>
              <a:camera prst="orthographicFront"/>
              <a:lightRig rig="threePt" dir="t"/>
            </a:scene3d>
            <a:sp3d>
              <a:bevelT h="1270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
        <p:nvSpPr>
          <p:cNvPr id="36" name="intervalshape"/>
          <p:cNvSpPr>
            <a:spLocks/>
          </p:cNvSpPr>
          <p:nvPr>
            <p:custDataLst>
              <p:tags r:id="rId16"/>
            </p:custDataLst>
          </p:nvPr>
        </p:nvSpPr>
        <p:spPr bwMode="auto">
          <a:xfrm>
            <a:off x="2065764" y="2169961"/>
            <a:ext cx="1158687"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algn="ctr">
              <a:defRPr/>
            </a:pPr>
            <a:r>
              <a:rPr lang="zh-CN" altLang="en-US" sz="1100" b="1" dirty="0" smtClean="0">
                <a:solidFill>
                  <a:schemeClr val="tx1"/>
                </a:solidFill>
                <a:latin typeface="微软雅黑" panose="020B0503020204020204" pitchFamily="34" charset="-122"/>
                <a:ea typeface="微软雅黑" panose="020B0503020204020204" pitchFamily="34" charset="-122"/>
              </a:rPr>
              <a:t>实时攻击监控</a:t>
            </a:r>
            <a:endParaRPr lang="en-US" sz="1100" b="1" dirty="0">
              <a:solidFill>
                <a:schemeClr val="tx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306847" y="1704346"/>
            <a:ext cx="254000" cy="4104396"/>
            <a:chOff x="7826757" y="1468438"/>
            <a:chExt cx="254000" cy="4246562"/>
          </a:xfrm>
        </p:grpSpPr>
        <p:cxnSp>
          <p:nvCxnSpPr>
            <p:cNvPr id="41" name="intervalshape"/>
            <p:cNvCxnSpPr/>
            <p:nvPr/>
          </p:nvCxnSpPr>
          <p:spPr bwMode="auto">
            <a:xfrm>
              <a:off x="7939088" y="1693863"/>
              <a:ext cx="0" cy="4021137"/>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42" name="milestoneshape"/>
            <p:cNvSpPr/>
            <p:nvPr/>
          </p:nvSpPr>
          <p:spPr bwMode="auto">
            <a:xfrm rot="10800000">
              <a:off x="7826757" y="1468438"/>
              <a:ext cx="254000" cy="372475"/>
            </a:xfrm>
            <a:prstGeom prst="flowChartMerge">
              <a:avLst/>
            </a:prstGeom>
            <a:solidFill>
              <a:srgbClr val="FFC000"/>
            </a:solidFill>
            <a:ln w="25400" cap="flat" cmpd="sng" algn="ctr">
              <a:noFill/>
              <a:prstDash val="solid"/>
            </a:ln>
            <a:effectLst>
              <a:outerShdw blurRad="63500">
                <a:scrgbClr r="0" g="0" b="0">
                  <a:alpha val="50000"/>
                </a:scrgbClr>
              </a:outerShdw>
            </a:effectLst>
            <a:scene3d>
              <a:camera prst="orthographicFront"/>
              <a:lightRig rig="threePt" dir="t"/>
            </a:scene3d>
            <a:sp3d>
              <a:bevelT h="12700"/>
            </a:sp3d>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
        <p:nvSpPr>
          <p:cNvPr id="43" name="intervalshape"/>
          <p:cNvSpPr>
            <a:spLocks/>
          </p:cNvSpPr>
          <p:nvPr>
            <p:custDataLst>
              <p:tags r:id="rId17"/>
            </p:custDataLst>
          </p:nvPr>
        </p:nvSpPr>
        <p:spPr bwMode="auto">
          <a:xfrm>
            <a:off x="2065764" y="2602009"/>
            <a:ext cx="1158687"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algn="ctr">
              <a:defRPr/>
            </a:pPr>
            <a:r>
              <a:rPr lang="zh-CN" altLang="en-US" sz="1100" b="1" dirty="0" smtClean="0">
                <a:solidFill>
                  <a:schemeClr val="tx1"/>
                </a:solidFill>
                <a:latin typeface="微软雅黑" panose="020B0503020204020204" pitchFamily="34" charset="-122"/>
                <a:ea typeface="微软雅黑" panose="020B0503020204020204" pitchFamily="34" charset="-122"/>
              </a:rPr>
              <a:t>实时态势展示</a:t>
            </a:r>
            <a:endParaRPr lang="en-US" sz="1100" b="1" dirty="0">
              <a:solidFill>
                <a:schemeClr val="tx1"/>
              </a:solidFill>
              <a:latin typeface="微软雅黑" panose="020B0503020204020204" pitchFamily="34" charset="-122"/>
              <a:ea typeface="微软雅黑" panose="020B0503020204020204" pitchFamily="34" charset="-122"/>
            </a:endParaRPr>
          </a:p>
        </p:txBody>
      </p:sp>
      <p:sp>
        <p:nvSpPr>
          <p:cNvPr id="44" name="intervalshape"/>
          <p:cNvSpPr>
            <a:spLocks/>
          </p:cNvSpPr>
          <p:nvPr>
            <p:custDataLst>
              <p:tags r:id="rId18"/>
            </p:custDataLst>
          </p:nvPr>
        </p:nvSpPr>
        <p:spPr bwMode="auto">
          <a:xfrm>
            <a:off x="3225527" y="3073624"/>
            <a:ext cx="2695049" cy="327599"/>
          </a:xfrm>
          <a:prstGeom prst="roundRect">
            <a:avLst/>
          </a:prstGeom>
          <a:ln/>
          <a:extLst>
            <a:ext uri="{53640926-AAD7-44D8-BBD7-CCE9431645EC}">
              <a14:shadowObscured xmlns:a14="http://schemas.microsoft.com/office/drawing/2010/main" val="1"/>
            </a:ext>
          </a:extLst>
        </p:spPr>
        <p:style>
          <a:lnRef idx="1">
            <a:schemeClr val="accent3"/>
          </a:lnRef>
          <a:fillRef idx="3">
            <a:schemeClr val="accent3"/>
          </a:fillRef>
          <a:effectRef idx="2">
            <a:schemeClr val="accent3"/>
          </a:effectRef>
          <a:fontRef idx="minor">
            <a:schemeClr val="lt1"/>
          </a:fontRef>
        </p:style>
        <p:txBody>
          <a:bodyPr vert="horz" wrap="none" lIns="0" tIns="19050" rIns="0" bIns="6350" anchor="ctr">
            <a:noAutofit/>
          </a:bodyPr>
          <a:lstStyle/>
          <a:p>
            <a:pPr lvl="1">
              <a:defRPr/>
            </a:pP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历史态势</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5" name="intervalshape"/>
          <p:cNvSpPr>
            <a:spLocks/>
          </p:cNvSpPr>
          <p:nvPr>
            <p:custDataLst>
              <p:tags r:id="rId19"/>
            </p:custDataLst>
          </p:nvPr>
        </p:nvSpPr>
        <p:spPr bwMode="auto">
          <a:xfrm>
            <a:off x="3225527" y="3485888"/>
            <a:ext cx="2695049" cy="327599"/>
          </a:xfrm>
          <a:prstGeom prst="roundRect">
            <a:avLst/>
          </a:prstGeom>
          <a:solidFill>
            <a:srgbClr val="00B0F0"/>
          </a:solidFill>
          <a:ln w="25400" cap="flat" cmpd="sng" algn="ctr">
            <a:noFill/>
            <a:prstDash val="solid"/>
          </a:ln>
          <a:effectLst>
            <a:outerShdw blurRad="63500">
              <a:scrgbClr r="0" g="0" b="0">
                <a:alpha val="50000"/>
              </a:scrgbClr>
            </a:outerShdw>
          </a:effectLst>
          <a:scene3d>
            <a:camera prst="orthographicFront"/>
            <a:lightRig rig="balanced" dir="t">
              <a:rot lat="0" lon="0" rev="8700000"/>
            </a:lightRig>
          </a:scene3d>
          <a:sp3d>
            <a:bevelT w="165100"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9050" rIns="0" bIns="6350" anchor="ctr">
            <a:noAutofit/>
          </a:bodyPr>
          <a:lstStyle/>
          <a:p>
            <a:pPr lvl="1">
              <a:defRPr/>
            </a:pP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攻击事件还原分析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 name="intervalshape"/>
          <p:cNvSpPr>
            <a:spLocks/>
          </p:cNvSpPr>
          <p:nvPr>
            <p:custDataLst>
              <p:tags r:id="rId20"/>
            </p:custDataLst>
          </p:nvPr>
        </p:nvSpPr>
        <p:spPr bwMode="auto">
          <a:xfrm>
            <a:off x="6074385" y="4061952"/>
            <a:ext cx="3326571" cy="327599"/>
          </a:xfrm>
          <a:prstGeom prst="roundRect">
            <a:avLst/>
          </a:prstGeom>
          <a:ln/>
          <a:extLst>
            <a:ext uri="{53640926-AAD7-44D8-BBD7-CCE9431645EC}">
              <a14:shadowObscured xmlns:a14="http://schemas.microsoft.com/office/drawing/2010/main" val="1"/>
            </a:ext>
          </a:extLst>
        </p:spPr>
        <p:style>
          <a:lnRef idx="1">
            <a:schemeClr val="accent4"/>
          </a:lnRef>
          <a:fillRef idx="3">
            <a:schemeClr val="accent4"/>
          </a:fillRef>
          <a:effectRef idx="2">
            <a:schemeClr val="accent4"/>
          </a:effectRef>
          <a:fontRef idx="minor">
            <a:schemeClr val="lt1"/>
          </a:fontRef>
        </p:style>
        <p:txBody>
          <a:bodyPr vert="horz" wrap="none" lIns="0" tIns="19050" rIns="0" bIns="6350" anchor="ctr">
            <a:noAutofit/>
          </a:bodyPr>
          <a:lstStyle/>
          <a:p>
            <a:pPr lvl="1">
              <a:defRPr/>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黑客“画像”</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8" name="intervalshape"/>
          <p:cNvSpPr>
            <a:spLocks/>
          </p:cNvSpPr>
          <p:nvPr>
            <p:custDataLst>
              <p:tags r:id="rId21"/>
            </p:custDataLst>
          </p:nvPr>
        </p:nvSpPr>
        <p:spPr bwMode="auto">
          <a:xfrm>
            <a:off x="6074385" y="4501262"/>
            <a:ext cx="3326571"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lvl="1">
              <a:defRPr/>
            </a:pP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异常流量分析、历史会话分析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9" name="intervalshape"/>
          <p:cNvSpPr>
            <a:spLocks/>
          </p:cNvSpPr>
          <p:nvPr>
            <p:custDataLst>
              <p:tags r:id="rId22"/>
            </p:custDataLst>
          </p:nvPr>
        </p:nvSpPr>
        <p:spPr bwMode="auto">
          <a:xfrm>
            <a:off x="6074385" y="4940572"/>
            <a:ext cx="3326571" cy="327599"/>
          </a:xfrm>
          <a:prstGeom prst="roundRect">
            <a:avLst/>
          </a:prstGeom>
          <a:ln/>
          <a:extLst>
            <a:ext uri="{53640926-AAD7-44D8-BBD7-CCE9431645EC}">
              <a14:shadowObscured xmlns:a14="http://schemas.microsoft.com/office/drawing/2010/main" val="1"/>
            </a:ext>
          </a:extLst>
        </p:spPr>
        <p:style>
          <a:lnRef idx="1">
            <a:schemeClr val="accent5"/>
          </a:lnRef>
          <a:fillRef idx="3">
            <a:schemeClr val="accent5"/>
          </a:fillRef>
          <a:effectRef idx="2">
            <a:schemeClr val="accent5"/>
          </a:effectRef>
          <a:fontRef idx="minor">
            <a:schemeClr val="lt1"/>
          </a:fontRef>
        </p:style>
        <p:txBody>
          <a:bodyPr vert="horz" wrap="none" lIns="0" tIns="19050" rIns="0" bIns="6350" anchor="ctr">
            <a:noAutofit/>
          </a:bodyPr>
          <a:lstStyle/>
          <a:p>
            <a:pPr lvl="1">
              <a:defRPr/>
            </a:pPr>
            <a:r>
              <a:rPr lang="en-US" altLang="zh-CN" sz="1100" b="1" dirty="0" smtClean="0">
                <a:solidFill>
                  <a:schemeClr val="tx1">
                    <a:lumMod val="95000"/>
                    <a:lumOff val="5000"/>
                  </a:schemeClr>
                </a:solidFill>
                <a:latin typeface="微软雅黑" panose="020B0503020204020204" pitchFamily="34" charset="-122"/>
                <a:ea typeface="微软雅黑" panose="020B0503020204020204" pitchFamily="34" charset="-122"/>
              </a:rPr>
              <a:t>IP</a:t>
            </a: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信誉</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库、域名信誉库、</a:t>
            </a:r>
            <a:r>
              <a:rPr lang="en-US" altLang="zh-CN" sz="1100" b="1" dirty="0" smtClean="0">
                <a:solidFill>
                  <a:schemeClr val="tx1">
                    <a:lumMod val="95000"/>
                    <a:lumOff val="5000"/>
                  </a:schemeClr>
                </a:solidFill>
                <a:latin typeface="微软雅黑" panose="020B0503020204020204" pitchFamily="34" charset="-122"/>
                <a:ea typeface="微软雅黑" panose="020B0503020204020204" pitchFamily="34" charset="-122"/>
              </a:rPr>
              <a:t>URL</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信誉库设备联动</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0" name="intervalshape"/>
          <p:cNvSpPr>
            <a:spLocks/>
          </p:cNvSpPr>
          <p:nvPr>
            <p:custDataLst>
              <p:tags r:id="rId23"/>
            </p:custDataLst>
          </p:nvPr>
        </p:nvSpPr>
        <p:spPr bwMode="auto">
          <a:xfrm>
            <a:off x="6064159" y="5379881"/>
            <a:ext cx="3336798" cy="327599"/>
          </a:xfrm>
          <a:prstGeom prst="roundRect">
            <a:avLst/>
          </a:prstGeom>
          <a:ln/>
          <a:extLst>
            <a:ext uri="{53640926-AAD7-44D8-BBD7-CCE9431645EC}">
              <a14:shadowObscured xmlns:a14="http://schemas.microsoft.com/office/drawing/2010/main" val="1"/>
            </a:ext>
          </a:extLst>
        </p:spPr>
        <p:style>
          <a:lnRef idx="1">
            <a:schemeClr val="accent2"/>
          </a:lnRef>
          <a:fillRef idx="3">
            <a:schemeClr val="accent2"/>
          </a:fillRef>
          <a:effectRef idx="2">
            <a:schemeClr val="accent2"/>
          </a:effectRef>
          <a:fontRef idx="minor">
            <a:schemeClr val="lt1"/>
          </a:fontRef>
        </p:style>
        <p:txBody>
          <a:bodyPr vert="horz" wrap="none" lIns="0" tIns="19050" rIns="0" bIns="6350" anchor="ctr">
            <a:noAutofit/>
          </a:bodyPr>
          <a:lstStyle/>
          <a:p>
            <a:pPr lvl="1">
              <a:defRPr/>
            </a:pPr>
            <a:r>
              <a:rPr lang="en-US" altLang="zh-CN" sz="1100" b="1" dirty="0" err="1" smtClean="0">
                <a:solidFill>
                  <a:schemeClr val="tx1">
                    <a:lumMod val="95000"/>
                    <a:lumOff val="5000"/>
                  </a:schemeClr>
                </a:solidFill>
                <a:latin typeface="微软雅黑" panose="020B0503020204020204" pitchFamily="34" charset="-122"/>
                <a:ea typeface="微软雅黑" panose="020B0503020204020204" pitchFamily="34" charset="-122"/>
              </a:rPr>
              <a:t>DDoS</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攻击实时</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5865771" y="1704346"/>
            <a:ext cx="254000" cy="4104396"/>
            <a:chOff x="3852863" y="1431399"/>
            <a:chExt cx="254000" cy="4393614"/>
          </a:xfrm>
        </p:grpSpPr>
        <p:cxnSp>
          <p:nvCxnSpPr>
            <p:cNvPr id="52" name="intervalshape"/>
            <p:cNvCxnSpPr/>
            <p:nvPr/>
          </p:nvCxnSpPr>
          <p:spPr bwMode="auto">
            <a:xfrm>
              <a:off x="3989388" y="1803875"/>
              <a:ext cx="0" cy="4021138"/>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53" name="milestoneshape"/>
            <p:cNvSpPr/>
            <p:nvPr/>
          </p:nvSpPr>
          <p:spPr bwMode="auto">
            <a:xfrm rot="10800000">
              <a:off x="3852863" y="1431399"/>
              <a:ext cx="254000" cy="372475"/>
            </a:xfrm>
            <a:prstGeom prst="flowChartMerge">
              <a:avLst/>
            </a:prstGeom>
            <a:ln/>
            <a:ex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grpSp>
      <p:sp>
        <p:nvSpPr>
          <p:cNvPr id="54"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a:t>
            </a:r>
            <a:r>
              <a:rPr lang="zh-CN" altLang="en-US" dirty="0"/>
              <a:t>路标规划</a:t>
            </a:r>
          </a:p>
        </p:txBody>
      </p:sp>
    </p:spTree>
    <p:extLst>
      <p:ext uri="{BB962C8B-B14F-4D97-AF65-F5344CB8AC3E}">
        <p14:creationId xmlns:p14="http://schemas.microsoft.com/office/powerpoint/2010/main" val="34129593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89955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2400" y="116013"/>
            <a:ext cx="3215750"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政策背景</a:t>
            </a:r>
            <a:endParaRPr lang="zh-CN" altLang="en-US" dirty="0"/>
          </a:p>
        </p:txBody>
      </p:sp>
      <p:sp>
        <p:nvSpPr>
          <p:cNvPr id="5" name="文本框 30"/>
          <p:cNvSpPr txBox="1"/>
          <p:nvPr/>
        </p:nvSpPr>
        <p:spPr>
          <a:xfrm>
            <a:off x="2125345" y="2334354"/>
            <a:ext cx="1378039" cy="307777"/>
          </a:xfrm>
          <a:prstGeom prst="rect">
            <a:avLst/>
          </a:prstGeom>
          <a:noFill/>
        </p:spPr>
        <p:txBody>
          <a:bodyPr wrap="square" rtlCol="0">
            <a:spAutoFit/>
          </a:bodyPr>
          <a:lstStyle/>
          <a:p>
            <a:r>
              <a:rPr lang="en-US" altLang="zh-CN" sz="1400" b="1" dirty="0" smtClean="0">
                <a:latin typeface="+mn-ea"/>
              </a:rPr>
              <a:t>2016.04	</a:t>
            </a:r>
            <a:endParaRPr lang="zh-CN" altLang="en-US" sz="1400" b="1" dirty="0">
              <a:latin typeface="+mn-ea"/>
            </a:endParaRPr>
          </a:p>
        </p:txBody>
      </p:sp>
      <p:sp>
        <p:nvSpPr>
          <p:cNvPr id="6" name="文本框 35"/>
          <p:cNvSpPr txBox="1"/>
          <p:nvPr/>
        </p:nvSpPr>
        <p:spPr>
          <a:xfrm>
            <a:off x="4417784" y="2349743"/>
            <a:ext cx="5120919" cy="307777"/>
          </a:xfrm>
          <a:prstGeom prst="rect">
            <a:avLst/>
          </a:prstGeom>
          <a:noFill/>
        </p:spPr>
        <p:txBody>
          <a:bodyPr wrap="square" rtlCol="0">
            <a:spAutoFit/>
          </a:bodyPr>
          <a:lstStyle/>
          <a:p>
            <a:pPr lvl="0"/>
            <a:r>
              <a:rPr lang="zh-CN" altLang="en-US" sz="1400" b="1" dirty="0" smtClean="0">
                <a:solidFill>
                  <a:srgbClr val="FFC000"/>
                </a:solidFill>
                <a:latin typeface="+mn-ea"/>
              </a:rPr>
              <a:t>习近平主席在</a:t>
            </a:r>
            <a:r>
              <a:rPr lang="zh-CN" altLang="en-US" sz="1400" b="1" dirty="0">
                <a:solidFill>
                  <a:srgbClr val="FFC000"/>
                </a:solidFill>
                <a:latin typeface="+mn-ea"/>
              </a:rPr>
              <a:t>网络安全和信息化工作座谈会上发表重要</a:t>
            </a:r>
            <a:r>
              <a:rPr lang="zh-CN" altLang="en-US" sz="1400" b="1" dirty="0" smtClean="0">
                <a:solidFill>
                  <a:srgbClr val="FFC000"/>
                </a:solidFill>
                <a:latin typeface="+mn-ea"/>
              </a:rPr>
              <a:t>讲话</a:t>
            </a:r>
            <a:endParaRPr lang="en-US" altLang="zh-CN" sz="1400" b="1" dirty="0" smtClean="0">
              <a:solidFill>
                <a:srgbClr val="FFC000"/>
              </a:solidFill>
              <a:latin typeface="+mn-ea"/>
            </a:endParaRPr>
          </a:p>
        </p:txBody>
      </p:sp>
      <p:sp>
        <p:nvSpPr>
          <p:cNvPr id="14" name="文本框 43"/>
          <p:cNvSpPr txBox="1"/>
          <p:nvPr/>
        </p:nvSpPr>
        <p:spPr>
          <a:xfrm>
            <a:off x="2125346" y="1036257"/>
            <a:ext cx="1378039" cy="307777"/>
          </a:xfrm>
          <a:prstGeom prst="rect">
            <a:avLst/>
          </a:prstGeom>
          <a:noFill/>
        </p:spPr>
        <p:txBody>
          <a:bodyPr wrap="square" rtlCol="0">
            <a:spAutoFit/>
          </a:bodyPr>
          <a:lstStyle/>
          <a:p>
            <a:r>
              <a:rPr lang="en-US" altLang="zh-CN" sz="1400" b="1" dirty="0" smtClean="0">
                <a:latin typeface="+mn-ea"/>
              </a:rPr>
              <a:t>2014.02</a:t>
            </a:r>
            <a:endParaRPr lang="zh-CN" altLang="en-US" sz="1400" b="1" dirty="0">
              <a:latin typeface="+mn-ea"/>
            </a:endParaRPr>
          </a:p>
        </p:txBody>
      </p:sp>
      <p:sp>
        <p:nvSpPr>
          <p:cNvPr id="15" name="文本框 44"/>
          <p:cNvSpPr txBox="1"/>
          <p:nvPr/>
        </p:nvSpPr>
        <p:spPr>
          <a:xfrm>
            <a:off x="4417785" y="1051645"/>
            <a:ext cx="5035401" cy="307777"/>
          </a:xfrm>
          <a:prstGeom prst="rect">
            <a:avLst/>
          </a:prstGeom>
          <a:noFill/>
        </p:spPr>
        <p:txBody>
          <a:bodyPr wrap="square" rtlCol="0">
            <a:spAutoFit/>
          </a:bodyPr>
          <a:lstStyle/>
          <a:p>
            <a:pPr lvl="0"/>
            <a:r>
              <a:rPr lang="zh-CN" altLang="en-US" sz="1400" b="1" dirty="0">
                <a:solidFill>
                  <a:srgbClr val="FFC000"/>
                </a:solidFill>
                <a:latin typeface="微软雅黑"/>
              </a:rPr>
              <a:t>中央网络安全领导小组成立，</a:t>
            </a:r>
            <a:r>
              <a:rPr lang="zh-CN" altLang="en-US" sz="1400" b="1" dirty="0">
                <a:solidFill>
                  <a:srgbClr val="FFC000"/>
                </a:solidFill>
                <a:latin typeface="+mn-ea"/>
              </a:rPr>
              <a:t>习总书记任</a:t>
            </a:r>
            <a:r>
              <a:rPr lang="zh-CN" altLang="en-US" sz="1400" b="1" dirty="0" smtClean="0">
                <a:solidFill>
                  <a:srgbClr val="FFC000"/>
                </a:solidFill>
                <a:latin typeface="+mn-ea"/>
              </a:rPr>
              <a:t>组长</a:t>
            </a:r>
            <a:endParaRPr lang="en-US" altLang="zh-CN" sz="1400" b="1" dirty="0">
              <a:solidFill>
                <a:srgbClr val="FFC000"/>
              </a:solidFill>
              <a:latin typeface="+mn-ea"/>
            </a:endParaRPr>
          </a:p>
        </p:txBody>
      </p:sp>
      <p:pic>
        <p:nvPicPr>
          <p:cNvPr id="18" name="图片 17"/>
          <p:cNvPicPr>
            <a:picLocks noChangeAspect="1"/>
          </p:cNvPicPr>
          <p:nvPr/>
        </p:nvPicPr>
        <p:blipFill>
          <a:blip r:embed="rId3"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3440604" y="2200242"/>
            <a:ext cx="576000" cy="576000"/>
          </a:xfrm>
          <a:prstGeom prst="rect">
            <a:avLst/>
          </a:prstGeom>
        </p:spPr>
      </p:pic>
      <p:pic>
        <p:nvPicPr>
          <p:cNvPr id="19" name="图片 18"/>
          <p:cNvPicPr>
            <a:picLocks noChangeAspect="1"/>
          </p:cNvPicPr>
          <p:nvPr/>
        </p:nvPicPr>
        <p:blipFill>
          <a:blip r:embed="rId4"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3437994" y="902145"/>
            <a:ext cx="576000" cy="576000"/>
          </a:xfrm>
          <a:prstGeom prst="rect">
            <a:avLst/>
          </a:prstGeom>
        </p:spPr>
      </p:pic>
      <p:sp>
        <p:nvSpPr>
          <p:cNvPr id="21" name="矩形 20"/>
          <p:cNvSpPr/>
          <p:nvPr/>
        </p:nvSpPr>
        <p:spPr>
          <a:xfrm>
            <a:off x="4417784" y="2642131"/>
            <a:ext cx="4745950" cy="1061829"/>
          </a:xfrm>
          <a:prstGeom prst="rect">
            <a:avLst/>
          </a:prstGeom>
        </p:spPr>
        <p:txBody>
          <a:bodyPr wrap="square">
            <a:spAutoFit/>
          </a:bodyPr>
          <a:lstStyle/>
          <a:p>
            <a:pPr lvl="0">
              <a:lnSpc>
                <a:spcPct val="150000"/>
              </a:lnSpc>
            </a:pPr>
            <a:r>
              <a:rPr lang="zh-CN" altLang="en-US" sz="1050" dirty="0" smtClean="0">
                <a:latin typeface="+mn-ea"/>
              </a:rPr>
              <a:t>明确阐述</a:t>
            </a:r>
            <a:r>
              <a:rPr lang="zh-CN" altLang="en-US" sz="1050" dirty="0">
                <a:latin typeface="+mn-ea"/>
              </a:rPr>
              <a:t>了下一阶段</a:t>
            </a:r>
            <a:r>
              <a:rPr lang="zh-CN" altLang="en-US" sz="1050" dirty="0" smtClean="0">
                <a:latin typeface="+mn-ea"/>
              </a:rPr>
              <a:t>互联网安全的工作</a:t>
            </a:r>
            <a:r>
              <a:rPr lang="zh-CN" altLang="en-US" sz="1050" dirty="0">
                <a:latin typeface="+mn-ea"/>
              </a:rPr>
              <a:t>重点：“要树立正确的网络安全观，加快构建关键信息基础设施安全保障体系，</a:t>
            </a:r>
            <a:r>
              <a:rPr lang="zh-CN" altLang="en-US" sz="1050" b="1" dirty="0">
                <a:solidFill>
                  <a:srgbClr val="FFFF00"/>
                </a:solidFill>
                <a:latin typeface="+mn-ea"/>
              </a:rPr>
              <a:t>全天候全方位感知网络安全态势，增强网络安全防御能力和威慑能力</a:t>
            </a:r>
            <a:r>
              <a:rPr lang="en-US" altLang="zh-CN" sz="1050" dirty="0" smtClean="0">
                <a:latin typeface="+mn-ea"/>
              </a:rPr>
              <a:t>……”</a:t>
            </a:r>
            <a:r>
              <a:rPr lang="zh-CN" altLang="en-US" sz="1050" dirty="0">
                <a:latin typeface="+mn-ea"/>
              </a:rPr>
              <a:t>态势</a:t>
            </a:r>
            <a:r>
              <a:rPr lang="zh-CN" altLang="en-US" sz="1050" dirty="0" smtClean="0">
                <a:latin typeface="+mn-ea"/>
              </a:rPr>
              <a:t>感知首次被</a:t>
            </a:r>
            <a:r>
              <a:rPr lang="zh-CN" altLang="en-US" sz="1050" dirty="0">
                <a:latin typeface="+mn-ea"/>
              </a:rPr>
              <a:t>提升到了战略</a:t>
            </a:r>
            <a:r>
              <a:rPr lang="zh-CN" altLang="en-US" sz="1050" dirty="0" smtClean="0">
                <a:latin typeface="+mn-ea"/>
              </a:rPr>
              <a:t>高度</a:t>
            </a:r>
            <a:r>
              <a:rPr lang="zh-CN" altLang="en-US" sz="1050" dirty="0">
                <a:latin typeface="+mn-ea"/>
              </a:rPr>
              <a:t>。</a:t>
            </a:r>
          </a:p>
          <a:p>
            <a:pPr lvl="0">
              <a:lnSpc>
                <a:spcPct val="150000"/>
              </a:lnSpc>
            </a:pPr>
            <a:r>
              <a:rPr lang="en-US" altLang="zh-CN" sz="1050" dirty="0" smtClean="0">
                <a:latin typeface="+mn-ea"/>
              </a:rPr>
              <a:t> </a:t>
            </a:r>
            <a:endParaRPr lang="en-US" altLang="zh-CN" sz="1050" dirty="0">
              <a:latin typeface="+mn-ea"/>
            </a:endParaRPr>
          </a:p>
        </p:txBody>
      </p:sp>
      <p:sp>
        <p:nvSpPr>
          <p:cNvPr id="22" name="矩形 21"/>
          <p:cNvSpPr/>
          <p:nvPr/>
        </p:nvSpPr>
        <p:spPr>
          <a:xfrm>
            <a:off x="4417785" y="1361290"/>
            <a:ext cx="4745950" cy="790922"/>
          </a:xfrm>
          <a:prstGeom prst="rect">
            <a:avLst/>
          </a:prstGeom>
        </p:spPr>
        <p:txBody>
          <a:bodyPr wrap="square">
            <a:spAutoFit/>
          </a:bodyPr>
          <a:lstStyle/>
          <a:p>
            <a:pPr>
              <a:lnSpc>
                <a:spcPct val="150000"/>
              </a:lnSpc>
            </a:pPr>
            <a:r>
              <a:rPr lang="zh-CN" altLang="en-US" sz="1050" dirty="0">
                <a:latin typeface="+mn-ea"/>
              </a:rPr>
              <a:t>网络安全和信息化是事关国家安全和国家发展、事关广大人民群众工作生活的重大战略问题，要从国际国内大势出发，总体布局，统筹各方，创新发展，努力把我国建设成为网络强国。</a:t>
            </a:r>
          </a:p>
        </p:txBody>
      </p:sp>
      <p:sp>
        <p:nvSpPr>
          <p:cNvPr id="25" name="文本框 30"/>
          <p:cNvSpPr txBox="1"/>
          <p:nvPr/>
        </p:nvSpPr>
        <p:spPr>
          <a:xfrm>
            <a:off x="2125345" y="3681650"/>
            <a:ext cx="1427879" cy="307777"/>
          </a:xfrm>
          <a:prstGeom prst="rect">
            <a:avLst/>
          </a:prstGeom>
          <a:noFill/>
        </p:spPr>
        <p:txBody>
          <a:bodyPr wrap="square" rtlCol="0">
            <a:spAutoFit/>
          </a:bodyPr>
          <a:lstStyle/>
          <a:p>
            <a:r>
              <a:rPr lang="en-US" altLang="zh-CN" sz="1400" b="1" dirty="0" smtClean="0">
                <a:latin typeface="+mn-ea"/>
              </a:rPr>
              <a:t>2016.10</a:t>
            </a:r>
            <a:r>
              <a:rPr lang="en-US" altLang="zh-CN" sz="1200" b="1" dirty="0" smtClean="0">
                <a:latin typeface="+mn-ea"/>
              </a:rPr>
              <a:t>	</a:t>
            </a:r>
            <a:endParaRPr lang="zh-CN" altLang="en-US" sz="1200" b="1" dirty="0">
              <a:latin typeface="+mn-ea"/>
            </a:endParaRPr>
          </a:p>
        </p:txBody>
      </p:sp>
      <p:sp>
        <p:nvSpPr>
          <p:cNvPr id="26" name="文本框 35"/>
          <p:cNvSpPr txBox="1"/>
          <p:nvPr/>
        </p:nvSpPr>
        <p:spPr>
          <a:xfrm>
            <a:off x="4450677" y="3681650"/>
            <a:ext cx="5306130" cy="523220"/>
          </a:xfrm>
          <a:prstGeom prst="rect">
            <a:avLst/>
          </a:prstGeom>
          <a:noFill/>
        </p:spPr>
        <p:txBody>
          <a:bodyPr wrap="square" rtlCol="0">
            <a:spAutoFit/>
          </a:bodyPr>
          <a:lstStyle/>
          <a:p>
            <a:pPr lvl="0"/>
            <a:r>
              <a:rPr lang="zh-CN" altLang="en-US" sz="1400" b="1" dirty="0">
                <a:solidFill>
                  <a:srgbClr val="FFC000"/>
                </a:solidFill>
                <a:latin typeface="+mn-ea"/>
              </a:rPr>
              <a:t>第五届全国信息安全等级保护技术大会在云南省</a:t>
            </a:r>
            <a:r>
              <a:rPr lang="zh-CN" altLang="en-US" sz="1400" b="1" dirty="0" smtClean="0">
                <a:solidFill>
                  <a:srgbClr val="FFC000"/>
                </a:solidFill>
                <a:latin typeface="+mn-ea"/>
              </a:rPr>
              <a:t>会昆明</a:t>
            </a:r>
            <a:r>
              <a:rPr lang="zh-CN" altLang="en-US" sz="1400" b="1" dirty="0">
                <a:solidFill>
                  <a:srgbClr val="FFC000"/>
                </a:solidFill>
                <a:latin typeface="+mn-ea"/>
              </a:rPr>
              <a:t>顺利召开</a:t>
            </a:r>
          </a:p>
        </p:txBody>
      </p:sp>
      <p:sp>
        <p:nvSpPr>
          <p:cNvPr id="28" name="矩形 27"/>
          <p:cNvSpPr/>
          <p:nvPr/>
        </p:nvSpPr>
        <p:spPr>
          <a:xfrm>
            <a:off x="4450676" y="3963553"/>
            <a:ext cx="5088027" cy="1033296"/>
          </a:xfrm>
          <a:prstGeom prst="rect">
            <a:avLst/>
          </a:prstGeom>
        </p:spPr>
        <p:txBody>
          <a:bodyPr wrap="square">
            <a:spAutoFit/>
          </a:bodyPr>
          <a:lstStyle/>
          <a:p>
            <a:pPr lvl="0">
              <a:lnSpc>
                <a:spcPct val="150000"/>
              </a:lnSpc>
            </a:pPr>
            <a:r>
              <a:rPr lang="zh-CN" altLang="en-US" sz="1050" dirty="0">
                <a:latin typeface="+mn-ea"/>
              </a:rPr>
              <a:t>在</a:t>
            </a:r>
            <a:r>
              <a:rPr lang="zh-CN" altLang="en-US" sz="1050" dirty="0" smtClean="0">
                <a:latin typeface="+mn-ea"/>
              </a:rPr>
              <a:t>公安部</a:t>
            </a:r>
            <a:r>
              <a:rPr lang="zh-CN" altLang="en-US" sz="1050" dirty="0">
                <a:latin typeface="+mn-ea"/>
              </a:rPr>
              <a:t>，中央网信办，国家信息中心等部门的大力支持和建设下，新的国家等级保护标准规范</a:t>
            </a:r>
            <a:r>
              <a:rPr lang="en-US" altLang="zh-CN" sz="1050" dirty="0">
                <a:latin typeface="+mn-ea"/>
              </a:rPr>
              <a:t>2.0</a:t>
            </a:r>
            <a:r>
              <a:rPr lang="zh-CN" altLang="en-US" sz="1050" dirty="0">
                <a:latin typeface="+mn-ea"/>
              </a:rPr>
              <a:t>版本即将出台</a:t>
            </a:r>
            <a:r>
              <a:rPr lang="en-US" altLang="zh-CN" sz="1050" dirty="0">
                <a:latin typeface="+mn-ea"/>
              </a:rPr>
              <a:t>, </a:t>
            </a:r>
            <a:r>
              <a:rPr lang="zh-CN" altLang="en-US" sz="1050" dirty="0">
                <a:latin typeface="+mn-ea"/>
              </a:rPr>
              <a:t>以往的信息安全等级保护也要过渡到网络安全等级保护，除了法规明确要求国家实施等保制度，未来等级保护制度将涵盖云平台、大数据、物联网、工控系统等多类信息系统。</a:t>
            </a:r>
            <a:endParaRPr lang="en-US" altLang="zh-CN" sz="1050" dirty="0">
              <a:latin typeface="+mn-ea"/>
            </a:endParaRPr>
          </a:p>
        </p:txBody>
      </p:sp>
      <p:pic>
        <p:nvPicPr>
          <p:cNvPr id="29" name="图片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440604" y="3547538"/>
            <a:ext cx="576000" cy="576000"/>
          </a:xfrm>
          <a:prstGeom prst="rect">
            <a:avLst/>
          </a:prstGeom>
        </p:spPr>
      </p:pic>
      <p:sp>
        <p:nvSpPr>
          <p:cNvPr id="31" name="文本框 30"/>
          <p:cNvSpPr txBox="1"/>
          <p:nvPr/>
        </p:nvSpPr>
        <p:spPr>
          <a:xfrm>
            <a:off x="2125346" y="5104969"/>
            <a:ext cx="1378039" cy="307777"/>
          </a:xfrm>
          <a:prstGeom prst="rect">
            <a:avLst/>
          </a:prstGeom>
          <a:noFill/>
        </p:spPr>
        <p:txBody>
          <a:bodyPr wrap="square" rtlCol="0">
            <a:spAutoFit/>
          </a:bodyPr>
          <a:lstStyle/>
          <a:p>
            <a:r>
              <a:rPr lang="en-US" altLang="zh-CN" sz="1400" b="1" dirty="0" smtClean="0">
                <a:latin typeface="+mn-ea"/>
              </a:rPr>
              <a:t>2016.11	</a:t>
            </a:r>
            <a:endParaRPr lang="zh-CN" altLang="en-US" sz="1400" b="1" dirty="0">
              <a:latin typeface="+mn-ea"/>
            </a:endParaRPr>
          </a:p>
        </p:txBody>
      </p:sp>
      <p:sp>
        <p:nvSpPr>
          <p:cNvPr id="32" name="文本框 35"/>
          <p:cNvSpPr txBox="1"/>
          <p:nvPr/>
        </p:nvSpPr>
        <p:spPr>
          <a:xfrm>
            <a:off x="4417786" y="5120358"/>
            <a:ext cx="5390634" cy="307777"/>
          </a:xfrm>
          <a:prstGeom prst="rect">
            <a:avLst/>
          </a:prstGeom>
          <a:noFill/>
        </p:spPr>
        <p:txBody>
          <a:bodyPr wrap="square" rtlCol="0">
            <a:spAutoFit/>
          </a:bodyPr>
          <a:lstStyle/>
          <a:p>
            <a:pPr lvl="0"/>
            <a:r>
              <a:rPr lang="zh-CN" altLang="en-US" sz="1400" b="1" dirty="0">
                <a:solidFill>
                  <a:srgbClr val="FFC000"/>
                </a:solidFill>
                <a:latin typeface="+mn-ea"/>
              </a:rPr>
              <a:t>全国人民代表大会</a:t>
            </a:r>
            <a:r>
              <a:rPr lang="zh-CN" altLang="en-US" sz="1400" b="1" dirty="0" smtClean="0">
                <a:solidFill>
                  <a:srgbClr val="FFC000"/>
                </a:solidFill>
                <a:latin typeface="+mn-ea"/>
              </a:rPr>
              <a:t>常务委员会发布</a:t>
            </a:r>
            <a:r>
              <a:rPr lang="en-US" altLang="zh-CN" sz="1400" b="1" dirty="0" smtClean="0">
                <a:solidFill>
                  <a:srgbClr val="FFC000"/>
                </a:solidFill>
                <a:latin typeface="+mn-ea"/>
              </a:rPr>
              <a:t>《</a:t>
            </a:r>
            <a:r>
              <a:rPr lang="zh-CN" altLang="en-US" sz="1400" b="1" dirty="0">
                <a:solidFill>
                  <a:srgbClr val="FFC000"/>
                </a:solidFill>
                <a:latin typeface="+mn-ea"/>
              </a:rPr>
              <a:t>中华人民共和国网络安全法</a:t>
            </a:r>
            <a:r>
              <a:rPr lang="en-US" altLang="zh-CN" sz="1400" b="1" dirty="0" smtClean="0">
                <a:solidFill>
                  <a:srgbClr val="FFC000"/>
                </a:solidFill>
                <a:latin typeface="+mn-ea"/>
              </a:rPr>
              <a:t>》</a:t>
            </a:r>
          </a:p>
        </p:txBody>
      </p:sp>
      <p:pic>
        <p:nvPicPr>
          <p:cNvPr id="34" name="图片 33"/>
          <p:cNvPicPr>
            <a:picLocks noChangeAspect="1"/>
          </p:cNvPicPr>
          <p:nvPr/>
        </p:nvPicPr>
        <p:blipFill>
          <a:blip r:embed="rId6"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437994" y="4970857"/>
            <a:ext cx="576000" cy="576000"/>
          </a:xfrm>
          <a:prstGeom prst="rect">
            <a:avLst/>
          </a:prstGeom>
        </p:spPr>
      </p:pic>
      <p:sp>
        <p:nvSpPr>
          <p:cNvPr id="35" name="矩形 34"/>
          <p:cNvSpPr/>
          <p:nvPr/>
        </p:nvSpPr>
        <p:spPr>
          <a:xfrm>
            <a:off x="4450677" y="5412746"/>
            <a:ext cx="5088027" cy="577081"/>
          </a:xfrm>
          <a:prstGeom prst="rect">
            <a:avLst/>
          </a:prstGeom>
        </p:spPr>
        <p:txBody>
          <a:bodyPr wrap="square">
            <a:spAutoFit/>
          </a:bodyPr>
          <a:lstStyle/>
          <a:p>
            <a:pPr lvl="0">
              <a:lnSpc>
                <a:spcPct val="150000"/>
              </a:lnSpc>
            </a:pPr>
            <a:r>
              <a:rPr lang="zh-CN" altLang="en-US" sz="1050" dirty="0" smtClean="0">
                <a:latin typeface="+mn-ea"/>
              </a:rPr>
              <a:t>保障网络安全、维护网络空间主权和国家安全、社会公共利益、保护公民、法人和其他组织的合法权益，促使经济社会信息化健康发展。</a:t>
            </a:r>
            <a:endParaRPr lang="en-US" altLang="zh-CN" sz="1050" dirty="0">
              <a:latin typeface="+mn-ea"/>
            </a:endParaRPr>
          </a:p>
        </p:txBody>
      </p:sp>
    </p:spTree>
    <p:extLst>
      <p:ext uri="{BB962C8B-B14F-4D97-AF65-F5344CB8AC3E}">
        <p14:creationId xmlns:p14="http://schemas.microsoft.com/office/powerpoint/2010/main" val="169858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6463508" y="4622493"/>
            <a:ext cx="1523" cy="695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58735" y="4637940"/>
            <a:ext cx="0" cy="657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19" idx="14"/>
          </p:cNvCxnSpPr>
          <p:nvPr/>
        </p:nvCxnSpPr>
        <p:spPr>
          <a:xfrm>
            <a:off x="5858375" y="1526186"/>
            <a:ext cx="13475" cy="3104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04684" y="1527146"/>
            <a:ext cx="1850926" cy="369332"/>
          </a:xfrm>
          <a:prstGeom prst="rect">
            <a:avLst/>
          </a:prstGeom>
          <a:noFill/>
        </p:spPr>
        <p:txBody>
          <a:bodyPr wrap="square" rtlCol="0">
            <a:spAutoFit/>
          </a:bodyPr>
          <a:lstStyle/>
          <a:p>
            <a:pPr algn="ctr"/>
            <a:r>
              <a:rPr lang="zh-CN" altLang="en-US" b="1" dirty="0" smtClean="0">
                <a:solidFill>
                  <a:srgbClr val="FFFF00"/>
                </a:solidFill>
              </a:rPr>
              <a:t>被动</a:t>
            </a:r>
            <a:r>
              <a:rPr lang="zh-CN" altLang="en-US" b="1" dirty="0">
                <a:solidFill>
                  <a:srgbClr val="FFFF00"/>
                </a:solidFill>
              </a:rPr>
              <a:t>防护</a:t>
            </a:r>
          </a:p>
        </p:txBody>
      </p:sp>
      <p:sp>
        <p:nvSpPr>
          <p:cNvPr id="6" name="TextBox 5"/>
          <p:cNvSpPr txBox="1"/>
          <p:nvPr/>
        </p:nvSpPr>
        <p:spPr>
          <a:xfrm>
            <a:off x="991733" y="2113894"/>
            <a:ext cx="1804879" cy="600164"/>
          </a:xfrm>
          <a:prstGeom prst="rect">
            <a:avLst/>
          </a:prstGeom>
          <a:noFill/>
        </p:spPr>
        <p:txBody>
          <a:bodyPr wrap="square" rtlCol="0">
            <a:spAutoFit/>
          </a:bodyPr>
          <a:lstStyle/>
          <a:p>
            <a:r>
              <a:rPr lang="zh-CN" altLang="en-US" sz="1100" dirty="0" smtClean="0"/>
              <a:t>处于</a:t>
            </a:r>
            <a:r>
              <a:rPr lang="zh-CN" altLang="en-US" sz="1100" dirty="0"/>
              <a:t>被动</a:t>
            </a:r>
            <a:r>
              <a:rPr lang="zh-CN" altLang="en-US" sz="1100" dirty="0" smtClean="0"/>
              <a:t>防御状态，</a:t>
            </a:r>
            <a:r>
              <a:rPr lang="zh-CN" altLang="en-US" sz="1100" dirty="0"/>
              <a:t>仅</a:t>
            </a:r>
            <a:r>
              <a:rPr lang="zh-CN" altLang="en-US" sz="1100" dirty="0" smtClean="0"/>
              <a:t>在检测到有攻击行为时</a:t>
            </a:r>
            <a:r>
              <a:rPr lang="zh-CN" altLang="en-US" sz="1100" dirty="0"/>
              <a:t>才</a:t>
            </a:r>
            <a:r>
              <a:rPr lang="zh-CN" altLang="en-US" sz="1100" dirty="0" smtClean="0"/>
              <a:t>进行响应。</a:t>
            </a:r>
            <a:endParaRPr lang="zh-CN" altLang="en-US" sz="1100" dirty="0"/>
          </a:p>
        </p:txBody>
      </p:sp>
      <p:sp>
        <p:nvSpPr>
          <p:cNvPr id="7" name="TextBox 6"/>
          <p:cNvSpPr txBox="1"/>
          <p:nvPr/>
        </p:nvSpPr>
        <p:spPr>
          <a:xfrm>
            <a:off x="9342339" y="1257042"/>
            <a:ext cx="1850926" cy="369332"/>
          </a:xfrm>
          <a:prstGeom prst="rect">
            <a:avLst/>
          </a:prstGeom>
          <a:noFill/>
        </p:spPr>
        <p:txBody>
          <a:bodyPr wrap="square" rtlCol="0">
            <a:spAutoFit/>
          </a:bodyPr>
          <a:lstStyle/>
          <a:p>
            <a:pPr algn="ctr"/>
            <a:r>
              <a:rPr lang="zh-CN" altLang="en-US" b="1" dirty="0" smtClean="0">
                <a:solidFill>
                  <a:srgbClr val="FFFF00"/>
                </a:solidFill>
              </a:rPr>
              <a:t>单点</a:t>
            </a:r>
            <a:r>
              <a:rPr lang="zh-CN" altLang="en-US" b="1" dirty="0">
                <a:solidFill>
                  <a:srgbClr val="FFFF00"/>
                </a:solidFill>
              </a:rPr>
              <a:t>防护</a:t>
            </a:r>
          </a:p>
        </p:txBody>
      </p:sp>
      <p:sp>
        <p:nvSpPr>
          <p:cNvPr id="8" name="TextBox 7"/>
          <p:cNvSpPr txBox="1"/>
          <p:nvPr/>
        </p:nvSpPr>
        <p:spPr>
          <a:xfrm>
            <a:off x="9052748" y="1831040"/>
            <a:ext cx="2140517" cy="769441"/>
          </a:xfrm>
          <a:prstGeom prst="rect">
            <a:avLst/>
          </a:prstGeom>
          <a:noFill/>
        </p:spPr>
        <p:txBody>
          <a:bodyPr wrap="square" rtlCol="0">
            <a:spAutoFit/>
          </a:bodyPr>
          <a:lstStyle/>
          <a:p>
            <a:r>
              <a:rPr lang="zh-CN" altLang="en-US" sz="1100" dirty="0"/>
              <a:t>在当前复杂的网络环境中，单点的安全防护已经很难应付一些高级安全</a:t>
            </a:r>
            <a:r>
              <a:rPr lang="zh-CN" altLang="en-US" sz="1100" dirty="0" smtClean="0"/>
              <a:t>威胁，且安全设备间缺乏彼此间的信息联动。</a:t>
            </a:r>
            <a:endParaRPr lang="zh-CN" altLang="en-US" sz="1100" dirty="0"/>
          </a:p>
        </p:txBody>
      </p:sp>
      <p:pic>
        <p:nvPicPr>
          <p:cNvPr id="9" name="Picture 5" descr="C:\迪普科技\资料\pic\图标\376-package-tracking.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9071555" y="1125400"/>
            <a:ext cx="632616" cy="6326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迪普科技\资料\pic\图标\421-ask-question.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779554" y="4387175"/>
            <a:ext cx="615434" cy="615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325789" y="4510226"/>
            <a:ext cx="1850926" cy="369332"/>
          </a:xfrm>
          <a:prstGeom prst="rect">
            <a:avLst/>
          </a:prstGeom>
          <a:noFill/>
        </p:spPr>
        <p:txBody>
          <a:bodyPr wrap="square" rtlCol="0">
            <a:spAutoFit/>
          </a:bodyPr>
          <a:lstStyle/>
          <a:p>
            <a:pPr algn="ctr"/>
            <a:r>
              <a:rPr lang="zh-CN" altLang="en-US" b="1" dirty="0">
                <a:solidFill>
                  <a:srgbClr val="FFFF00"/>
                </a:solidFill>
              </a:rPr>
              <a:t>安全事件难发现</a:t>
            </a:r>
          </a:p>
        </p:txBody>
      </p:sp>
      <p:sp>
        <p:nvSpPr>
          <p:cNvPr id="12" name="TextBox 11"/>
          <p:cNvSpPr txBox="1"/>
          <p:nvPr/>
        </p:nvSpPr>
        <p:spPr>
          <a:xfrm>
            <a:off x="8855298" y="5078557"/>
            <a:ext cx="2337967" cy="600164"/>
          </a:xfrm>
          <a:prstGeom prst="rect">
            <a:avLst/>
          </a:prstGeom>
          <a:noFill/>
        </p:spPr>
        <p:txBody>
          <a:bodyPr wrap="square" rtlCol="0">
            <a:spAutoFit/>
          </a:bodyPr>
          <a:lstStyle/>
          <a:p>
            <a:r>
              <a:rPr lang="zh-CN" altLang="en-US" sz="1100" dirty="0"/>
              <a:t>以</a:t>
            </a:r>
            <a:r>
              <a:rPr lang="en-US" altLang="zh-CN" sz="1100" dirty="0"/>
              <a:t>APT</a:t>
            </a:r>
            <a:r>
              <a:rPr lang="zh-CN" altLang="en-US" sz="1100" dirty="0"/>
              <a:t>攻击为例，其隐藏于企业海量数据中，运维人员对其发生时间</a:t>
            </a:r>
            <a:r>
              <a:rPr lang="zh-CN" altLang="en-US" sz="1100" dirty="0" smtClean="0"/>
              <a:t>和存在形式很难</a:t>
            </a:r>
            <a:r>
              <a:rPr lang="zh-CN" altLang="en-US" sz="1100" dirty="0"/>
              <a:t>察觉。</a:t>
            </a:r>
          </a:p>
        </p:txBody>
      </p:sp>
      <p:sp>
        <p:nvSpPr>
          <p:cNvPr id="13" name="TextBox 12"/>
          <p:cNvSpPr txBox="1"/>
          <p:nvPr/>
        </p:nvSpPr>
        <p:spPr>
          <a:xfrm>
            <a:off x="1283620" y="4154445"/>
            <a:ext cx="1850926" cy="369332"/>
          </a:xfrm>
          <a:prstGeom prst="rect">
            <a:avLst/>
          </a:prstGeom>
          <a:noFill/>
        </p:spPr>
        <p:txBody>
          <a:bodyPr wrap="square" rtlCol="0">
            <a:spAutoFit/>
          </a:bodyPr>
          <a:lstStyle/>
          <a:p>
            <a:pPr algn="ctr"/>
            <a:r>
              <a:rPr lang="zh-CN" altLang="en-US" b="1" dirty="0" smtClean="0">
                <a:solidFill>
                  <a:srgbClr val="FFFF00"/>
                </a:solidFill>
              </a:rPr>
              <a:t>日志碎片</a:t>
            </a:r>
            <a:r>
              <a:rPr lang="zh-CN" altLang="en-US" b="1" dirty="0">
                <a:solidFill>
                  <a:srgbClr val="FFFF00"/>
                </a:solidFill>
              </a:rPr>
              <a:t>化</a:t>
            </a:r>
          </a:p>
        </p:txBody>
      </p:sp>
      <p:sp>
        <p:nvSpPr>
          <p:cNvPr id="14" name="TextBox 13"/>
          <p:cNvSpPr txBox="1"/>
          <p:nvPr/>
        </p:nvSpPr>
        <p:spPr>
          <a:xfrm>
            <a:off x="857154" y="4744751"/>
            <a:ext cx="2190612" cy="769441"/>
          </a:xfrm>
          <a:prstGeom prst="rect">
            <a:avLst/>
          </a:prstGeom>
          <a:noFill/>
        </p:spPr>
        <p:txBody>
          <a:bodyPr wrap="square" rtlCol="0">
            <a:spAutoFit/>
          </a:bodyPr>
          <a:lstStyle/>
          <a:p>
            <a:r>
              <a:rPr lang="zh-CN" altLang="en-US" sz="1100" dirty="0" smtClean="0"/>
              <a:t>原始日志散列分布，部分日志</a:t>
            </a:r>
            <a:r>
              <a:rPr lang="zh-CN" altLang="en-US" sz="1100" dirty="0"/>
              <a:t>无价值</a:t>
            </a:r>
            <a:r>
              <a:rPr lang="zh-CN" altLang="en-US" sz="1100" dirty="0" smtClean="0"/>
              <a:t>，</a:t>
            </a:r>
            <a:r>
              <a:rPr lang="zh-CN" altLang="en-US" sz="1100" dirty="0"/>
              <a:t>仅通过</a:t>
            </a:r>
            <a:r>
              <a:rPr lang="zh-CN" altLang="en-US" sz="1100" dirty="0" smtClean="0"/>
              <a:t>单台设备</a:t>
            </a:r>
            <a:r>
              <a:rPr lang="zh-CN" altLang="en-US" sz="1100" dirty="0"/>
              <a:t>日志分析</a:t>
            </a:r>
            <a:r>
              <a:rPr lang="zh-CN" altLang="en-US" sz="1100" dirty="0" smtClean="0"/>
              <a:t>，有</a:t>
            </a:r>
            <a:r>
              <a:rPr lang="zh-CN" altLang="en-US" sz="1100" dirty="0"/>
              <a:t>可能</a:t>
            </a:r>
            <a:r>
              <a:rPr lang="zh-CN" altLang="en-US" sz="1100" dirty="0" smtClean="0"/>
              <a:t>导致</a:t>
            </a:r>
            <a:r>
              <a:rPr lang="zh-CN" altLang="en-US" sz="1100" dirty="0"/>
              <a:t>分析结果与真正</a:t>
            </a:r>
            <a:r>
              <a:rPr lang="zh-CN" altLang="en-US" sz="1100" dirty="0" smtClean="0"/>
              <a:t>攻击情况存在</a:t>
            </a:r>
            <a:r>
              <a:rPr lang="zh-CN" altLang="en-US" sz="1100" dirty="0"/>
              <a:t>严重</a:t>
            </a:r>
            <a:r>
              <a:rPr lang="zh-CN" altLang="en-US" sz="1100" dirty="0" smtClean="0"/>
              <a:t>失真。</a:t>
            </a:r>
            <a:endParaRPr lang="zh-CN" altLang="en-US" sz="1100" dirty="0"/>
          </a:p>
        </p:txBody>
      </p:sp>
      <p:pic>
        <p:nvPicPr>
          <p:cNvPr id="15" name="Picture 7" descr="C:\迪普科技\资料\pic\图标\44-grid.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991733" y="4061868"/>
            <a:ext cx="554486" cy="554486"/>
          </a:xfrm>
          <a:prstGeom prst="rect">
            <a:avLst/>
          </a:prstGeom>
          <a:noFill/>
          <a:extLst>
            <a:ext uri="{909E8E84-426E-40DD-AFC4-6F175D3DCCD1}">
              <a14:hiddenFill xmlns:a14="http://schemas.microsoft.com/office/drawing/2010/main">
                <a:solidFill>
                  <a:srgbClr val="FFFFFF"/>
                </a:solidFill>
              </a14:hiddenFill>
            </a:ext>
          </a:extLst>
        </p:spPr>
      </p:pic>
      <p:sp>
        <p:nvSpPr>
          <p:cNvPr id="16" name="任意多边形 15"/>
          <p:cNvSpPr/>
          <p:nvPr/>
        </p:nvSpPr>
        <p:spPr>
          <a:xfrm>
            <a:off x="7728155" y="4238875"/>
            <a:ext cx="2474970" cy="16152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a:off x="3131443" y="1640892"/>
            <a:ext cx="5343192" cy="414047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18" name="图片 17"/>
          <p:cNvPicPr>
            <a:picLocks noChangeAspect="1"/>
          </p:cNvPicPr>
          <p:nvPr/>
        </p:nvPicPr>
        <p:blipFill>
          <a:blip r:embed="rId5"/>
          <a:stretch>
            <a:fillRect/>
          </a:stretch>
        </p:blipFill>
        <p:spPr>
          <a:xfrm>
            <a:off x="5636058" y="1813314"/>
            <a:ext cx="432000" cy="432000"/>
          </a:xfrm>
          <a:prstGeom prst="rect">
            <a:avLst/>
          </a:prstGeom>
        </p:spPr>
      </p:pic>
      <p:sp>
        <p:nvSpPr>
          <p:cNvPr id="19" name="任意多边形 18"/>
          <p:cNvSpPr/>
          <p:nvPr/>
        </p:nvSpPr>
        <p:spPr>
          <a:xfrm>
            <a:off x="5251719" y="896362"/>
            <a:ext cx="1213312" cy="65581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932912" y="1039602"/>
            <a:ext cx="1850926" cy="369332"/>
          </a:xfrm>
          <a:prstGeom prst="rect">
            <a:avLst/>
          </a:prstGeom>
          <a:noFill/>
        </p:spPr>
        <p:txBody>
          <a:bodyPr wrap="square" rtlCol="0">
            <a:spAutoFit/>
          </a:bodyPr>
          <a:lstStyle/>
          <a:p>
            <a:pPr algn="ctr"/>
            <a:r>
              <a:rPr lang="en-US" altLang="zh-CN" b="1" dirty="0" smtClean="0"/>
              <a:t>Internet</a:t>
            </a:r>
            <a:endParaRPr lang="zh-CN" altLang="en-US" b="1" dirty="0"/>
          </a:p>
        </p:txBody>
      </p:sp>
      <p:pic>
        <p:nvPicPr>
          <p:cNvPr id="21" name="图片 20"/>
          <p:cNvPicPr>
            <a:picLocks noChangeAspect="1"/>
          </p:cNvPicPr>
          <p:nvPr/>
        </p:nvPicPr>
        <p:blipFill>
          <a:blip r:embed="rId6"/>
          <a:stretch>
            <a:fillRect/>
          </a:stretch>
        </p:blipFill>
        <p:spPr>
          <a:xfrm>
            <a:off x="5642169" y="2441545"/>
            <a:ext cx="432000" cy="432000"/>
          </a:xfrm>
          <a:prstGeom prst="rect">
            <a:avLst/>
          </a:prstGeom>
        </p:spPr>
      </p:pic>
      <p:pic>
        <p:nvPicPr>
          <p:cNvPr id="22" name="图片 21"/>
          <p:cNvPicPr>
            <a:picLocks noChangeAspect="1"/>
          </p:cNvPicPr>
          <p:nvPr/>
        </p:nvPicPr>
        <p:blipFill>
          <a:blip r:embed="rId7"/>
          <a:stretch>
            <a:fillRect/>
          </a:stretch>
        </p:blipFill>
        <p:spPr>
          <a:xfrm>
            <a:off x="5613936" y="3700347"/>
            <a:ext cx="488867" cy="754015"/>
          </a:xfrm>
          <a:prstGeom prst="rect">
            <a:avLst/>
          </a:prstGeom>
        </p:spPr>
      </p:pic>
      <p:pic>
        <p:nvPicPr>
          <p:cNvPr id="23" name="图片 22"/>
          <p:cNvPicPr>
            <a:picLocks noChangeAspect="1"/>
          </p:cNvPicPr>
          <p:nvPr/>
        </p:nvPicPr>
        <p:blipFill>
          <a:blip r:embed="rId8"/>
          <a:stretch>
            <a:fillRect/>
          </a:stretch>
        </p:blipFill>
        <p:spPr>
          <a:xfrm>
            <a:off x="4883681" y="4768786"/>
            <a:ext cx="822896" cy="274066"/>
          </a:xfrm>
          <a:prstGeom prst="rect">
            <a:avLst/>
          </a:prstGeom>
        </p:spPr>
      </p:pic>
      <p:pic>
        <p:nvPicPr>
          <p:cNvPr id="24" name="图片 23"/>
          <p:cNvPicPr>
            <a:picLocks noChangeAspect="1"/>
          </p:cNvPicPr>
          <p:nvPr/>
        </p:nvPicPr>
        <p:blipFill>
          <a:blip r:embed="rId8"/>
          <a:stretch>
            <a:fillRect/>
          </a:stretch>
        </p:blipFill>
        <p:spPr>
          <a:xfrm>
            <a:off x="6053583" y="4770766"/>
            <a:ext cx="822896" cy="274066"/>
          </a:xfrm>
          <a:prstGeom prst="rect">
            <a:avLst/>
          </a:prstGeom>
        </p:spPr>
      </p:pic>
      <p:pic>
        <p:nvPicPr>
          <p:cNvPr id="25" name="图片 24"/>
          <p:cNvPicPr>
            <a:picLocks noChangeAspect="1"/>
          </p:cNvPicPr>
          <p:nvPr/>
        </p:nvPicPr>
        <p:blipFill>
          <a:blip r:embed="rId8"/>
          <a:stretch>
            <a:fillRect/>
          </a:stretch>
        </p:blipFill>
        <p:spPr>
          <a:xfrm>
            <a:off x="4883681" y="5156226"/>
            <a:ext cx="822896" cy="274066"/>
          </a:xfrm>
          <a:prstGeom prst="rect">
            <a:avLst/>
          </a:prstGeom>
        </p:spPr>
      </p:pic>
      <p:pic>
        <p:nvPicPr>
          <p:cNvPr id="26" name="图片 25"/>
          <p:cNvPicPr>
            <a:picLocks noChangeAspect="1"/>
          </p:cNvPicPr>
          <p:nvPr/>
        </p:nvPicPr>
        <p:blipFill>
          <a:blip r:embed="rId8"/>
          <a:stretch>
            <a:fillRect/>
          </a:stretch>
        </p:blipFill>
        <p:spPr>
          <a:xfrm>
            <a:off x="6053583" y="5158206"/>
            <a:ext cx="822896" cy="274066"/>
          </a:xfrm>
          <a:prstGeom prst="rect">
            <a:avLst/>
          </a:prstGeom>
        </p:spPr>
      </p:pic>
      <p:cxnSp>
        <p:nvCxnSpPr>
          <p:cNvPr id="27" name="直接连接符 26"/>
          <p:cNvCxnSpPr/>
          <p:nvPr/>
        </p:nvCxnSpPr>
        <p:spPr>
          <a:xfrm>
            <a:off x="5251719" y="4630216"/>
            <a:ext cx="12062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9"/>
          <a:stretch>
            <a:fillRect/>
          </a:stretch>
        </p:blipFill>
        <p:spPr>
          <a:xfrm>
            <a:off x="5636058" y="3078195"/>
            <a:ext cx="432000" cy="399420"/>
          </a:xfrm>
          <a:prstGeom prst="rect">
            <a:avLst/>
          </a:prstGeom>
        </p:spPr>
      </p:pic>
      <p:sp>
        <p:nvSpPr>
          <p:cNvPr id="29" name="TextBox 28"/>
          <p:cNvSpPr txBox="1"/>
          <p:nvPr/>
        </p:nvSpPr>
        <p:spPr>
          <a:xfrm>
            <a:off x="6102803" y="1955498"/>
            <a:ext cx="1169902" cy="230832"/>
          </a:xfrm>
          <a:prstGeom prst="rect">
            <a:avLst/>
          </a:prstGeom>
          <a:noFill/>
        </p:spPr>
        <p:txBody>
          <a:bodyPr wrap="square" rtlCol="0">
            <a:spAutoFit/>
          </a:bodyPr>
          <a:lstStyle/>
          <a:p>
            <a:r>
              <a:rPr lang="zh-CN" altLang="en-US" sz="900" dirty="0">
                <a:latin typeface="+mn-ea"/>
              </a:rPr>
              <a:t>防火墙</a:t>
            </a:r>
          </a:p>
        </p:txBody>
      </p:sp>
      <p:sp>
        <p:nvSpPr>
          <p:cNvPr id="30" name="TextBox 29"/>
          <p:cNvSpPr txBox="1"/>
          <p:nvPr/>
        </p:nvSpPr>
        <p:spPr>
          <a:xfrm>
            <a:off x="6102803" y="2544781"/>
            <a:ext cx="1169902" cy="230832"/>
          </a:xfrm>
          <a:prstGeom prst="rect">
            <a:avLst/>
          </a:prstGeom>
          <a:noFill/>
        </p:spPr>
        <p:txBody>
          <a:bodyPr wrap="square" rtlCol="0">
            <a:spAutoFit/>
          </a:bodyPr>
          <a:lstStyle/>
          <a:p>
            <a:r>
              <a:rPr lang="zh-CN" altLang="en-US" sz="900" dirty="0" smtClean="0">
                <a:latin typeface="+mn-ea"/>
              </a:rPr>
              <a:t>入侵防御系统</a:t>
            </a:r>
            <a:endParaRPr lang="zh-CN" altLang="en-US" sz="900" dirty="0">
              <a:latin typeface="+mn-ea"/>
            </a:endParaRPr>
          </a:p>
        </p:txBody>
      </p:sp>
      <p:sp>
        <p:nvSpPr>
          <p:cNvPr id="31" name="TextBox 30"/>
          <p:cNvSpPr txBox="1"/>
          <p:nvPr/>
        </p:nvSpPr>
        <p:spPr>
          <a:xfrm>
            <a:off x="6102803" y="3154975"/>
            <a:ext cx="1169902" cy="230832"/>
          </a:xfrm>
          <a:prstGeom prst="rect">
            <a:avLst/>
          </a:prstGeom>
          <a:noFill/>
        </p:spPr>
        <p:txBody>
          <a:bodyPr wrap="square" rtlCol="0">
            <a:spAutoFit/>
          </a:bodyPr>
          <a:lstStyle/>
          <a:p>
            <a:r>
              <a:rPr lang="zh-CN" altLang="en-US" sz="900" dirty="0">
                <a:latin typeface="+mn-ea"/>
              </a:rPr>
              <a:t>流量</a:t>
            </a:r>
            <a:r>
              <a:rPr lang="zh-CN" altLang="en-US" sz="900" dirty="0" smtClean="0">
                <a:latin typeface="+mn-ea"/>
              </a:rPr>
              <a:t>清洗设备</a:t>
            </a:r>
            <a:endParaRPr lang="zh-CN" altLang="en-US" sz="900" dirty="0">
              <a:latin typeface="+mn-ea"/>
            </a:endParaRPr>
          </a:p>
        </p:txBody>
      </p:sp>
      <p:sp>
        <p:nvSpPr>
          <p:cNvPr id="32" name="TextBox 31"/>
          <p:cNvSpPr txBox="1"/>
          <p:nvPr/>
        </p:nvSpPr>
        <p:spPr>
          <a:xfrm>
            <a:off x="6198887" y="3967548"/>
            <a:ext cx="1169902" cy="230832"/>
          </a:xfrm>
          <a:prstGeom prst="rect">
            <a:avLst/>
          </a:prstGeom>
          <a:noFill/>
        </p:spPr>
        <p:txBody>
          <a:bodyPr wrap="square" rtlCol="0">
            <a:spAutoFit/>
          </a:bodyPr>
          <a:lstStyle/>
          <a:p>
            <a:r>
              <a:rPr lang="zh-CN" altLang="en-US" sz="900" dirty="0" smtClean="0">
                <a:latin typeface="+mn-ea"/>
              </a:rPr>
              <a:t>交换机</a:t>
            </a:r>
            <a:endParaRPr lang="zh-CN" altLang="en-US" sz="900" dirty="0">
              <a:latin typeface="+mn-ea"/>
            </a:endParaRPr>
          </a:p>
        </p:txBody>
      </p:sp>
      <p:sp>
        <p:nvSpPr>
          <p:cNvPr id="33" name="TextBox 32"/>
          <p:cNvSpPr txBox="1"/>
          <p:nvPr/>
        </p:nvSpPr>
        <p:spPr>
          <a:xfrm>
            <a:off x="5613936" y="5432272"/>
            <a:ext cx="1169902" cy="230832"/>
          </a:xfrm>
          <a:prstGeom prst="rect">
            <a:avLst/>
          </a:prstGeom>
          <a:noFill/>
        </p:spPr>
        <p:txBody>
          <a:bodyPr wrap="square" rtlCol="0">
            <a:spAutoFit/>
          </a:bodyPr>
          <a:lstStyle/>
          <a:p>
            <a:r>
              <a:rPr lang="zh-CN" altLang="en-US" sz="900" dirty="0">
                <a:latin typeface="+mn-ea"/>
              </a:rPr>
              <a:t>服务器</a:t>
            </a:r>
          </a:p>
        </p:txBody>
      </p:sp>
      <p:sp>
        <p:nvSpPr>
          <p:cNvPr id="34" name="任意多边形 33"/>
          <p:cNvSpPr/>
          <p:nvPr/>
        </p:nvSpPr>
        <p:spPr>
          <a:xfrm flipV="1">
            <a:off x="7223484" y="2907968"/>
            <a:ext cx="2899521" cy="189217"/>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任意多边形 34"/>
          <p:cNvSpPr/>
          <p:nvPr/>
        </p:nvSpPr>
        <p:spPr>
          <a:xfrm flipH="1">
            <a:off x="1546218" y="3761802"/>
            <a:ext cx="2391599" cy="16181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右大括号 35"/>
          <p:cNvSpPr/>
          <p:nvPr/>
        </p:nvSpPr>
        <p:spPr>
          <a:xfrm>
            <a:off x="6895979" y="1955498"/>
            <a:ext cx="206386" cy="2283377"/>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KSO_Shape"/>
          <p:cNvSpPr>
            <a:spLocks/>
          </p:cNvSpPr>
          <p:nvPr/>
        </p:nvSpPr>
        <p:spPr bwMode="auto">
          <a:xfrm>
            <a:off x="7251905" y="4357616"/>
            <a:ext cx="952500" cy="589699"/>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tx1"/>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38" name="TextBox 37"/>
          <p:cNvSpPr txBox="1"/>
          <p:nvPr/>
        </p:nvSpPr>
        <p:spPr>
          <a:xfrm>
            <a:off x="7410554" y="5002609"/>
            <a:ext cx="1169902" cy="230832"/>
          </a:xfrm>
          <a:prstGeom prst="rect">
            <a:avLst/>
          </a:prstGeom>
          <a:noFill/>
        </p:spPr>
        <p:txBody>
          <a:bodyPr wrap="square" rtlCol="0">
            <a:spAutoFit/>
          </a:bodyPr>
          <a:lstStyle/>
          <a:p>
            <a:r>
              <a:rPr lang="zh-CN" altLang="en-US" sz="900" dirty="0">
                <a:latin typeface="+mn-ea"/>
              </a:rPr>
              <a:t>安全运维</a:t>
            </a:r>
          </a:p>
        </p:txBody>
      </p:sp>
      <p:sp>
        <p:nvSpPr>
          <p:cNvPr id="39" name="TextBox 38"/>
          <p:cNvSpPr txBox="1"/>
          <p:nvPr/>
        </p:nvSpPr>
        <p:spPr>
          <a:xfrm>
            <a:off x="7414913" y="4469828"/>
            <a:ext cx="1169902" cy="307777"/>
          </a:xfrm>
          <a:prstGeom prst="rect">
            <a:avLst/>
          </a:prstGeom>
          <a:noFill/>
        </p:spPr>
        <p:txBody>
          <a:bodyPr wrap="square" rtlCol="0">
            <a:spAutoFit/>
          </a:bodyPr>
          <a:lstStyle/>
          <a:p>
            <a:r>
              <a:rPr lang="zh-CN" altLang="en-US" sz="1400" b="1" dirty="0">
                <a:latin typeface="+mn-ea"/>
              </a:rPr>
              <a:t>入侵</a:t>
            </a:r>
            <a:r>
              <a:rPr lang="zh-CN" altLang="en-US" sz="1400" b="1" dirty="0" smtClean="0">
                <a:latin typeface="+mn-ea"/>
              </a:rPr>
              <a:t>？</a:t>
            </a:r>
            <a:endParaRPr lang="zh-CN" altLang="en-US" sz="1400" b="1" dirty="0">
              <a:latin typeface="+mn-ea"/>
            </a:endParaRPr>
          </a:p>
        </p:txBody>
      </p:sp>
      <p:cxnSp>
        <p:nvCxnSpPr>
          <p:cNvPr id="40" name="直接连接符 39"/>
          <p:cNvCxnSpPr/>
          <p:nvPr/>
        </p:nvCxnSpPr>
        <p:spPr>
          <a:xfrm flipH="1">
            <a:off x="5871851" y="4523775"/>
            <a:ext cx="1400854"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3619500" y="4269696"/>
            <a:ext cx="318319" cy="369332"/>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 name="KSO_Shape"/>
          <p:cNvSpPr>
            <a:spLocks/>
          </p:cNvSpPr>
          <p:nvPr/>
        </p:nvSpPr>
        <p:spPr bwMode="auto">
          <a:xfrm>
            <a:off x="4090219" y="4269793"/>
            <a:ext cx="318319" cy="369332"/>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3" name="KSO_Shape"/>
          <p:cNvSpPr>
            <a:spLocks/>
          </p:cNvSpPr>
          <p:nvPr/>
        </p:nvSpPr>
        <p:spPr bwMode="auto">
          <a:xfrm>
            <a:off x="3619500" y="4727017"/>
            <a:ext cx="318319" cy="317816"/>
          </a:xfrm>
          <a:custGeom>
            <a:avLst/>
            <a:gdLst>
              <a:gd name="T0" fmla="*/ 1470966 w 3950"/>
              <a:gd name="T1" fmla="*/ 974723 h 3962"/>
              <a:gd name="T2" fmla="*/ 1473691 w 3950"/>
              <a:gd name="T3" fmla="*/ 552570 h 3962"/>
              <a:gd name="T4" fmla="*/ 1470966 w 3950"/>
              <a:gd name="T5" fmla="*/ 543936 h 3962"/>
              <a:gd name="T6" fmla="*/ 968685 w 3950"/>
              <a:gd name="T7" fmla="*/ 5907 h 3962"/>
              <a:gd name="T8" fmla="*/ 968231 w 3950"/>
              <a:gd name="T9" fmla="*/ 5453 h 3962"/>
              <a:gd name="T10" fmla="*/ 963235 w 3950"/>
              <a:gd name="T11" fmla="*/ 5453 h 3962"/>
              <a:gd name="T12" fmla="*/ 0 w 3950"/>
              <a:gd name="T13" fmla="*/ 184947 h 3962"/>
              <a:gd name="T14" fmla="*/ 179386 w 3950"/>
              <a:gd name="T15" fmla="*/ 1800397 h 3962"/>
              <a:gd name="T16" fmla="*/ 1470966 w 3950"/>
              <a:gd name="T17" fmla="*/ 1620903 h 3962"/>
              <a:gd name="T18" fmla="*/ 1614475 w 3950"/>
              <a:gd name="T19" fmla="*/ 1585004 h 3962"/>
              <a:gd name="T20" fmla="*/ 1793861 w 3950"/>
              <a:gd name="T21" fmla="*/ 1154217 h 3962"/>
              <a:gd name="T22" fmla="*/ 968685 w 3950"/>
              <a:gd name="T23" fmla="*/ 134507 h 3962"/>
              <a:gd name="T24" fmla="*/ 1148071 w 3950"/>
              <a:gd name="T25" fmla="*/ 543936 h 3962"/>
              <a:gd name="T26" fmla="*/ 968685 w 3950"/>
              <a:gd name="T27" fmla="*/ 134507 h 3962"/>
              <a:gd name="T28" fmla="*/ 251141 w 3950"/>
              <a:gd name="T29" fmla="*/ 1728599 h 3962"/>
              <a:gd name="T30" fmla="*/ 71754 w 3950"/>
              <a:gd name="T31" fmla="*/ 256745 h 3962"/>
              <a:gd name="T32" fmla="*/ 896931 w 3950"/>
              <a:gd name="T33" fmla="*/ 77251 h 3962"/>
              <a:gd name="T34" fmla="*/ 1076771 w 3950"/>
              <a:gd name="T35" fmla="*/ 615734 h 3962"/>
              <a:gd name="T36" fmla="*/ 1399666 w 3950"/>
              <a:gd name="T37" fmla="*/ 974723 h 3962"/>
              <a:gd name="T38" fmla="*/ 394649 w 3950"/>
              <a:gd name="T39" fmla="*/ 1154217 h 3962"/>
              <a:gd name="T40" fmla="*/ 574036 w 3950"/>
              <a:gd name="T41" fmla="*/ 1585004 h 3962"/>
              <a:gd name="T42" fmla="*/ 1219825 w 3950"/>
              <a:gd name="T43" fmla="*/ 1728599 h 3962"/>
              <a:gd name="T44" fmla="*/ 1281589 w 3950"/>
              <a:gd name="T45" fmla="*/ 1370065 h 3962"/>
              <a:gd name="T46" fmla="*/ 1204385 w 3950"/>
              <a:gd name="T47" fmla="*/ 1449588 h 3962"/>
              <a:gd name="T48" fmla="*/ 1032265 w 3950"/>
              <a:gd name="T49" fmla="*/ 1455950 h 3962"/>
              <a:gd name="T50" fmla="*/ 1146254 w 3950"/>
              <a:gd name="T51" fmla="*/ 1147401 h 3962"/>
              <a:gd name="T52" fmla="*/ 1251161 w 3950"/>
              <a:gd name="T53" fmla="*/ 1181937 h 3962"/>
              <a:gd name="T54" fmla="*/ 1290672 w 3950"/>
              <a:gd name="T55" fmla="*/ 1304629 h 3962"/>
              <a:gd name="T56" fmla="*/ 960510 w 3950"/>
              <a:gd name="T57" fmla="*/ 1290088 h 3962"/>
              <a:gd name="T58" fmla="*/ 901926 w 3950"/>
              <a:gd name="T59" fmla="*/ 1335075 h 3962"/>
              <a:gd name="T60" fmla="*/ 797019 w 3950"/>
              <a:gd name="T61" fmla="*/ 1339619 h 3962"/>
              <a:gd name="T62" fmla="*/ 734802 w 3950"/>
              <a:gd name="T63" fmla="*/ 1455950 h 3962"/>
              <a:gd name="T64" fmla="*/ 834259 w 3950"/>
              <a:gd name="T65" fmla="*/ 1147401 h 3962"/>
              <a:gd name="T66" fmla="*/ 952790 w 3950"/>
              <a:gd name="T67" fmla="*/ 1182391 h 3962"/>
              <a:gd name="T68" fmla="*/ 1565882 w 3950"/>
              <a:gd name="T69" fmla="*/ 1199659 h 3962"/>
              <a:gd name="T70" fmla="*/ 1416923 w 3950"/>
              <a:gd name="T71" fmla="*/ 1272820 h 3962"/>
              <a:gd name="T72" fmla="*/ 1545445 w 3950"/>
              <a:gd name="T73" fmla="*/ 1325078 h 3962"/>
              <a:gd name="T74" fmla="*/ 1416923 w 3950"/>
              <a:gd name="T75" fmla="*/ 1455950 h 3962"/>
              <a:gd name="T76" fmla="*/ 1354706 w 3950"/>
              <a:gd name="T77" fmla="*/ 1147401 h 3962"/>
              <a:gd name="T78" fmla="*/ 1565882 w 3950"/>
              <a:gd name="T79" fmla="*/ 1199659 h 3962"/>
              <a:gd name="T80" fmla="*/ 1173503 w 3950"/>
              <a:gd name="T81" fmla="*/ 1202840 h 3962"/>
              <a:gd name="T82" fmla="*/ 1094482 w 3950"/>
              <a:gd name="T83" fmla="*/ 1199659 h 3962"/>
              <a:gd name="T84" fmla="*/ 1141259 w 3950"/>
              <a:gd name="T85" fmla="*/ 1404146 h 3962"/>
              <a:gd name="T86" fmla="*/ 1203931 w 3950"/>
              <a:gd name="T87" fmla="*/ 1388242 h 3962"/>
              <a:gd name="T88" fmla="*/ 1226638 w 3950"/>
              <a:gd name="T89" fmla="*/ 1301902 h 3962"/>
              <a:gd name="T90" fmla="*/ 1202568 w 3950"/>
              <a:gd name="T91" fmla="*/ 1216927 h 3962"/>
              <a:gd name="T92" fmla="*/ 826993 w 3950"/>
              <a:gd name="T93" fmla="*/ 1199659 h 3962"/>
              <a:gd name="T94" fmla="*/ 797019 w 3950"/>
              <a:gd name="T95" fmla="*/ 1287361 h 3962"/>
              <a:gd name="T96" fmla="*/ 880127 w 3950"/>
              <a:gd name="T97" fmla="*/ 1282363 h 3962"/>
              <a:gd name="T98" fmla="*/ 906467 w 3950"/>
              <a:gd name="T99" fmla="*/ 1243283 h 3962"/>
              <a:gd name="T100" fmla="*/ 871499 w 3950"/>
              <a:gd name="T101" fmla="*/ 1201931 h 39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50" h="3962">
                <a:moveTo>
                  <a:pt x="3555" y="2145"/>
                </a:moveTo>
                <a:cubicBezTo>
                  <a:pt x="3239" y="2145"/>
                  <a:pt x="3239" y="2145"/>
                  <a:pt x="3239" y="2145"/>
                </a:cubicBezTo>
                <a:cubicBezTo>
                  <a:pt x="3239" y="1216"/>
                  <a:pt x="3239" y="1216"/>
                  <a:pt x="3239" y="1216"/>
                </a:cubicBezTo>
                <a:cubicBezTo>
                  <a:pt x="3245" y="1216"/>
                  <a:pt x="3245" y="1216"/>
                  <a:pt x="3245" y="1216"/>
                </a:cubicBezTo>
                <a:cubicBezTo>
                  <a:pt x="3239" y="1210"/>
                  <a:pt x="3239" y="1210"/>
                  <a:pt x="3239" y="1210"/>
                </a:cubicBezTo>
                <a:cubicBezTo>
                  <a:pt x="3239" y="1197"/>
                  <a:pt x="3239" y="1197"/>
                  <a:pt x="3239" y="1197"/>
                </a:cubicBezTo>
                <a:cubicBezTo>
                  <a:pt x="3227" y="1197"/>
                  <a:pt x="3227" y="1197"/>
                  <a:pt x="3227" y="1197"/>
                </a:cubicBezTo>
                <a:cubicBezTo>
                  <a:pt x="2133" y="13"/>
                  <a:pt x="2133" y="13"/>
                  <a:pt x="2133" y="13"/>
                </a:cubicBezTo>
                <a:cubicBezTo>
                  <a:pt x="2133" y="12"/>
                  <a:pt x="2133" y="12"/>
                  <a:pt x="2133" y="12"/>
                </a:cubicBezTo>
                <a:cubicBezTo>
                  <a:pt x="2132" y="12"/>
                  <a:pt x="2132" y="12"/>
                  <a:pt x="2132" y="12"/>
                </a:cubicBezTo>
                <a:cubicBezTo>
                  <a:pt x="2121" y="0"/>
                  <a:pt x="2121" y="0"/>
                  <a:pt x="2121" y="0"/>
                </a:cubicBezTo>
                <a:cubicBezTo>
                  <a:pt x="2121" y="12"/>
                  <a:pt x="2121" y="12"/>
                  <a:pt x="2121" y="12"/>
                </a:cubicBezTo>
                <a:cubicBezTo>
                  <a:pt x="395" y="12"/>
                  <a:pt x="395" y="12"/>
                  <a:pt x="395" y="12"/>
                </a:cubicBezTo>
                <a:cubicBezTo>
                  <a:pt x="177" y="12"/>
                  <a:pt x="0" y="189"/>
                  <a:pt x="0" y="407"/>
                </a:cubicBezTo>
                <a:cubicBezTo>
                  <a:pt x="0" y="3567"/>
                  <a:pt x="0" y="3567"/>
                  <a:pt x="0" y="3567"/>
                </a:cubicBezTo>
                <a:cubicBezTo>
                  <a:pt x="0" y="3785"/>
                  <a:pt x="177" y="3962"/>
                  <a:pt x="395" y="3962"/>
                </a:cubicBezTo>
                <a:cubicBezTo>
                  <a:pt x="2844" y="3962"/>
                  <a:pt x="2844" y="3962"/>
                  <a:pt x="2844" y="3962"/>
                </a:cubicBezTo>
                <a:cubicBezTo>
                  <a:pt x="3063" y="3962"/>
                  <a:pt x="3239" y="3785"/>
                  <a:pt x="3239" y="3567"/>
                </a:cubicBezTo>
                <a:cubicBezTo>
                  <a:pt x="3239" y="3488"/>
                  <a:pt x="3239" y="3488"/>
                  <a:pt x="3239" y="3488"/>
                </a:cubicBezTo>
                <a:cubicBezTo>
                  <a:pt x="3555" y="3488"/>
                  <a:pt x="3555" y="3488"/>
                  <a:pt x="3555" y="3488"/>
                </a:cubicBezTo>
                <a:cubicBezTo>
                  <a:pt x="3774" y="3488"/>
                  <a:pt x="3950" y="3312"/>
                  <a:pt x="3950" y="3093"/>
                </a:cubicBezTo>
                <a:cubicBezTo>
                  <a:pt x="3950" y="2540"/>
                  <a:pt x="3950" y="2540"/>
                  <a:pt x="3950" y="2540"/>
                </a:cubicBezTo>
                <a:cubicBezTo>
                  <a:pt x="3950" y="2322"/>
                  <a:pt x="3774" y="2145"/>
                  <a:pt x="3555" y="2145"/>
                </a:cubicBezTo>
                <a:close/>
                <a:moveTo>
                  <a:pt x="2133" y="296"/>
                </a:moveTo>
                <a:cubicBezTo>
                  <a:pt x="2984" y="1197"/>
                  <a:pt x="2984" y="1197"/>
                  <a:pt x="2984" y="1197"/>
                </a:cubicBezTo>
                <a:cubicBezTo>
                  <a:pt x="2528" y="1197"/>
                  <a:pt x="2528" y="1197"/>
                  <a:pt x="2528" y="1197"/>
                </a:cubicBezTo>
                <a:cubicBezTo>
                  <a:pt x="2310" y="1197"/>
                  <a:pt x="2133" y="1020"/>
                  <a:pt x="2133" y="802"/>
                </a:cubicBezTo>
                <a:lnTo>
                  <a:pt x="2133" y="296"/>
                </a:lnTo>
                <a:close/>
                <a:moveTo>
                  <a:pt x="2686" y="3804"/>
                </a:moveTo>
                <a:cubicBezTo>
                  <a:pt x="553" y="3804"/>
                  <a:pt x="553" y="3804"/>
                  <a:pt x="553" y="3804"/>
                </a:cubicBezTo>
                <a:cubicBezTo>
                  <a:pt x="335" y="3804"/>
                  <a:pt x="158" y="3628"/>
                  <a:pt x="158" y="3409"/>
                </a:cubicBezTo>
                <a:cubicBezTo>
                  <a:pt x="158" y="565"/>
                  <a:pt x="158" y="565"/>
                  <a:pt x="158" y="565"/>
                </a:cubicBezTo>
                <a:cubicBezTo>
                  <a:pt x="158" y="347"/>
                  <a:pt x="335" y="170"/>
                  <a:pt x="553" y="170"/>
                </a:cubicBezTo>
                <a:cubicBezTo>
                  <a:pt x="1975" y="170"/>
                  <a:pt x="1975" y="170"/>
                  <a:pt x="1975" y="170"/>
                </a:cubicBezTo>
                <a:cubicBezTo>
                  <a:pt x="1975" y="960"/>
                  <a:pt x="1975" y="960"/>
                  <a:pt x="1975" y="960"/>
                </a:cubicBezTo>
                <a:cubicBezTo>
                  <a:pt x="1975" y="1178"/>
                  <a:pt x="2152" y="1355"/>
                  <a:pt x="2371" y="1355"/>
                </a:cubicBezTo>
                <a:cubicBezTo>
                  <a:pt x="3082" y="1355"/>
                  <a:pt x="3082" y="1355"/>
                  <a:pt x="3082" y="1355"/>
                </a:cubicBezTo>
                <a:cubicBezTo>
                  <a:pt x="3082" y="2145"/>
                  <a:pt x="3082" y="2145"/>
                  <a:pt x="3082" y="2145"/>
                </a:cubicBezTo>
                <a:cubicBezTo>
                  <a:pt x="1264" y="2145"/>
                  <a:pt x="1264" y="2145"/>
                  <a:pt x="1264" y="2145"/>
                </a:cubicBezTo>
                <a:cubicBezTo>
                  <a:pt x="1046" y="2145"/>
                  <a:pt x="869" y="2322"/>
                  <a:pt x="869" y="2540"/>
                </a:cubicBezTo>
                <a:cubicBezTo>
                  <a:pt x="869" y="3093"/>
                  <a:pt x="869" y="3093"/>
                  <a:pt x="869" y="3093"/>
                </a:cubicBezTo>
                <a:cubicBezTo>
                  <a:pt x="869" y="3312"/>
                  <a:pt x="1046" y="3488"/>
                  <a:pt x="1264" y="3488"/>
                </a:cubicBezTo>
                <a:cubicBezTo>
                  <a:pt x="3073" y="3488"/>
                  <a:pt x="3073" y="3488"/>
                  <a:pt x="3073" y="3488"/>
                </a:cubicBezTo>
                <a:cubicBezTo>
                  <a:pt x="3037" y="3669"/>
                  <a:pt x="2877" y="3804"/>
                  <a:pt x="2686" y="3804"/>
                </a:cubicBezTo>
                <a:close/>
                <a:moveTo>
                  <a:pt x="2842" y="2871"/>
                </a:moveTo>
                <a:cubicBezTo>
                  <a:pt x="2842" y="2927"/>
                  <a:pt x="2835" y="2975"/>
                  <a:pt x="2822" y="3015"/>
                </a:cubicBezTo>
                <a:cubicBezTo>
                  <a:pt x="2804" y="3065"/>
                  <a:pt x="2780" y="3105"/>
                  <a:pt x="2749" y="3135"/>
                </a:cubicBezTo>
                <a:cubicBezTo>
                  <a:pt x="2725" y="3159"/>
                  <a:pt x="2693" y="3177"/>
                  <a:pt x="2652" y="3190"/>
                </a:cubicBezTo>
                <a:cubicBezTo>
                  <a:pt x="2622" y="3199"/>
                  <a:pt x="2582" y="3204"/>
                  <a:pt x="2531" y="3204"/>
                </a:cubicBezTo>
                <a:cubicBezTo>
                  <a:pt x="2273" y="3204"/>
                  <a:pt x="2273" y="3204"/>
                  <a:pt x="2273" y="3204"/>
                </a:cubicBezTo>
                <a:cubicBezTo>
                  <a:pt x="2273" y="2525"/>
                  <a:pt x="2273" y="2525"/>
                  <a:pt x="2273" y="2525"/>
                </a:cubicBezTo>
                <a:cubicBezTo>
                  <a:pt x="2524" y="2525"/>
                  <a:pt x="2524" y="2525"/>
                  <a:pt x="2524" y="2525"/>
                </a:cubicBezTo>
                <a:cubicBezTo>
                  <a:pt x="2580" y="2525"/>
                  <a:pt x="2623" y="2530"/>
                  <a:pt x="2653" y="2538"/>
                </a:cubicBezTo>
                <a:cubicBezTo>
                  <a:pt x="2693" y="2550"/>
                  <a:pt x="2727" y="2571"/>
                  <a:pt x="2755" y="2601"/>
                </a:cubicBezTo>
                <a:cubicBezTo>
                  <a:pt x="2784" y="2631"/>
                  <a:pt x="2805" y="2667"/>
                  <a:pt x="2820" y="2711"/>
                </a:cubicBezTo>
                <a:cubicBezTo>
                  <a:pt x="2835" y="2754"/>
                  <a:pt x="2842" y="2807"/>
                  <a:pt x="2842" y="2871"/>
                </a:cubicBezTo>
                <a:close/>
                <a:moveTo>
                  <a:pt x="2138" y="2734"/>
                </a:moveTo>
                <a:cubicBezTo>
                  <a:pt x="2138" y="2776"/>
                  <a:pt x="2130" y="2811"/>
                  <a:pt x="2115" y="2839"/>
                </a:cubicBezTo>
                <a:cubicBezTo>
                  <a:pt x="2100" y="2867"/>
                  <a:pt x="2081" y="2890"/>
                  <a:pt x="2057" y="2906"/>
                </a:cubicBezTo>
                <a:cubicBezTo>
                  <a:pt x="2034" y="2922"/>
                  <a:pt x="2010" y="2933"/>
                  <a:pt x="1986" y="2938"/>
                </a:cubicBezTo>
                <a:cubicBezTo>
                  <a:pt x="1953" y="2945"/>
                  <a:pt x="1906" y="2948"/>
                  <a:pt x="1844" y="2948"/>
                </a:cubicBezTo>
                <a:cubicBezTo>
                  <a:pt x="1755" y="2948"/>
                  <a:pt x="1755" y="2948"/>
                  <a:pt x="1755" y="2948"/>
                </a:cubicBezTo>
                <a:cubicBezTo>
                  <a:pt x="1755" y="3204"/>
                  <a:pt x="1755" y="3204"/>
                  <a:pt x="1755" y="3204"/>
                </a:cubicBezTo>
                <a:cubicBezTo>
                  <a:pt x="1618" y="3204"/>
                  <a:pt x="1618" y="3204"/>
                  <a:pt x="1618" y="3204"/>
                </a:cubicBezTo>
                <a:cubicBezTo>
                  <a:pt x="1618" y="2525"/>
                  <a:pt x="1618" y="2525"/>
                  <a:pt x="1618" y="2525"/>
                </a:cubicBezTo>
                <a:cubicBezTo>
                  <a:pt x="1837" y="2525"/>
                  <a:pt x="1837" y="2525"/>
                  <a:pt x="1837" y="2525"/>
                </a:cubicBezTo>
                <a:cubicBezTo>
                  <a:pt x="1921" y="2525"/>
                  <a:pt x="1975" y="2529"/>
                  <a:pt x="2001" y="2535"/>
                </a:cubicBezTo>
                <a:cubicBezTo>
                  <a:pt x="2039" y="2546"/>
                  <a:pt x="2072" y="2568"/>
                  <a:pt x="2098" y="2602"/>
                </a:cubicBezTo>
                <a:cubicBezTo>
                  <a:pt x="2125" y="2636"/>
                  <a:pt x="2138" y="2680"/>
                  <a:pt x="2138" y="2734"/>
                </a:cubicBezTo>
                <a:close/>
                <a:moveTo>
                  <a:pt x="3448" y="2640"/>
                </a:moveTo>
                <a:cubicBezTo>
                  <a:pt x="3120" y="2640"/>
                  <a:pt x="3120" y="2640"/>
                  <a:pt x="3120" y="2640"/>
                </a:cubicBezTo>
                <a:cubicBezTo>
                  <a:pt x="3120" y="2801"/>
                  <a:pt x="3120" y="2801"/>
                  <a:pt x="3120" y="2801"/>
                </a:cubicBezTo>
                <a:cubicBezTo>
                  <a:pt x="3403" y="2801"/>
                  <a:pt x="3403" y="2801"/>
                  <a:pt x="3403" y="2801"/>
                </a:cubicBezTo>
                <a:cubicBezTo>
                  <a:pt x="3403" y="2916"/>
                  <a:pt x="3403" y="2916"/>
                  <a:pt x="3403" y="2916"/>
                </a:cubicBezTo>
                <a:cubicBezTo>
                  <a:pt x="3120" y="2916"/>
                  <a:pt x="3120" y="2916"/>
                  <a:pt x="3120" y="2916"/>
                </a:cubicBezTo>
                <a:cubicBezTo>
                  <a:pt x="3120" y="3204"/>
                  <a:pt x="3120" y="3204"/>
                  <a:pt x="3120" y="3204"/>
                </a:cubicBezTo>
                <a:cubicBezTo>
                  <a:pt x="2983" y="3204"/>
                  <a:pt x="2983" y="3204"/>
                  <a:pt x="2983" y="3204"/>
                </a:cubicBezTo>
                <a:cubicBezTo>
                  <a:pt x="2983" y="2525"/>
                  <a:pt x="2983" y="2525"/>
                  <a:pt x="2983" y="2525"/>
                </a:cubicBezTo>
                <a:cubicBezTo>
                  <a:pt x="3448" y="2525"/>
                  <a:pt x="3448" y="2525"/>
                  <a:pt x="3448" y="2525"/>
                </a:cubicBezTo>
                <a:lnTo>
                  <a:pt x="3448" y="2640"/>
                </a:lnTo>
                <a:close/>
                <a:moveTo>
                  <a:pt x="2648" y="2678"/>
                </a:moveTo>
                <a:cubicBezTo>
                  <a:pt x="2631" y="2663"/>
                  <a:pt x="2610" y="2652"/>
                  <a:pt x="2584" y="2647"/>
                </a:cubicBezTo>
                <a:cubicBezTo>
                  <a:pt x="2565" y="2642"/>
                  <a:pt x="2528" y="2640"/>
                  <a:pt x="2472" y="2640"/>
                </a:cubicBezTo>
                <a:cubicBezTo>
                  <a:pt x="2410" y="2640"/>
                  <a:pt x="2410" y="2640"/>
                  <a:pt x="2410" y="2640"/>
                </a:cubicBezTo>
                <a:cubicBezTo>
                  <a:pt x="2410" y="3090"/>
                  <a:pt x="2410" y="3090"/>
                  <a:pt x="2410" y="3090"/>
                </a:cubicBezTo>
                <a:cubicBezTo>
                  <a:pt x="2513" y="3090"/>
                  <a:pt x="2513" y="3090"/>
                  <a:pt x="2513" y="3090"/>
                </a:cubicBezTo>
                <a:cubicBezTo>
                  <a:pt x="2551" y="3090"/>
                  <a:pt x="2578" y="3087"/>
                  <a:pt x="2596" y="3083"/>
                </a:cubicBezTo>
                <a:cubicBezTo>
                  <a:pt x="2618" y="3078"/>
                  <a:pt x="2636" y="3068"/>
                  <a:pt x="2651" y="3055"/>
                </a:cubicBezTo>
                <a:cubicBezTo>
                  <a:pt x="2666" y="3042"/>
                  <a:pt x="2677" y="3020"/>
                  <a:pt x="2687" y="2989"/>
                </a:cubicBezTo>
                <a:cubicBezTo>
                  <a:pt x="2696" y="2959"/>
                  <a:pt x="2701" y="2918"/>
                  <a:pt x="2701" y="2865"/>
                </a:cubicBezTo>
                <a:cubicBezTo>
                  <a:pt x="2701" y="2813"/>
                  <a:pt x="2696" y="2772"/>
                  <a:pt x="2687" y="2744"/>
                </a:cubicBezTo>
                <a:cubicBezTo>
                  <a:pt x="2677" y="2716"/>
                  <a:pt x="2664" y="2694"/>
                  <a:pt x="2648" y="2678"/>
                </a:cubicBezTo>
                <a:close/>
                <a:moveTo>
                  <a:pt x="1919" y="2645"/>
                </a:moveTo>
                <a:cubicBezTo>
                  <a:pt x="1903" y="2642"/>
                  <a:pt x="1870" y="2640"/>
                  <a:pt x="1821" y="2640"/>
                </a:cubicBezTo>
                <a:cubicBezTo>
                  <a:pt x="1755" y="2640"/>
                  <a:pt x="1755" y="2640"/>
                  <a:pt x="1755" y="2640"/>
                </a:cubicBezTo>
                <a:cubicBezTo>
                  <a:pt x="1755" y="2833"/>
                  <a:pt x="1755" y="2833"/>
                  <a:pt x="1755" y="2833"/>
                </a:cubicBezTo>
                <a:cubicBezTo>
                  <a:pt x="1830" y="2833"/>
                  <a:pt x="1830" y="2833"/>
                  <a:pt x="1830" y="2833"/>
                </a:cubicBezTo>
                <a:cubicBezTo>
                  <a:pt x="1884" y="2833"/>
                  <a:pt x="1920" y="2829"/>
                  <a:pt x="1938" y="2822"/>
                </a:cubicBezTo>
                <a:cubicBezTo>
                  <a:pt x="1956" y="2815"/>
                  <a:pt x="1971" y="2804"/>
                  <a:pt x="1981" y="2789"/>
                </a:cubicBezTo>
                <a:cubicBezTo>
                  <a:pt x="1991" y="2774"/>
                  <a:pt x="1996" y="2756"/>
                  <a:pt x="1996" y="2736"/>
                </a:cubicBezTo>
                <a:cubicBezTo>
                  <a:pt x="1996" y="2711"/>
                  <a:pt x="1989" y="2691"/>
                  <a:pt x="1975" y="2675"/>
                </a:cubicBezTo>
                <a:cubicBezTo>
                  <a:pt x="1960" y="2659"/>
                  <a:pt x="1942" y="2649"/>
                  <a:pt x="1919" y="2645"/>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4" name="KSO_Shape"/>
          <p:cNvSpPr>
            <a:spLocks/>
          </p:cNvSpPr>
          <p:nvPr/>
        </p:nvSpPr>
        <p:spPr bwMode="auto">
          <a:xfrm>
            <a:off x="4090219" y="4740119"/>
            <a:ext cx="318319" cy="317816"/>
          </a:xfrm>
          <a:custGeom>
            <a:avLst/>
            <a:gdLst>
              <a:gd name="T0" fmla="*/ 1470966 w 3950"/>
              <a:gd name="T1" fmla="*/ 974723 h 3962"/>
              <a:gd name="T2" fmla="*/ 1473691 w 3950"/>
              <a:gd name="T3" fmla="*/ 552570 h 3962"/>
              <a:gd name="T4" fmla="*/ 1470966 w 3950"/>
              <a:gd name="T5" fmla="*/ 543936 h 3962"/>
              <a:gd name="T6" fmla="*/ 968685 w 3950"/>
              <a:gd name="T7" fmla="*/ 5907 h 3962"/>
              <a:gd name="T8" fmla="*/ 968231 w 3950"/>
              <a:gd name="T9" fmla="*/ 5453 h 3962"/>
              <a:gd name="T10" fmla="*/ 963235 w 3950"/>
              <a:gd name="T11" fmla="*/ 5453 h 3962"/>
              <a:gd name="T12" fmla="*/ 0 w 3950"/>
              <a:gd name="T13" fmla="*/ 184947 h 3962"/>
              <a:gd name="T14" fmla="*/ 179386 w 3950"/>
              <a:gd name="T15" fmla="*/ 1800397 h 3962"/>
              <a:gd name="T16" fmla="*/ 1470966 w 3950"/>
              <a:gd name="T17" fmla="*/ 1620903 h 3962"/>
              <a:gd name="T18" fmla="*/ 1614475 w 3950"/>
              <a:gd name="T19" fmla="*/ 1585004 h 3962"/>
              <a:gd name="T20" fmla="*/ 1793861 w 3950"/>
              <a:gd name="T21" fmla="*/ 1154217 h 3962"/>
              <a:gd name="T22" fmla="*/ 968685 w 3950"/>
              <a:gd name="T23" fmla="*/ 134507 h 3962"/>
              <a:gd name="T24" fmla="*/ 1148071 w 3950"/>
              <a:gd name="T25" fmla="*/ 543936 h 3962"/>
              <a:gd name="T26" fmla="*/ 968685 w 3950"/>
              <a:gd name="T27" fmla="*/ 134507 h 3962"/>
              <a:gd name="T28" fmla="*/ 251141 w 3950"/>
              <a:gd name="T29" fmla="*/ 1728599 h 3962"/>
              <a:gd name="T30" fmla="*/ 71754 w 3950"/>
              <a:gd name="T31" fmla="*/ 256745 h 3962"/>
              <a:gd name="T32" fmla="*/ 896931 w 3950"/>
              <a:gd name="T33" fmla="*/ 77251 h 3962"/>
              <a:gd name="T34" fmla="*/ 1076771 w 3950"/>
              <a:gd name="T35" fmla="*/ 615734 h 3962"/>
              <a:gd name="T36" fmla="*/ 1399666 w 3950"/>
              <a:gd name="T37" fmla="*/ 974723 h 3962"/>
              <a:gd name="T38" fmla="*/ 394649 w 3950"/>
              <a:gd name="T39" fmla="*/ 1154217 h 3962"/>
              <a:gd name="T40" fmla="*/ 574036 w 3950"/>
              <a:gd name="T41" fmla="*/ 1585004 h 3962"/>
              <a:gd name="T42" fmla="*/ 1219825 w 3950"/>
              <a:gd name="T43" fmla="*/ 1728599 h 3962"/>
              <a:gd name="T44" fmla="*/ 1281589 w 3950"/>
              <a:gd name="T45" fmla="*/ 1370065 h 3962"/>
              <a:gd name="T46" fmla="*/ 1204385 w 3950"/>
              <a:gd name="T47" fmla="*/ 1449588 h 3962"/>
              <a:gd name="T48" fmla="*/ 1032265 w 3950"/>
              <a:gd name="T49" fmla="*/ 1455950 h 3962"/>
              <a:gd name="T50" fmla="*/ 1146254 w 3950"/>
              <a:gd name="T51" fmla="*/ 1147401 h 3962"/>
              <a:gd name="T52" fmla="*/ 1251161 w 3950"/>
              <a:gd name="T53" fmla="*/ 1181937 h 3962"/>
              <a:gd name="T54" fmla="*/ 1290672 w 3950"/>
              <a:gd name="T55" fmla="*/ 1304629 h 3962"/>
              <a:gd name="T56" fmla="*/ 960510 w 3950"/>
              <a:gd name="T57" fmla="*/ 1290088 h 3962"/>
              <a:gd name="T58" fmla="*/ 901926 w 3950"/>
              <a:gd name="T59" fmla="*/ 1335075 h 3962"/>
              <a:gd name="T60" fmla="*/ 797019 w 3950"/>
              <a:gd name="T61" fmla="*/ 1339619 h 3962"/>
              <a:gd name="T62" fmla="*/ 734802 w 3950"/>
              <a:gd name="T63" fmla="*/ 1455950 h 3962"/>
              <a:gd name="T64" fmla="*/ 834259 w 3950"/>
              <a:gd name="T65" fmla="*/ 1147401 h 3962"/>
              <a:gd name="T66" fmla="*/ 952790 w 3950"/>
              <a:gd name="T67" fmla="*/ 1182391 h 3962"/>
              <a:gd name="T68" fmla="*/ 1565882 w 3950"/>
              <a:gd name="T69" fmla="*/ 1199659 h 3962"/>
              <a:gd name="T70" fmla="*/ 1416923 w 3950"/>
              <a:gd name="T71" fmla="*/ 1272820 h 3962"/>
              <a:gd name="T72" fmla="*/ 1545445 w 3950"/>
              <a:gd name="T73" fmla="*/ 1325078 h 3962"/>
              <a:gd name="T74" fmla="*/ 1416923 w 3950"/>
              <a:gd name="T75" fmla="*/ 1455950 h 3962"/>
              <a:gd name="T76" fmla="*/ 1354706 w 3950"/>
              <a:gd name="T77" fmla="*/ 1147401 h 3962"/>
              <a:gd name="T78" fmla="*/ 1565882 w 3950"/>
              <a:gd name="T79" fmla="*/ 1199659 h 3962"/>
              <a:gd name="T80" fmla="*/ 1173503 w 3950"/>
              <a:gd name="T81" fmla="*/ 1202840 h 3962"/>
              <a:gd name="T82" fmla="*/ 1094482 w 3950"/>
              <a:gd name="T83" fmla="*/ 1199659 h 3962"/>
              <a:gd name="T84" fmla="*/ 1141259 w 3950"/>
              <a:gd name="T85" fmla="*/ 1404146 h 3962"/>
              <a:gd name="T86" fmla="*/ 1203931 w 3950"/>
              <a:gd name="T87" fmla="*/ 1388242 h 3962"/>
              <a:gd name="T88" fmla="*/ 1226638 w 3950"/>
              <a:gd name="T89" fmla="*/ 1301902 h 3962"/>
              <a:gd name="T90" fmla="*/ 1202568 w 3950"/>
              <a:gd name="T91" fmla="*/ 1216927 h 3962"/>
              <a:gd name="T92" fmla="*/ 826993 w 3950"/>
              <a:gd name="T93" fmla="*/ 1199659 h 3962"/>
              <a:gd name="T94" fmla="*/ 797019 w 3950"/>
              <a:gd name="T95" fmla="*/ 1287361 h 3962"/>
              <a:gd name="T96" fmla="*/ 880127 w 3950"/>
              <a:gd name="T97" fmla="*/ 1282363 h 3962"/>
              <a:gd name="T98" fmla="*/ 906467 w 3950"/>
              <a:gd name="T99" fmla="*/ 1243283 h 3962"/>
              <a:gd name="T100" fmla="*/ 871499 w 3950"/>
              <a:gd name="T101" fmla="*/ 1201931 h 39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50" h="3962">
                <a:moveTo>
                  <a:pt x="3555" y="2145"/>
                </a:moveTo>
                <a:cubicBezTo>
                  <a:pt x="3239" y="2145"/>
                  <a:pt x="3239" y="2145"/>
                  <a:pt x="3239" y="2145"/>
                </a:cubicBezTo>
                <a:cubicBezTo>
                  <a:pt x="3239" y="1216"/>
                  <a:pt x="3239" y="1216"/>
                  <a:pt x="3239" y="1216"/>
                </a:cubicBezTo>
                <a:cubicBezTo>
                  <a:pt x="3245" y="1216"/>
                  <a:pt x="3245" y="1216"/>
                  <a:pt x="3245" y="1216"/>
                </a:cubicBezTo>
                <a:cubicBezTo>
                  <a:pt x="3239" y="1210"/>
                  <a:pt x="3239" y="1210"/>
                  <a:pt x="3239" y="1210"/>
                </a:cubicBezTo>
                <a:cubicBezTo>
                  <a:pt x="3239" y="1197"/>
                  <a:pt x="3239" y="1197"/>
                  <a:pt x="3239" y="1197"/>
                </a:cubicBezTo>
                <a:cubicBezTo>
                  <a:pt x="3227" y="1197"/>
                  <a:pt x="3227" y="1197"/>
                  <a:pt x="3227" y="1197"/>
                </a:cubicBezTo>
                <a:cubicBezTo>
                  <a:pt x="2133" y="13"/>
                  <a:pt x="2133" y="13"/>
                  <a:pt x="2133" y="13"/>
                </a:cubicBezTo>
                <a:cubicBezTo>
                  <a:pt x="2133" y="12"/>
                  <a:pt x="2133" y="12"/>
                  <a:pt x="2133" y="12"/>
                </a:cubicBezTo>
                <a:cubicBezTo>
                  <a:pt x="2132" y="12"/>
                  <a:pt x="2132" y="12"/>
                  <a:pt x="2132" y="12"/>
                </a:cubicBezTo>
                <a:cubicBezTo>
                  <a:pt x="2121" y="0"/>
                  <a:pt x="2121" y="0"/>
                  <a:pt x="2121" y="0"/>
                </a:cubicBezTo>
                <a:cubicBezTo>
                  <a:pt x="2121" y="12"/>
                  <a:pt x="2121" y="12"/>
                  <a:pt x="2121" y="12"/>
                </a:cubicBezTo>
                <a:cubicBezTo>
                  <a:pt x="395" y="12"/>
                  <a:pt x="395" y="12"/>
                  <a:pt x="395" y="12"/>
                </a:cubicBezTo>
                <a:cubicBezTo>
                  <a:pt x="177" y="12"/>
                  <a:pt x="0" y="189"/>
                  <a:pt x="0" y="407"/>
                </a:cubicBezTo>
                <a:cubicBezTo>
                  <a:pt x="0" y="3567"/>
                  <a:pt x="0" y="3567"/>
                  <a:pt x="0" y="3567"/>
                </a:cubicBezTo>
                <a:cubicBezTo>
                  <a:pt x="0" y="3785"/>
                  <a:pt x="177" y="3962"/>
                  <a:pt x="395" y="3962"/>
                </a:cubicBezTo>
                <a:cubicBezTo>
                  <a:pt x="2844" y="3962"/>
                  <a:pt x="2844" y="3962"/>
                  <a:pt x="2844" y="3962"/>
                </a:cubicBezTo>
                <a:cubicBezTo>
                  <a:pt x="3063" y="3962"/>
                  <a:pt x="3239" y="3785"/>
                  <a:pt x="3239" y="3567"/>
                </a:cubicBezTo>
                <a:cubicBezTo>
                  <a:pt x="3239" y="3488"/>
                  <a:pt x="3239" y="3488"/>
                  <a:pt x="3239" y="3488"/>
                </a:cubicBezTo>
                <a:cubicBezTo>
                  <a:pt x="3555" y="3488"/>
                  <a:pt x="3555" y="3488"/>
                  <a:pt x="3555" y="3488"/>
                </a:cubicBezTo>
                <a:cubicBezTo>
                  <a:pt x="3774" y="3488"/>
                  <a:pt x="3950" y="3312"/>
                  <a:pt x="3950" y="3093"/>
                </a:cubicBezTo>
                <a:cubicBezTo>
                  <a:pt x="3950" y="2540"/>
                  <a:pt x="3950" y="2540"/>
                  <a:pt x="3950" y="2540"/>
                </a:cubicBezTo>
                <a:cubicBezTo>
                  <a:pt x="3950" y="2322"/>
                  <a:pt x="3774" y="2145"/>
                  <a:pt x="3555" y="2145"/>
                </a:cubicBezTo>
                <a:close/>
                <a:moveTo>
                  <a:pt x="2133" y="296"/>
                </a:moveTo>
                <a:cubicBezTo>
                  <a:pt x="2984" y="1197"/>
                  <a:pt x="2984" y="1197"/>
                  <a:pt x="2984" y="1197"/>
                </a:cubicBezTo>
                <a:cubicBezTo>
                  <a:pt x="2528" y="1197"/>
                  <a:pt x="2528" y="1197"/>
                  <a:pt x="2528" y="1197"/>
                </a:cubicBezTo>
                <a:cubicBezTo>
                  <a:pt x="2310" y="1197"/>
                  <a:pt x="2133" y="1020"/>
                  <a:pt x="2133" y="802"/>
                </a:cubicBezTo>
                <a:lnTo>
                  <a:pt x="2133" y="296"/>
                </a:lnTo>
                <a:close/>
                <a:moveTo>
                  <a:pt x="2686" y="3804"/>
                </a:moveTo>
                <a:cubicBezTo>
                  <a:pt x="553" y="3804"/>
                  <a:pt x="553" y="3804"/>
                  <a:pt x="553" y="3804"/>
                </a:cubicBezTo>
                <a:cubicBezTo>
                  <a:pt x="335" y="3804"/>
                  <a:pt x="158" y="3628"/>
                  <a:pt x="158" y="3409"/>
                </a:cubicBezTo>
                <a:cubicBezTo>
                  <a:pt x="158" y="565"/>
                  <a:pt x="158" y="565"/>
                  <a:pt x="158" y="565"/>
                </a:cubicBezTo>
                <a:cubicBezTo>
                  <a:pt x="158" y="347"/>
                  <a:pt x="335" y="170"/>
                  <a:pt x="553" y="170"/>
                </a:cubicBezTo>
                <a:cubicBezTo>
                  <a:pt x="1975" y="170"/>
                  <a:pt x="1975" y="170"/>
                  <a:pt x="1975" y="170"/>
                </a:cubicBezTo>
                <a:cubicBezTo>
                  <a:pt x="1975" y="960"/>
                  <a:pt x="1975" y="960"/>
                  <a:pt x="1975" y="960"/>
                </a:cubicBezTo>
                <a:cubicBezTo>
                  <a:pt x="1975" y="1178"/>
                  <a:pt x="2152" y="1355"/>
                  <a:pt x="2371" y="1355"/>
                </a:cubicBezTo>
                <a:cubicBezTo>
                  <a:pt x="3082" y="1355"/>
                  <a:pt x="3082" y="1355"/>
                  <a:pt x="3082" y="1355"/>
                </a:cubicBezTo>
                <a:cubicBezTo>
                  <a:pt x="3082" y="2145"/>
                  <a:pt x="3082" y="2145"/>
                  <a:pt x="3082" y="2145"/>
                </a:cubicBezTo>
                <a:cubicBezTo>
                  <a:pt x="1264" y="2145"/>
                  <a:pt x="1264" y="2145"/>
                  <a:pt x="1264" y="2145"/>
                </a:cubicBezTo>
                <a:cubicBezTo>
                  <a:pt x="1046" y="2145"/>
                  <a:pt x="869" y="2322"/>
                  <a:pt x="869" y="2540"/>
                </a:cubicBezTo>
                <a:cubicBezTo>
                  <a:pt x="869" y="3093"/>
                  <a:pt x="869" y="3093"/>
                  <a:pt x="869" y="3093"/>
                </a:cubicBezTo>
                <a:cubicBezTo>
                  <a:pt x="869" y="3312"/>
                  <a:pt x="1046" y="3488"/>
                  <a:pt x="1264" y="3488"/>
                </a:cubicBezTo>
                <a:cubicBezTo>
                  <a:pt x="3073" y="3488"/>
                  <a:pt x="3073" y="3488"/>
                  <a:pt x="3073" y="3488"/>
                </a:cubicBezTo>
                <a:cubicBezTo>
                  <a:pt x="3037" y="3669"/>
                  <a:pt x="2877" y="3804"/>
                  <a:pt x="2686" y="3804"/>
                </a:cubicBezTo>
                <a:close/>
                <a:moveTo>
                  <a:pt x="2842" y="2871"/>
                </a:moveTo>
                <a:cubicBezTo>
                  <a:pt x="2842" y="2927"/>
                  <a:pt x="2835" y="2975"/>
                  <a:pt x="2822" y="3015"/>
                </a:cubicBezTo>
                <a:cubicBezTo>
                  <a:pt x="2804" y="3065"/>
                  <a:pt x="2780" y="3105"/>
                  <a:pt x="2749" y="3135"/>
                </a:cubicBezTo>
                <a:cubicBezTo>
                  <a:pt x="2725" y="3159"/>
                  <a:pt x="2693" y="3177"/>
                  <a:pt x="2652" y="3190"/>
                </a:cubicBezTo>
                <a:cubicBezTo>
                  <a:pt x="2622" y="3199"/>
                  <a:pt x="2582" y="3204"/>
                  <a:pt x="2531" y="3204"/>
                </a:cubicBezTo>
                <a:cubicBezTo>
                  <a:pt x="2273" y="3204"/>
                  <a:pt x="2273" y="3204"/>
                  <a:pt x="2273" y="3204"/>
                </a:cubicBezTo>
                <a:cubicBezTo>
                  <a:pt x="2273" y="2525"/>
                  <a:pt x="2273" y="2525"/>
                  <a:pt x="2273" y="2525"/>
                </a:cubicBezTo>
                <a:cubicBezTo>
                  <a:pt x="2524" y="2525"/>
                  <a:pt x="2524" y="2525"/>
                  <a:pt x="2524" y="2525"/>
                </a:cubicBezTo>
                <a:cubicBezTo>
                  <a:pt x="2580" y="2525"/>
                  <a:pt x="2623" y="2530"/>
                  <a:pt x="2653" y="2538"/>
                </a:cubicBezTo>
                <a:cubicBezTo>
                  <a:pt x="2693" y="2550"/>
                  <a:pt x="2727" y="2571"/>
                  <a:pt x="2755" y="2601"/>
                </a:cubicBezTo>
                <a:cubicBezTo>
                  <a:pt x="2784" y="2631"/>
                  <a:pt x="2805" y="2667"/>
                  <a:pt x="2820" y="2711"/>
                </a:cubicBezTo>
                <a:cubicBezTo>
                  <a:pt x="2835" y="2754"/>
                  <a:pt x="2842" y="2807"/>
                  <a:pt x="2842" y="2871"/>
                </a:cubicBezTo>
                <a:close/>
                <a:moveTo>
                  <a:pt x="2138" y="2734"/>
                </a:moveTo>
                <a:cubicBezTo>
                  <a:pt x="2138" y="2776"/>
                  <a:pt x="2130" y="2811"/>
                  <a:pt x="2115" y="2839"/>
                </a:cubicBezTo>
                <a:cubicBezTo>
                  <a:pt x="2100" y="2867"/>
                  <a:pt x="2081" y="2890"/>
                  <a:pt x="2057" y="2906"/>
                </a:cubicBezTo>
                <a:cubicBezTo>
                  <a:pt x="2034" y="2922"/>
                  <a:pt x="2010" y="2933"/>
                  <a:pt x="1986" y="2938"/>
                </a:cubicBezTo>
                <a:cubicBezTo>
                  <a:pt x="1953" y="2945"/>
                  <a:pt x="1906" y="2948"/>
                  <a:pt x="1844" y="2948"/>
                </a:cubicBezTo>
                <a:cubicBezTo>
                  <a:pt x="1755" y="2948"/>
                  <a:pt x="1755" y="2948"/>
                  <a:pt x="1755" y="2948"/>
                </a:cubicBezTo>
                <a:cubicBezTo>
                  <a:pt x="1755" y="3204"/>
                  <a:pt x="1755" y="3204"/>
                  <a:pt x="1755" y="3204"/>
                </a:cubicBezTo>
                <a:cubicBezTo>
                  <a:pt x="1618" y="3204"/>
                  <a:pt x="1618" y="3204"/>
                  <a:pt x="1618" y="3204"/>
                </a:cubicBezTo>
                <a:cubicBezTo>
                  <a:pt x="1618" y="2525"/>
                  <a:pt x="1618" y="2525"/>
                  <a:pt x="1618" y="2525"/>
                </a:cubicBezTo>
                <a:cubicBezTo>
                  <a:pt x="1837" y="2525"/>
                  <a:pt x="1837" y="2525"/>
                  <a:pt x="1837" y="2525"/>
                </a:cubicBezTo>
                <a:cubicBezTo>
                  <a:pt x="1921" y="2525"/>
                  <a:pt x="1975" y="2529"/>
                  <a:pt x="2001" y="2535"/>
                </a:cubicBezTo>
                <a:cubicBezTo>
                  <a:pt x="2039" y="2546"/>
                  <a:pt x="2072" y="2568"/>
                  <a:pt x="2098" y="2602"/>
                </a:cubicBezTo>
                <a:cubicBezTo>
                  <a:pt x="2125" y="2636"/>
                  <a:pt x="2138" y="2680"/>
                  <a:pt x="2138" y="2734"/>
                </a:cubicBezTo>
                <a:close/>
                <a:moveTo>
                  <a:pt x="3448" y="2640"/>
                </a:moveTo>
                <a:cubicBezTo>
                  <a:pt x="3120" y="2640"/>
                  <a:pt x="3120" y="2640"/>
                  <a:pt x="3120" y="2640"/>
                </a:cubicBezTo>
                <a:cubicBezTo>
                  <a:pt x="3120" y="2801"/>
                  <a:pt x="3120" y="2801"/>
                  <a:pt x="3120" y="2801"/>
                </a:cubicBezTo>
                <a:cubicBezTo>
                  <a:pt x="3403" y="2801"/>
                  <a:pt x="3403" y="2801"/>
                  <a:pt x="3403" y="2801"/>
                </a:cubicBezTo>
                <a:cubicBezTo>
                  <a:pt x="3403" y="2916"/>
                  <a:pt x="3403" y="2916"/>
                  <a:pt x="3403" y="2916"/>
                </a:cubicBezTo>
                <a:cubicBezTo>
                  <a:pt x="3120" y="2916"/>
                  <a:pt x="3120" y="2916"/>
                  <a:pt x="3120" y="2916"/>
                </a:cubicBezTo>
                <a:cubicBezTo>
                  <a:pt x="3120" y="3204"/>
                  <a:pt x="3120" y="3204"/>
                  <a:pt x="3120" y="3204"/>
                </a:cubicBezTo>
                <a:cubicBezTo>
                  <a:pt x="2983" y="3204"/>
                  <a:pt x="2983" y="3204"/>
                  <a:pt x="2983" y="3204"/>
                </a:cubicBezTo>
                <a:cubicBezTo>
                  <a:pt x="2983" y="2525"/>
                  <a:pt x="2983" y="2525"/>
                  <a:pt x="2983" y="2525"/>
                </a:cubicBezTo>
                <a:cubicBezTo>
                  <a:pt x="3448" y="2525"/>
                  <a:pt x="3448" y="2525"/>
                  <a:pt x="3448" y="2525"/>
                </a:cubicBezTo>
                <a:lnTo>
                  <a:pt x="3448" y="2640"/>
                </a:lnTo>
                <a:close/>
                <a:moveTo>
                  <a:pt x="2648" y="2678"/>
                </a:moveTo>
                <a:cubicBezTo>
                  <a:pt x="2631" y="2663"/>
                  <a:pt x="2610" y="2652"/>
                  <a:pt x="2584" y="2647"/>
                </a:cubicBezTo>
                <a:cubicBezTo>
                  <a:pt x="2565" y="2642"/>
                  <a:pt x="2528" y="2640"/>
                  <a:pt x="2472" y="2640"/>
                </a:cubicBezTo>
                <a:cubicBezTo>
                  <a:pt x="2410" y="2640"/>
                  <a:pt x="2410" y="2640"/>
                  <a:pt x="2410" y="2640"/>
                </a:cubicBezTo>
                <a:cubicBezTo>
                  <a:pt x="2410" y="3090"/>
                  <a:pt x="2410" y="3090"/>
                  <a:pt x="2410" y="3090"/>
                </a:cubicBezTo>
                <a:cubicBezTo>
                  <a:pt x="2513" y="3090"/>
                  <a:pt x="2513" y="3090"/>
                  <a:pt x="2513" y="3090"/>
                </a:cubicBezTo>
                <a:cubicBezTo>
                  <a:pt x="2551" y="3090"/>
                  <a:pt x="2578" y="3087"/>
                  <a:pt x="2596" y="3083"/>
                </a:cubicBezTo>
                <a:cubicBezTo>
                  <a:pt x="2618" y="3078"/>
                  <a:pt x="2636" y="3068"/>
                  <a:pt x="2651" y="3055"/>
                </a:cubicBezTo>
                <a:cubicBezTo>
                  <a:pt x="2666" y="3042"/>
                  <a:pt x="2677" y="3020"/>
                  <a:pt x="2687" y="2989"/>
                </a:cubicBezTo>
                <a:cubicBezTo>
                  <a:pt x="2696" y="2959"/>
                  <a:pt x="2701" y="2918"/>
                  <a:pt x="2701" y="2865"/>
                </a:cubicBezTo>
                <a:cubicBezTo>
                  <a:pt x="2701" y="2813"/>
                  <a:pt x="2696" y="2772"/>
                  <a:pt x="2687" y="2744"/>
                </a:cubicBezTo>
                <a:cubicBezTo>
                  <a:pt x="2677" y="2716"/>
                  <a:pt x="2664" y="2694"/>
                  <a:pt x="2648" y="2678"/>
                </a:cubicBezTo>
                <a:close/>
                <a:moveTo>
                  <a:pt x="1919" y="2645"/>
                </a:moveTo>
                <a:cubicBezTo>
                  <a:pt x="1903" y="2642"/>
                  <a:pt x="1870" y="2640"/>
                  <a:pt x="1821" y="2640"/>
                </a:cubicBezTo>
                <a:cubicBezTo>
                  <a:pt x="1755" y="2640"/>
                  <a:pt x="1755" y="2640"/>
                  <a:pt x="1755" y="2640"/>
                </a:cubicBezTo>
                <a:cubicBezTo>
                  <a:pt x="1755" y="2833"/>
                  <a:pt x="1755" y="2833"/>
                  <a:pt x="1755" y="2833"/>
                </a:cubicBezTo>
                <a:cubicBezTo>
                  <a:pt x="1830" y="2833"/>
                  <a:pt x="1830" y="2833"/>
                  <a:pt x="1830" y="2833"/>
                </a:cubicBezTo>
                <a:cubicBezTo>
                  <a:pt x="1884" y="2833"/>
                  <a:pt x="1920" y="2829"/>
                  <a:pt x="1938" y="2822"/>
                </a:cubicBezTo>
                <a:cubicBezTo>
                  <a:pt x="1956" y="2815"/>
                  <a:pt x="1971" y="2804"/>
                  <a:pt x="1981" y="2789"/>
                </a:cubicBezTo>
                <a:cubicBezTo>
                  <a:pt x="1991" y="2774"/>
                  <a:pt x="1996" y="2756"/>
                  <a:pt x="1996" y="2736"/>
                </a:cubicBezTo>
                <a:cubicBezTo>
                  <a:pt x="1996" y="2711"/>
                  <a:pt x="1989" y="2691"/>
                  <a:pt x="1975" y="2675"/>
                </a:cubicBezTo>
                <a:cubicBezTo>
                  <a:pt x="1960" y="2659"/>
                  <a:pt x="1942" y="2649"/>
                  <a:pt x="1919" y="2645"/>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5" name="KSO_Shape"/>
          <p:cNvSpPr>
            <a:spLocks/>
          </p:cNvSpPr>
          <p:nvPr/>
        </p:nvSpPr>
        <p:spPr bwMode="auto">
          <a:xfrm>
            <a:off x="3619499" y="5162098"/>
            <a:ext cx="318319" cy="322018"/>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116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121062 w 3950"/>
              <a:gd name="T31" fmla="*/ 1141948 h 3962"/>
              <a:gd name="T32" fmla="*/ 986153 w 3950"/>
              <a:gd name="T33" fmla="*/ 1224197 h 3962"/>
              <a:gd name="T34" fmla="*/ 1121971 w 3950"/>
              <a:gd name="T35" fmla="*/ 1460948 h 3962"/>
              <a:gd name="T36" fmla="*/ 921197 w 3950"/>
              <a:gd name="T37" fmla="*/ 1304629 h 3962"/>
              <a:gd name="T38" fmla="*/ 835346 w 3950"/>
              <a:gd name="T39" fmla="*/ 1153308 h 3962"/>
              <a:gd name="T40" fmla="*/ 662735 w 3950"/>
              <a:gd name="T41" fmla="*/ 1455495 h 3962"/>
              <a:gd name="T42" fmla="*/ 878499 w 3950"/>
              <a:gd name="T43" fmla="*/ 1424595 h 3962"/>
              <a:gd name="T44" fmla="*/ 1404962 w 3950"/>
              <a:gd name="T45" fmla="*/ 1219653 h 3962"/>
              <a:gd name="T46" fmla="*/ 1525335 w 3950"/>
              <a:gd name="T47" fmla="*/ 1246918 h 3962"/>
              <a:gd name="T48" fmla="*/ 1463559 w 3950"/>
              <a:gd name="T49" fmla="*/ 1141948 h 3962"/>
              <a:gd name="T50" fmla="*/ 1359084 w 3950"/>
              <a:gd name="T51" fmla="*/ 1419142 h 3962"/>
              <a:gd name="T52" fmla="*/ 1588020 w 3950"/>
              <a:gd name="T53" fmla="*/ 1361431 h 3962"/>
              <a:gd name="T54" fmla="*/ 1459471 w 3950"/>
              <a:gd name="T55" fmla="*/ 1407781 h 3962"/>
              <a:gd name="T56" fmla="*/ 1404962 w 3950"/>
              <a:gd name="T57" fmla="*/ 1219653 h 3962"/>
              <a:gd name="T58" fmla="*/ 771298 w 3950"/>
              <a:gd name="T59" fmla="*/ 1403692 h 3962"/>
              <a:gd name="T60" fmla="*/ 753129 w 3950"/>
              <a:gd name="T61" fmla="*/ 1199204 h 3962"/>
              <a:gd name="T62" fmla="*/ 850336 w 3950"/>
              <a:gd name="T63" fmla="*/ 1246918 h 3962"/>
              <a:gd name="T64" fmla="*/ 834437 w 3950"/>
              <a:gd name="T65" fmla="*/ 1387787 h 3962"/>
              <a:gd name="T66" fmla="*/ 1059740 w 3950"/>
              <a:gd name="T67" fmla="*/ 1221925 h 3962"/>
              <a:gd name="T68" fmla="*/ 1206914 w 3950"/>
              <a:gd name="T69" fmla="*/ 1300539 h 3962"/>
              <a:gd name="T70" fmla="*/ 1060649 w 3950"/>
              <a:gd name="T71" fmla="*/ 1380516 h 3962"/>
              <a:gd name="T72" fmla="*/ 475588 w 3950"/>
              <a:gd name="T73" fmla="*/ 561204 h 3962"/>
              <a:gd name="T74" fmla="*/ 270727 w 3950"/>
              <a:gd name="T75" fmla="*/ 795228 h 3962"/>
              <a:gd name="T76" fmla="*/ 148990 w 3950"/>
              <a:gd name="T77" fmla="*/ 325362 h 3962"/>
              <a:gd name="T78" fmla="*/ 324781 w 3950"/>
              <a:gd name="T79" fmla="*/ 427151 h 3962"/>
              <a:gd name="T80" fmla="*/ 365663 w 3950"/>
              <a:gd name="T81" fmla="*/ 648906 h 3962"/>
              <a:gd name="T82" fmla="*/ 563711 w 3950"/>
              <a:gd name="T83" fmla="*/ 325362 h 3962"/>
              <a:gd name="T84" fmla="*/ 627304 w 3950"/>
              <a:gd name="T85" fmla="*/ 648906 h 3962"/>
              <a:gd name="T86" fmla="*/ 633210 w 3950"/>
              <a:gd name="T87" fmla="*/ 427151 h 3962"/>
              <a:gd name="T88" fmla="*/ 817631 w 3950"/>
              <a:gd name="T89" fmla="*/ 427151 h 3962"/>
              <a:gd name="T90" fmla="*/ 532823 w 3950"/>
              <a:gd name="T91" fmla="*/ 795228 h 39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5"/>
                  <a:pt x="3245" y="1215"/>
                  <a:pt x="3245" y="1215"/>
                </a:cubicBezTo>
                <a:cubicBezTo>
                  <a:pt x="3239" y="1215"/>
                  <a:pt x="3239" y="1215"/>
                  <a:pt x="3239" y="1215"/>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99" y="2865"/>
                </a:moveTo>
                <a:cubicBezTo>
                  <a:pt x="2799" y="2754"/>
                  <a:pt x="2768" y="2668"/>
                  <a:pt x="2708" y="2606"/>
                </a:cubicBezTo>
                <a:cubicBezTo>
                  <a:pt x="2648" y="2544"/>
                  <a:pt x="2568" y="2513"/>
                  <a:pt x="2468" y="2513"/>
                </a:cubicBezTo>
                <a:cubicBezTo>
                  <a:pt x="2413" y="2513"/>
                  <a:pt x="2364" y="2522"/>
                  <a:pt x="2322" y="2540"/>
                </a:cubicBezTo>
                <a:cubicBezTo>
                  <a:pt x="2290" y="2553"/>
                  <a:pt x="2261" y="2574"/>
                  <a:pt x="2234" y="2601"/>
                </a:cubicBezTo>
                <a:cubicBezTo>
                  <a:pt x="2207" y="2629"/>
                  <a:pt x="2186" y="2660"/>
                  <a:pt x="2171" y="2694"/>
                </a:cubicBezTo>
                <a:cubicBezTo>
                  <a:pt x="2150" y="2741"/>
                  <a:pt x="2140" y="2799"/>
                  <a:pt x="2140" y="2868"/>
                </a:cubicBezTo>
                <a:cubicBezTo>
                  <a:pt x="2140" y="2976"/>
                  <a:pt x="2170" y="3061"/>
                  <a:pt x="2229" y="3123"/>
                </a:cubicBezTo>
                <a:cubicBezTo>
                  <a:pt x="2289" y="3184"/>
                  <a:pt x="2369" y="3215"/>
                  <a:pt x="2470" y="3215"/>
                </a:cubicBezTo>
                <a:cubicBezTo>
                  <a:pt x="2570" y="3215"/>
                  <a:pt x="2650" y="3184"/>
                  <a:pt x="2709" y="3122"/>
                </a:cubicBezTo>
                <a:cubicBezTo>
                  <a:pt x="2768" y="3060"/>
                  <a:pt x="2799" y="2975"/>
                  <a:pt x="2799" y="2865"/>
                </a:cubicBezTo>
                <a:close/>
                <a:moveTo>
                  <a:pt x="2028" y="2871"/>
                </a:moveTo>
                <a:cubicBezTo>
                  <a:pt x="2028" y="2807"/>
                  <a:pt x="2020" y="2754"/>
                  <a:pt x="2006" y="2710"/>
                </a:cubicBezTo>
                <a:cubicBezTo>
                  <a:pt x="1991" y="2667"/>
                  <a:pt x="1969" y="2630"/>
                  <a:pt x="1941" y="2600"/>
                </a:cubicBezTo>
                <a:cubicBezTo>
                  <a:pt x="1913" y="2570"/>
                  <a:pt x="1878" y="2549"/>
                  <a:pt x="1839" y="2538"/>
                </a:cubicBezTo>
                <a:cubicBezTo>
                  <a:pt x="1809" y="2529"/>
                  <a:pt x="1766" y="2525"/>
                  <a:pt x="1709" y="2525"/>
                </a:cubicBezTo>
                <a:cubicBezTo>
                  <a:pt x="1459" y="2525"/>
                  <a:pt x="1459" y="2525"/>
                  <a:pt x="1459" y="2525"/>
                </a:cubicBezTo>
                <a:cubicBezTo>
                  <a:pt x="1459" y="3203"/>
                  <a:pt x="1459" y="3203"/>
                  <a:pt x="1459" y="3203"/>
                </a:cubicBezTo>
                <a:cubicBezTo>
                  <a:pt x="1717" y="3203"/>
                  <a:pt x="1717" y="3203"/>
                  <a:pt x="1717" y="3203"/>
                </a:cubicBezTo>
                <a:cubicBezTo>
                  <a:pt x="1767" y="3203"/>
                  <a:pt x="1808" y="3199"/>
                  <a:pt x="1838" y="3189"/>
                </a:cubicBezTo>
                <a:cubicBezTo>
                  <a:pt x="1878" y="3176"/>
                  <a:pt x="1911" y="3158"/>
                  <a:pt x="1934" y="3135"/>
                </a:cubicBezTo>
                <a:cubicBezTo>
                  <a:pt x="1966" y="3104"/>
                  <a:pt x="1990" y="3064"/>
                  <a:pt x="2007" y="3015"/>
                </a:cubicBezTo>
                <a:cubicBezTo>
                  <a:pt x="2021" y="2975"/>
                  <a:pt x="2028" y="2926"/>
                  <a:pt x="2028" y="2871"/>
                </a:cubicBezTo>
                <a:close/>
                <a:moveTo>
                  <a:pt x="3093" y="2684"/>
                </a:moveTo>
                <a:cubicBezTo>
                  <a:pt x="3124" y="2648"/>
                  <a:pt x="3165" y="2630"/>
                  <a:pt x="3215" y="2630"/>
                </a:cubicBezTo>
                <a:cubicBezTo>
                  <a:pt x="3252" y="2630"/>
                  <a:pt x="3283" y="2640"/>
                  <a:pt x="3308" y="2661"/>
                </a:cubicBezTo>
                <a:cubicBezTo>
                  <a:pt x="3334" y="2681"/>
                  <a:pt x="3350" y="2709"/>
                  <a:pt x="3358" y="2744"/>
                </a:cubicBezTo>
                <a:cubicBezTo>
                  <a:pt x="3494" y="2712"/>
                  <a:pt x="3494" y="2712"/>
                  <a:pt x="3494" y="2712"/>
                </a:cubicBezTo>
                <a:cubicBezTo>
                  <a:pt x="3479" y="2657"/>
                  <a:pt x="3455" y="2616"/>
                  <a:pt x="3425" y="2587"/>
                </a:cubicBezTo>
                <a:cubicBezTo>
                  <a:pt x="3373" y="2538"/>
                  <a:pt x="3305" y="2513"/>
                  <a:pt x="3222" y="2513"/>
                </a:cubicBezTo>
                <a:cubicBezTo>
                  <a:pt x="3127" y="2513"/>
                  <a:pt x="3051" y="2544"/>
                  <a:pt x="2992" y="2607"/>
                </a:cubicBezTo>
                <a:cubicBezTo>
                  <a:pt x="2934" y="2670"/>
                  <a:pt x="2905" y="2757"/>
                  <a:pt x="2905" y="2870"/>
                </a:cubicBezTo>
                <a:cubicBezTo>
                  <a:pt x="2905" y="2977"/>
                  <a:pt x="2934" y="3061"/>
                  <a:pt x="2992" y="3123"/>
                </a:cubicBezTo>
                <a:cubicBezTo>
                  <a:pt x="3050" y="3184"/>
                  <a:pt x="3124" y="3215"/>
                  <a:pt x="3214" y="3215"/>
                </a:cubicBezTo>
                <a:cubicBezTo>
                  <a:pt x="3287" y="3215"/>
                  <a:pt x="3347" y="3197"/>
                  <a:pt x="3394" y="3161"/>
                </a:cubicBezTo>
                <a:cubicBezTo>
                  <a:pt x="3442" y="3125"/>
                  <a:pt x="3475" y="3070"/>
                  <a:pt x="3496" y="2996"/>
                </a:cubicBezTo>
                <a:cubicBezTo>
                  <a:pt x="3363" y="2954"/>
                  <a:pt x="3363" y="2954"/>
                  <a:pt x="3363" y="2954"/>
                </a:cubicBezTo>
                <a:cubicBezTo>
                  <a:pt x="3352" y="3004"/>
                  <a:pt x="3333" y="3040"/>
                  <a:pt x="3307" y="3063"/>
                </a:cubicBezTo>
                <a:cubicBezTo>
                  <a:pt x="3280" y="3086"/>
                  <a:pt x="3249" y="3098"/>
                  <a:pt x="3213" y="3098"/>
                </a:cubicBezTo>
                <a:cubicBezTo>
                  <a:pt x="3163" y="3098"/>
                  <a:pt x="3123" y="3080"/>
                  <a:pt x="3092" y="3043"/>
                </a:cubicBezTo>
                <a:cubicBezTo>
                  <a:pt x="3061" y="3007"/>
                  <a:pt x="3046" y="2946"/>
                  <a:pt x="3046" y="2860"/>
                </a:cubicBezTo>
                <a:cubicBezTo>
                  <a:pt x="3046" y="2779"/>
                  <a:pt x="3062" y="2721"/>
                  <a:pt x="3093" y="2684"/>
                </a:cubicBezTo>
                <a:close/>
                <a:moveTo>
                  <a:pt x="1837" y="3054"/>
                </a:moveTo>
                <a:cubicBezTo>
                  <a:pt x="1822" y="3068"/>
                  <a:pt x="1803" y="3077"/>
                  <a:pt x="1781" y="3082"/>
                </a:cubicBezTo>
                <a:cubicBezTo>
                  <a:pt x="1764" y="3087"/>
                  <a:pt x="1736" y="3089"/>
                  <a:pt x="1698" y="3089"/>
                </a:cubicBezTo>
                <a:cubicBezTo>
                  <a:pt x="1596" y="3089"/>
                  <a:pt x="1596" y="3089"/>
                  <a:pt x="1596" y="3089"/>
                </a:cubicBezTo>
                <a:cubicBezTo>
                  <a:pt x="1596" y="2639"/>
                  <a:pt x="1596" y="2639"/>
                  <a:pt x="1596" y="2639"/>
                </a:cubicBezTo>
                <a:cubicBezTo>
                  <a:pt x="1658" y="2639"/>
                  <a:pt x="1658" y="2639"/>
                  <a:pt x="1658" y="2639"/>
                </a:cubicBezTo>
                <a:cubicBezTo>
                  <a:pt x="1713" y="2639"/>
                  <a:pt x="1751" y="2642"/>
                  <a:pt x="1770" y="2646"/>
                </a:cubicBezTo>
                <a:cubicBezTo>
                  <a:pt x="1796" y="2652"/>
                  <a:pt x="1817" y="2662"/>
                  <a:pt x="1833" y="2678"/>
                </a:cubicBezTo>
                <a:cubicBezTo>
                  <a:pt x="1850" y="2694"/>
                  <a:pt x="1863" y="2716"/>
                  <a:pt x="1872" y="2744"/>
                </a:cubicBezTo>
                <a:cubicBezTo>
                  <a:pt x="1882" y="2772"/>
                  <a:pt x="1886" y="2812"/>
                  <a:pt x="1886" y="2865"/>
                </a:cubicBezTo>
                <a:cubicBezTo>
                  <a:pt x="1886" y="2917"/>
                  <a:pt x="1882" y="2958"/>
                  <a:pt x="1872" y="2989"/>
                </a:cubicBezTo>
                <a:cubicBezTo>
                  <a:pt x="1863" y="3019"/>
                  <a:pt x="1851" y="3041"/>
                  <a:pt x="1837" y="3054"/>
                </a:cubicBezTo>
                <a:close/>
                <a:moveTo>
                  <a:pt x="2335" y="3038"/>
                </a:moveTo>
                <a:cubicBezTo>
                  <a:pt x="2299" y="2999"/>
                  <a:pt x="2281" y="2940"/>
                  <a:pt x="2281" y="2864"/>
                </a:cubicBezTo>
                <a:cubicBezTo>
                  <a:pt x="2281" y="2785"/>
                  <a:pt x="2299" y="2727"/>
                  <a:pt x="2333" y="2689"/>
                </a:cubicBezTo>
                <a:cubicBezTo>
                  <a:pt x="2368" y="2650"/>
                  <a:pt x="2413" y="2630"/>
                  <a:pt x="2470" y="2630"/>
                </a:cubicBezTo>
                <a:cubicBezTo>
                  <a:pt x="2526" y="2630"/>
                  <a:pt x="2571" y="2649"/>
                  <a:pt x="2606" y="2688"/>
                </a:cubicBezTo>
                <a:cubicBezTo>
                  <a:pt x="2640" y="2726"/>
                  <a:pt x="2657" y="2784"/>
                  <a:pt x="2657" y="2862"/>
                </a:cubicBezTo>
                <a:cubicBezTo>
                  <a:pt x="2657" y="2940"/>
                  <a:pt x="2639" y="3000"/>
                  <a:pt x="2604" y="3039"/>
                </a:cubicBezTo>
                <a:cubicBezTo>
                  <a:pt x="2569" y="3078"/>
                  <a:pt x="2524" y="3098"/>
                  <a:pt x="2470" y="3098"/>
                </a:cubicBezTo>
                <a:cubicBezTo>
                  <a:pt x="2415" y="3098"/>
                  <a:pt x="2370" y="3078"/>
                  <a:pt x="2335" y="3038"/>
                </a:cubicBezTo>
                <a:close/>
                <a:moveTo>
                  <a:pt x="1088" y="1411"/>
                </a:moveTo>
                <a:cubicBezTo>
                  <a:pt x="1075" y="1363"/>
                  <a:pt x="1059" y="1279"/>
                  <a:pt x="1052" y="1235"/>
                </a:cubicBezTo>
                <a:cubicBezTo>
                  <a:pt x="1047" y="1235"/>
                  <a:pt x="1047" y="1235"/>
                  <a:pt x="1047" y="1235"/>
                </a:cubicBezTo>
                <a:cubicBezTo>
                  <a:pt x="1041" y="1277"/>
                  <a:pt x="1022" y="1367"/>
                  <a:pt x="1012" y="1408"/>
                </a:cubicBezTo>
                <a:cubicBezTo>
                  <a:pt x="926" y="1750"/>
                  <a:pt x="926" y="1750"/>
                  <a:pt x="926" y="1750"/>
                </a:cubicBezTo>
                <a:cubicBezTo>
                  <a:pt x="596" y="1750"/>
                  <a:pt x="596" y="1750"/>
                  <a:pt x="596" y="1750"/>
                </a:cubicBezTo>
                <a:cubicBezTo>
                  <a:pt x="408" y="940"/>
                  <a:pt x="408" y="940"/>
                  <a:pt x="408" y="940"/>
                </a:cubicBezTo>
                <a:cubicBezTo>
                  <a:pt x="328" y="940"/>
                  <a:pt x="328" y="940"/>
                  <a:pt x="328" y="940"/>
                </a:cubicBezTo>
                <a:cubicBezTo>
                  <a:pt x="328" y="716"/>
                  <a:pt x="328" y="716"/>
                  <a:pt x="328" y="716"/>
                </a:cubicBezTo>
                <a:cubicBezTo>
                  <a:pt x="798" y="716"/>
                  <a:pt x="798" y="716"/>
                  <a:pt x="798" y="716"/>
                </a:cubicBezTo>
                <a:cubicBezTo>
                  <a:pt x="798" y="940"/>
                  <a:pt x="798" y="940"/>
                  <a:pt x="798" y="940"/>
                </a:cubicBezTo>
                <a:cubicBezTo>
                  <a:pt x="715" y="940"/>
                  <a:pt x="715" y="940"/>
                  <a:pt x="715" y="940"/>
                </a:cubicBezTo>
                <a:cubicBezTo>
                  <a:pt x="752" y="1148"/>
                  <a:pt x="752" y="1148"/>
                  <a:pt x="752" y="1148"/>
                </a:cubicBezTo>
                <a:cubicBezTo>
                  <a:pt x="768" y="1216"/>
                  <a:pt x="792" y="1386"/>
                  <a:pt x="798" y="1428"/>
                </a:cubicBezTo>
                <a:cubicBezTo>
                  <a:pt x="805" y="1428"/>
                  <a:pt x="805" y="1428"/>
                  <a:pt x="805" y="1428"/>
                </a:cubicBezTo>
                <a:cubicBezTo>
                  <a:pt x="808" y="1388"/>
                  <a:pt x="846" y="1211"/>
                  <a:pt x="874" y="1075"/>
                </a:cubicBezTo>
                <a:cubicBezTo>
                  <a:pt x="946" y="716"/>
                  <a:pt x="946" y="716"/>
                  <a:pt x="946" y="716"/>
                </a:cubicBezTo>
                <a:cubicBezTo>
                  <a:pt x="1241" y="716"/>
                  <a:pt x="1241" y="716"/>
                  <a:pt x="1241" y="716"/>
                </a:cubicBezTo>
                <a:cubicBezTo>
                  <a:pt x="1331" y="1148"/>
                  <a:pt x="1331" y="1148"/>
                  <a:pt x="1331" y="1148"/>
                </a:cubicBezTo>
                <a:cubicBezTo>
                  <a:pt x="1351" y="1241"/>
                  <a:pt x="1367" y="1357"/>
                  <a:pt x="1374" y="1428"/>
                </a:cubicBezTo>
                <a:cubicBezTo>
                  <a:pt x="1381" y="1428"/>
                  <a:pt x="1381" y="1428"/>
                  <a:pt x="1381" y="1428"/>
                </a:cubicBezTo>
                <a:cubicBezTo>
                  <a:pt x="1386" y="1364"/>
                  <a:pt x="1411" y="1216"/>
                  <a:pt x="1423" y="1156"/>
                </a:cubicBezTo>
                <a:cubicBezTo>
                  <a:pt x="1472" y="940"/>
                  <a:pt x="1472" y="940"/>
                  <a:pt x="1472" y="940"/>
                </a:cubicBezTo>
                <a:cubicBezTo>
                  <a:pt x="1394" y="940"/>
                  <a:pt x="1394" y="940"/>
                  <a:pt x="1394" y="940"/>
                </a:cubicBezTo>
                <a:cubicBezTo>
                  <a:pt x="1394" y="716"/>
                  <a:pt x="1394" y="716"/>
                  <a:pt x="1394" y="716"/>
                </a:cubicBezTo>
                <a:cubicBezTo>
                  <a:pt x="1800" y="716"/>
                  <a:pt x="1800" y="716"/>
                  <a:pt x="1800" y="716"/>
                </a:cubicBezTo>
                <a:cubicBezTo>
                  <a:pt x="1800" y="940"/>
                  <a:pt x="1800" y="940"/>
                  <a:pt x="1800" y="940"/>
                </a:cubicBezTo>
                <a:cubicBezTo>
                  <a:pt x="1722" y="940"/>
                  <a:pt x="1722" y="940"/>
                  <a:pt x="1722" y="940"/>
                </a:cubicBezTo>
                <a:cubicBezTo>
                  <a:pt x="1510" y="1750"/>
                  <a:pt x="1510" y="1750"/>
                  <a:pt x="1510" y="1750"/>
                </a:cubicBezTo>
                <a:cubicBezTo>
                  <a:pt x="1173" y="1750"/>
                  <a:pt x="1173" y="1750"/>
                  <a:pt x="1173" y="1750"/>
                </a:cubicBezTo>
                <a:lnTo>
                  <a:pt x="1088" y="141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6" name="KSO_Shape"/>
          <p:cNvSpPr>
            <a:spLocks/>
          </p:cNvSpPr>
          <p:nvPr/>
        </p:nvSpPr>
        <p:spPr bwMode="auto">
          <a:xfrm>
            <a:off x="4090219" y="5162098"/>
            <a:ext cx="318319" cy="322018"/>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116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121062 w 3950"/>
              <a:gd name="T31" fmla="*/ 1141948 h 3962"/>
              <a:gd name="T32" fmla="*/ 986153 w 3950"/>
              <a:gd name="T33" fmla="*/ 1224197 h 3962"/>
              <a:gd name="T34" fmla="*/ 1121971 w 3950"/>
              <a:gd name="T35" fmla="*/ 1460948 h 3962"/>
              <a:gd name="T36" fmla="*/ 921197 w 3950"/>
              <a:gd name="T37" fmla="*/ 1304629 h 3962"/>
              <a:gd name="T38" fmla="*/ 835346 w 3950"/>
              <a:gd name="T39" fmla="*/ 1153308 h 3962"/>
              <a:gd name="T40" fmla="*/ 662735 w 3950"/>
              <a:gd name="T41" fmla="*/ 1455495 h 3962"/>
              <a:gd name="T42" fmla="*/ 878499 w 3950"/>
              <a:gd name="T43" fmla="*/ 1424595 h 3962"/>
              <a:gd name="T44" fmla="*/ 1404962 w 3950"/>
              <a:gd name="T45" fmla="*/ 1219653 h 3962"/>
              <a:gd name="T46" fmla="*/ 1525335 w 3950"/>
              <a:gd name="T47" fmla="*/ 1246918 h 3962"/>
              <a:gd name="T48" fmla="*/ 1463559 w 3950"/>
              <a:gd name="T49" fmla="*/ 1141948 h 3962"/>
              <a:gd name="T50" fmla="*/ 1359084 w 3950"/>
              <a:gd name="T51" fmla="*/ 1419142 h 3962"/>
              <a:gd name="T52" fmla="*/ 1588020 w 3950"/>
              <a:gd name="T53" fmla="*/ 1361431 h 3962"/>
              <a:gd name="T54" fmla="*/ 1459471 w 3950"/>
              <a:gd name="T55" fmla="*/ 1407781 h 3962"/>
              <a:gd name="T56" fmla="*/ 1404962 w 3950"/>
              <a:gd name="T57" fmla="*/ 1219653 h 3962"/>
              <a:gd name="T58" fmla="*/ 771298 w 3950"/>
              <a:gd name="T59" fmla="*/ 1403692 h 3962"/>
              <a:gd name="T60" fmla="*/ 753129 w 3950"/>
              <a:gd name="T61" fmla="*/ 1199204 h 3962"/>
              <a:gd name="T62" fmla="*/ 850336 w 3950"/>
              <a:gd name="T63" fmla="*/ 1246918 h 3962"/>
              <a:gd name="T64" fmla="*/ 834437 w 3950"/>
              <a:gd name="T65" fmla="*/ 1387787 h 3962"/>
              <a:gd name="T66" fmla="*/ 1059740 w 3950"/>
              <a:gd name="T67" fmla="*/ 1221925 h 3962"/>
              <a:gd name="T68" fmla="*/ 1206914 w 3950"/>
              <a:gd name="T69" fmla="*/ 1300539 h 3962"/>
              <a:gd name="T70" fmla="*/ 1060649 w 3950"/>
              <a:gd name="T71" fmla="*/ 1380516 h 3962"/>
              <a:gd name="T72" fmla="*/ 475588 w 3950"/>
              <a:gd name="T73" fmla="*/ 561204 h 3962"/>
              <a:gd name="T74" fmla="*/ 270727 w 3950"/>
              <a:gd name="T75" fmla="*/ 795228 h 3962"/>
              <a:gd name="T76" fmla="*/ 148990 w 3950"/>
              <a:gd name="T77" fmla="*/ 325362 h 3962"/>
              <a:gd name="T78" fmla="*/ 324781 w 3950"/>
              <a:gd name="T79" fmla="*/ 427151 h 3962"/>
              <a:gd name="T80" fmla="*/ 365663 w 3950"/>
              <a:gd name="T81" fmla="*/ 648906 h 3962"/>
              <a:gd name="T82" fmla="*/ 563711 w 3950"/>
              <a:gd name="T83" fmla="*/ 325362 h 3962"/>
              <a:gd name="T84" fmla="*/ 627304 w 3950"/>
              <a:gd name="T85" fmla="*/ 648906 h 3962"/>
              <a:gd name="T86" fmla="*/ 633210 w 3950"/>
              <a:gd name="T87" fmla="*/ 427151 h 3962"/>
              <a:gd name="T88" fmla="*/ 817631 w 3950"/>
              <a:gd name="T89" fmla="*/ 427151 h 3962"/>
              <a:gd name="T90" fmla="*/ 532823 w 3950"/>
              <a:gd name="T91" fmla="*/ 795228 h 39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5"/>
                  <a:pt x="3245" y="1215"/>
                  <a:pt x="3245" y="1215"/>
                </a:cubicBezTo>
                <a:cubicBezTo>
                  <a:pt x="3239" y="1215"/>
                  <a:pt x="3239" y="1215"/>
                  <a:pt x="3239" y="1215"/>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99" y="2865"/>
                </a:moveTo>
                <a:cubicBezTo>
                  <a:pt x="2799" y="2754"/>
                  <a:pt x="2768" y="2668"/>
                  <a:pt x="2708" y="2606"/>
                </a:cubicBezTo>
                <a:cubicBezTo>
                  <a:pt x="2648" y="2544"/>
                  <a:pt x="2568" y="2513"/>
                  <a:pt x="2468" y="2513"/>
                </a:cubicBezTo>
                <a:cubicBezTo>
                  <a:pt x="2413" y="2513"/>
                  <a:pt x="2364" y="2522"/>
                  <a:pt x="2322" y="2540"/>
                </a:cubicBezTo>
                <a:cubicBezTo>
                  <a:pt x="2290" y="2553"/>
                  <a:pt x="2261" y="2574"/>
                  <a:pt x="2234" y="2601"/>
                </a:cubicBezTo>
                <a:cubicBezTo>
                  <a:pt x="2207" y="2629"/>
                  <a:pt x="2186" y="2660"/>
                  <a:pt x="2171" y="2694"/>
                </a:cubicBezTo>
                <a:cubicBezTo>
                  <a:pt x="2150" y="2741"/>
                  <a:pt x="2140" y="2799"/>
                  <a:pt x="2140" y="2868"/>
                </a:cubicBezTo>
                <a:cubicBezTo>
                  <a:pt x="2140" y="2976"/>
                  <a:pt x="2170" y="3061"/>
                  <a:pt x="2229" y="3123"/>
                </a:cubicBezTo>
                <a:cubicBezTo>
                  <a:pt x="2289" y="3184"/>
                  <a:pt x="2369" y="3215"/>
                  <a:pt x="2470" y="3215"/>
                </a:cubicBezTo>
                <a:cubicBezTo>
                  <a:pt x="2570" y="3215"/>
                  <a:pt x="2650" y="3184"/>
                  <a:pt x="2709" y="3122"/>
                </a:cubicBezTo>
                <a:cubicBezTo>
                  <a:pt x="2768" y="3060"/>
                  <a:pt x="2799" y="2975"/>
                  <a:pt x="2799" y="2865"/>
                </a:cubicBezTo>
                <a:close/>
                <a:moveTo>
                  <a:pt x="2028" y="2871"/>
                </a:moveTo>
                <a:cubicBezTo>
                  <a:pt x="2028" y="2807"/>
                  <a:pt x="2020" y="2754"/>
                  <a:pt x="2006" y="2710"/>
                </a:cubicBezTo>
                <a:cubicBezTo>
                  <a:pt x="1991" y="2667"/>
                  <a:pt x="1969" y="2630"/>
                  <a:pt x="1941" y="2600"/>
                </a:cubicBezTo>
                <a:cubicBezTo>
                  <a:pt x="1913" y="2570"/>
                  <a:pt x="1878" y="2549"/>
                  <a:pt x="1839" y="2538"/>
                </a:cubicBezTo>
                <a:cubicBezTo>
                  <a:pt x="1809" y="2529"/>
                  <a:pt x="1766" y="2525"/>
                  <a:pt x="1709" y="2525"/>
                </a:cubicBezTo>
                <a:cubicBezTo>
                  <a:pt x="1459" y="2525"/>
                  <a:pt x="1459" y="2525"/>
                  <a:pt x="1459" y="2525"/>
                </a:cubicBezTo>
                <a:cubicBezTo>
                  <a:pt x="1459" y="3203"/>
                  <a:pt x="1459" y="3203"/>
                  <a:pt x="1459" y="3203"/>
                </a:cubicBezTo>
                <a:cubicBezTo>
                  <a:pt x="1717" y="3203"/>
                  <a:pt x="1717" y="3203"/>
                  <a:pt x="1717" y="3203"/>
                </a:cubicBezTo>
                <a:cubicBezTo>
                  <a:pt x="1767" y="3203"/>
                  <a:pt x="1808" y="3199"/>
                  <a:pt x="1838" y="3189"/>
                </a:cubicBezTo>
                <a:cubicBezTo>
                  <a:pt x="1878" y="3176"/>
                  <a:pt x="1911" y="3158"/>
                  <a:pt x="1934" y="3135"/>
                </a:cubicBezTo>
                <a:cubicBezTo>
                  <a:pt x="1966" y="3104"/>
                  <a:pt x="1990" y="3064"/>
                  <a:pt x="2007" y="3015"/>
                </a:cubicBezTo>
                <a:cubicBezTo>
                  <a:pt x="2021" y="2975"/>
                  <a:pt x="2028" y="2926"/>
                  <a:pt x="2028" y="2871"/>
                </a:cubicBezTo>
                <a:close/>
                <a:moveTo>
                  <a:pt x="3093" y="2684"/>
                </a:moveTo>
                <a:cubicBezTo>
                  <a:pt x="3124" y="2648"/>
                  <a:pt x="3165" y="2630"/>
                  <a:pt x="3215" y="2630"/>
                </a:cubicBezTo>
                <a:cubicBezTo>
                  <a:pt x="3252" y="2630"/>
                  <a:pt x="3283" y="2640"/>
                  <a:pt x="3308" y="2661"/>
                </a:cubicBezTo>
                <a:cubicBezTo>
                  <a:pt x="3334" y="2681"/>
                  <a:pt x="3350" y="2709"/>
                  <a:pt x="3358" y="2744"/>
                </a:cubicBezTo>
                <a:cubicBezTo>
                  <a:pt x="3494" y="2712"/>
                  <a:pt x="3494" y="2712"/>
                  <a:pt x="3494" y="2712"/>
                </a:cubicBezTo>
                <a:cubicBezTo>
                  <a:pt x="3479" y="2657"/>
                  <a:pt x="3455" y="2616"/>
                  <a:pt x="3425" y="2587"/>
                </a:cubicBezTo>
                <a:cubicBezTo>
                  <a:pt x="3373" y="2538"/>
                  <a:pt x="3305" y="2513"/>
                  <a:pt x="3222" y="2513"/>
                </a:cubicBezTo>
                <a:cubicBezTo>
                  <a:pt x="3127" y="2513"/>
                  <a:pt x="3051" y="2544"/>
                  <a:pt x="2992" y="2607"/>
                </a:cubicBezTo>
                <a:cubicBezTo>
                  <a:pt x="2934" y="2670"/>
                  <a:pt x="2905" y="2757"/>
                  <a:pt x="2905" y="2870"/>
                </a:cubicBezTo>
                <a:cubicBezTo>
                  <a:pt x="2905" y="2977"/>
                  <a:pt x="2934" y="3061"/>
                  <a:pt x="2992" y="3123"/>
                </a:cubicBezTo>
                <a:cubicBezTo>
                  <a:pt x="3050" y="3184"/>
                  <a:pt x="3124" y="3215"/>
                  <a:pt x="3214" y="3215"/>
                </a:cubicBezTo>
                <a:cubicBezTo>
                  <a:pt x="3287" y="3215"/>
                  <a:pt x="3347" y="3197"/>
                  <a:pt x="3394" y="3161"/>
                </a:cubicBezTo>
                <a:cubicBezTo>
                  <a:pt x="3442" y="3125"/>
                  <a:pt x="3475" y="3070"/>
                  <a:pt x="3496" y="2996"/>
                </a:cubicBezTo>
                <a:cubicBezTo>
                  <a:pt x="3363" y="2954"/>
                  <a:pt x="3363" y="2954"/>
                  <a:pt x="3363" y="2954"/>
                </a:cubicBezTo>
                <a:cubicBezTo>
                  <a:pt x="3352" y="3004"/>
                  <a:pt x="3333" y="3040"/>
                  <a:pt x="3307" y="3063"/>
                </a:cubicBezTo>
                <a:cubicBezTo>
                  <a:pt x="3280" y="3086"/>
                  <a:pt x="3249" y="3098"/>
                  <a:pt x="3213" y="3098"/>
                </a:cubicBezTo>
                <a:cubicBezTo>
                  <a:pt x="3163" y="3098"/>
                  <a:pt x="3123" y="3080"/>
                  <a:pt x="3092" y="3043"/>
                </a:cubicBezTo>
                <a:cubicBezTo>
                  <a:pt x="3061" y="3007"/>
                  <a:pt x="3046" y="2946"/>
                  <a:pt x="3046" y="2860"/>
                </a:cubicBezTo>
                <a:cubicBezTo>
                  <a:pt x="3046" y="2779"/>
                  <a:pt x="3062" y="2721"/>
                  <a:pt x="3093" y="2684"/>
                </a:cubicBezTo>
                <a:close/>
                <a:moveTo>
                  <a:pt x="1837" y="3054"/>
                </a:moveTo>
                <a:cubicBezTo>
                  <a:pt x="1822" y="3068"/>
                  <a:pt x="1803" y="3077"/>
                  <a:pt x="1781" y="3082"/>
                </a:cubicBezTo>
                <a:cubicBezTo>
                  <a:pt x="1764" y="3087"/>
                  <a:pt x="1736" y="3089"/>
                  <a:pt x="1698" y="3089"/>
                </a:cubicBezTo>
                <a:cubicBezTo>
                  <a:pt x="1596" y="3089"/>
                  <a:pt x="1596" y="3089"/>
                  <a:pt x="1596" y="3089"/>
                </a:cubicBezTo>
                <a:cubicBezTo>
                  <a:pt x="1596" y="2639"/>
                  <a:pt x="1596" y="2639"/>
                  <a:pt x="1596" y="2639"/>
                </a:cubicBezTo>
                <a:cubicBezTo>
                  <a:pt x="1658" y="2639"/>
                  <a:pt x="1658" y="2639"/>
                  <a:pt x="1658" y="2639"/>
                </a:cubicBezTo>
                <a:cubicBezTo>
                  <a:pt x="1713" y="2639"/>
                  <a:pt x="1751" y="2642"/>
                  <a:pt x="1770" y="2646"/>
                </a:cubicBezTo>
                <a:cubicBezTo>
                  <a:pt x="1796" y="2652"/>
                  <a:pt x="1817" y="2662"/>
                  <a:pt x="1833" y="2678"/>
                </a:cubicBezTo>
                <a:cubicBezTo>
                  <a:pt x="1850" y="2694"/>
                  <a:pt x="1863" y="2716"/>
                  <a:pt x="1872" y="2744"/>
                </a:cubicBezTo>
                <a:cubicBezTo>
                  <a:pt x="1882" y="2772"/>
                  <a:pt x="1886" y="2812"/>
                  <a:pt x="1886" y="2865"/>
                </a:cubicBezTo>
                <a:cubicBezTo>
                  <a:pt x="1886" y="2917"/>
                  <a:pt x="1882" y="2958"/>
                  <a:pt x="1872" y="2989"/>
                </a:cubicBezTo>
                <a:cubicBezTo>
                  <a:pt x="1863" y="3019"/>
                  <a:pt x="1851" y="3041"/>
                  <a:pt x="1837" y="3054"/>
                </a:cubicBezTo>
                <a:close/>
                <a:moveTo>
                  <a:pt x="2335" y="3038"/>
                </a:moveTo>
                <a:cubicBezTo>
                  <a:pt x="2299" y="2999"/>
                  <a:pt x="2281" y="2940"/>
                  <a:pt x="2281" y="2864"/>
                </a:cubicBezTo>
                <a:cubicBezTo>
                  <a:pt x="2281" y="2785"/>
                  <a:pt x="2299" y="2727"/>
                  <a:pt x="2333" y="2689"/>
                </a:cubicBezTo>
                <a:cubicBezTo>
                  <a:pt x="2368" y="2650"/>
                  <a:pt x="2413" y="2630"/>
                  <a:pt x="2470" y="2630"/>
                </a:cubicBezTo>
                <a:cubicBezTo>
                  <a:pt x="2526" y="2630"/>
                  <a:pt x="2571" y="2649"/>
                  <a:pt x="2606" y="2688"/>
                </a:cubicBezTo>
                <a:cubicBezTo>
                  <a:pt x="2640" y="2726"/>
                  <a:pt x="2657" y="2784"/>
                  <a:pt x="2657" y="2862"/>
                </a:cubicBezTo>
                <a:cubicBezTo>
                  <a:pt x="2657" y="2940"/>
                  <a:pt x="2639" y="3000"/>
                  <a:pt x="2604" y="3039"/>
                </a:cubicBezTo>
                <a:cubicBezTo>
                  <a:pt x="2569" y="3078"/>
                  <a:pt x="2524" y="3098"/>
                  <a:pt x="2470" y="3098"/>
                </a:cubicBezTo>
                <a:cubicBezTo>
                  <a:pt x="2415" y="3098"/>
                  <a:pt x="2370" y="3078"/>
                  <a:pt x="2335" y="3038"/>
                </a:cubicBezTo>
                <a:close/>
                <a:moveTo>
                  <a:pt x="1088" y="1411"/>
                </a:moveTo>
                <a:cubicBezTo>
                  <a:pt x="1075" y="1363"/>
                  <a:pt x="1059" y="1279"/>
                  <a:pt x="1052" y="1235"/>
                </a:cubicBezTo>
                <a:cubicBezTo>
                  <a:pt x="1047" y="1235"/>
                  <a:pt x="1047" y="1235"/>
                  <a:pt x="1047" y="1235"/>
                </a:cubicBezTo>
                <a:cubicBezTo>
                  <a:pt x="1041" y="1277"/>
                  <a:pt x="1022" y="1367"/>
                  <a:pt x="1012" y="1408"/>
                </a:cubicBezTo>
                <a:cubicBezTo>
                  <a:pt x="926" y="1750"/>
                  <a:pt x="926" y="1750"/>
                  <a:pt x="926" y="1750"/>
                </a:cubicBezTo>
                <a:cubicBezTo>
                  <a:pt x="596" y="1750"/>
                  <a:pt x="596" y="1750"/>
                  <a:pt x="596" y="1750"/>
                </a:cubicBezTo>
                <a:cubicBezTo>
                  <a:pt x="408" y="940"/>
                  <a:pt x="408" y="940"/>
                  <a:pt x="408" y="940"/>
                </a:cubicBezTo>
                <a:cubicBezTo>
                  <a:pt x="328" y="940"/>
                  <a:pt x="328" y="940"/>
                  <a:pt x="328" y="940"/>
                </a:cubicBezTo>
                <a:cubicBezTo>
                  <a:pt x="328" y="716"/>
                  <a:pt x="328" y="716"/>
                  <a:pt x="328" y="716"/>
                </a:cubicBezTo>
                <a:cubicBezTo>
                  <a:pt x="798" y="716"/>
                  <a:pt x="798" y="716"/>
                  <a:pt x="798" y="716"/>
                </a:cubicBezTo>
                <a:cubicBezTo>
                  <a:pt x="798" y="940"/>
                  <a:pt x="798" y="940"/>
                  <a:pt x="798" y="940"/>
                </a:cubicBezTo>
                <a:cubicBezTo>
                  <a:pt x="715" y="940"/>
                  <a:pt x="715" y="940"/>
                  <a:pt x="715" y="940"/>
                </a:cubicBezTo>
                <a:cubicBezTo>
                  <a:pt x="752" y="1148"/>
                  <a:pt x="752" y="1148"/>
                  <a:pt x="752" y="1148"/>
                </a:cubicBezTo>
                <a:cubicBezTo>
                  <a:pt x="768" y="1216"/>
                  <a:pt x="792" y="1386"/>
                  <a:pt x="798" y="1428"/>
                </a:cubicBezTo>
                <a:cubicBezTo>
                  <a:pt x="805" y="1428"/>
                  <a:pt x="805" y="1428"/>
                  <a:pt x="805" y="1428"/>
                </a:cubicBezTo>
                <a:cubicBezTo>
                  <a:pt x="808" y="1388"/>
                  <a:pt x="846" y="1211"/>
                  <a:pt x="874" y="1075"/>
                </a:cubicBezTo>
                <a:cubicBezTo>
                  <a:pt x="946" y="716"/>
                  <a:pt x="946" y="716"/>
                  <a:pt x="946" y="716"/>
                </a:cubicBezTo>
                <a:cubicBezTo>
                  <a:pt x="1241" y="716"/>
                  <a:pt x="1241" y="716"/>
                  <a:pt x="1241" y="716"/>
                </a:cubicBezTo>
                <a:cubicBezTo>
                  <a:pt x="1331" y="1148"/>
                  <a:pt x="1331" y="1148"/>
                  <a:pt x="1331" y="1148"/>
                </a:cubicBezTo>
                <a:cubicBezTo>
                  <a:pt x="1351" y="1241"/>
                  <a:pt x="1367" y="1357"/>
                  <a:pt x="1374" y="1428"/>
                </a:cubicBezTo>
                <a:cubicBezTo>
                  <a:pt x="1381" y="1428"/>
                  <a:pt x="1381" y="1428"/>
                  <a:pt x="1381" y="1428"/>
                </a:cubicBezTo>
                <a:cubicBezTo>
                  <a:pt x="1386" y="1364"/>
                  <a:pt x="1411" y="1216"/>
                  <a:pt x="1423" y="1156"/>
                </a:cubicBezTo>
                <a:cubicBezTo>
                  <a:pt x="1472" y="940"/>
                  <a:pt x="1472" y="940"/>
                  <a:pt x="1472" y="940"/>
                </a:cubicBezTo>
                <a:cubicBezTo>
                  <a:pt x="1394" y="940"/>
                  <a:pt x="1394" y="940"/>
                  <a:pt x="1394" y="940"/>
                </a:cubicBezTo>
                <a:cubicBezTo>
                  <a:pt x="1394" y="716"/>
                  <a:pt x="1394" y="716"/>
                  <a:pt x="1394" y="716"/>
                </a:cubicBezTo>
                <a:cubicBezTo>
                  <a:pt x="1800" y="716"/>
                  <a:pt x="1800" y="716"/>
                  <a:pt x="1800" y="716"/>
                </a:cubicBezTo>
                <a:cubicBezTo>
                  <a:pt x="1800" y="940"/>
                  <a:pt x="1800" y="940"/>
                  <a:pt x="1800" y="940"/>
                </a:cubicBezTo>
                <a:cubicBezTo>
                  <a:pt x="1722" y="940"/>
                  <a:pt x="1722" y="940"/>
                  <a:pt x="1722" y="940"/>
                </a:cubicBezTo>
                <a:cubicBezTo>
                  <a:pt x="1510" y="1750"/>
                  <a:pt x="1510" y="1750"/>
                  <a:pt x="1510" y="1750"/>
                </a:cubicBezTo>
                <a:cubicBezTo>
                  <a:pt x="1173" y="1750"/>
                  <a:pt x="1173" y="1750"/>
                  <a:pt x="1173" y="1750"/>
                </a:cubicBezTo>
                <a:lnTo>
                  <a:pt x="1088" y="141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7" name="矩形 46"/>
          <p:cNvSpPr/>
          <p:nvPr/>
        </p:nvSpPr>
        <p:spPr>
          <a:xfrm>
            <a:off x="3517490" y="4154444"/>
            <a:ext cx="1002891" cy="14236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8" name="KSO_Shape"/>
          <p:cNvSpPr>
            <a:spLocks/>
          </p:cNvSpPr>
          <p:nvPr/>
        </p:nvSpPr>
        <p:spPr bwMode="auto">
          <a:xfrm>
            <a:off x="3958712" y="1720220"/>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2">
              <a:lumMod val="40000"/>
              <a:lumOff val="60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9" name="TextBox 48"/>
          <p:cNvSpPr txBox="1"/>
          <p:nvPr/>
        </p:nvSpPr>
        <p:spPr>
          <a:xfrm>
            <a:off x="3517490" y="3923613"/>
            <a:ext cx="1169902" cy="230832"/>
          </a:xfrm>
          <a:prstGeom prst="rect">
            <a:avLst/>
          </a:prstGeom>
          <a:noFill/>
        </p:spPr>
        <p:txBody>
          <a:bodyPr wrap="square" rtlCol="0">
            <a:spAutoFit/>
          </a:bodyPr>
          <a:lstStyle/>
          <a:p>
            <a:r>
              <a:rPr lang="zh-CN" altLang="en-US" sz="900" dirty="0">
                <a:latin typeface="+mn-ea"/>
              </a:rPr>
              <a:t>各</a:t>
            </a:r>
            <a:r>
              <a:rPr lang="zh-CN" altLang="en-US" sz="900" dirty="0" smtClean="0">
                <a:latin typeface="+mn-ea"/>
              </a:rPr>
              <a:t>类文件</a:t>
            </a:r>
            <a:r>
              <a:rPr lang="en-US" altLang="zh-CN" sz="900" dirty="0" smtClean="0">
                <a:latin typeface="+mn-ea"/>
              </a:rPr>
              <a:t>…</a:t>
            </a:r>
            <a:endParaRPr lang="zh-CN" altLang="en-US" sz="900" dirty="0">
              <a:latin typeface="+mn-ea"/>
            </a:endParaRPr>
          </a:p>
        </p:txBody>
      </p:sp>
      <p:sp>
        <p:nvSpPr>
          <p:cNvPr id="50" name="TextBox 49"/>
          <p:cNvSpPr txBox="1"/>
          <p:nvPr/>
        </p:nvSpPr>
        <p:spPr>
          <a:xfrm rot="4362674">
            <a:off x="4397491" y="3422904"/>
            <a:ext cx="1169902" cy="230832"/>
          </a:xfrm>
          <a:prstGeom prst="rect">
            <a:avLst/>
          </a:prstGeom>
          <a:noFill/>
        </p:spPr>
        <p:txBody>
          <a:bodyPr wrap="square" rtlCol="0">
            <a:spAutoFit/>
          </a:bodyPr>
          <a:lstStyle/>
          <a:p>
            <a:r>
              <a:rPr lang="zh-CN" altLang="en-US" sz="900" dirty="0" smtClean="0">
                <a:solidFill>
                  <a:srgbClr val="FF0000"/>
                </a:solidFill>
                <a:latin typeface="+mn-ea"/>
              </a:rPr>
              <a:t>非</a:t>
            </a:r>
            <a:r>
              <a:rPr lang="zh-CN" altLang="en-US" sz="900" dirty="0">
                <a:solidFill>
                  <a:srgbClr val="FF0000"/>
                </a:solidFill>
                <a:latin typeface="+mn-ea"/>
              </a:rPr>
              <a:t>法</a:t>
            </a:r>
            <a:r>
              <a:rPr lang="zh-CN" altLang="en-US" sz="900" dirty="0" smtClean="0">
                <a:solidFill>
                  <a:srgbClr val="FF0000"/>
                </a:solidFill>
                <a:latin typeface="+mn-ea"/>
              </a:rPr>
              <a:t>访问</a:t>
            </a:r>
            <a:endParaRPr lang="zh-CN" altLang="en-US" sz="900" dirty="0">
              <a:solidFill>
                <a:srgbClr val="FF0000"/>
              </a:solidFill>
              <a:latin typeface="+mn-ea"/>
            </a:endParaRPr>
          </a:p>
        </p:txBody>
      </p:sp>
      <p:sp>
        <p:nvSpPr>
          <p:cNvPr id="51" name="任意多边形 50"/>
          <p:cNvSpPr/>
          <p:nvPr/>
        </p:nvSpPr>
        <p:spPr>
          <a:xfrm flipH="1" flipV="1">
            <a:off x="1629192" y="2755718"/>
            <a:ext cx="2617728" cy="162162"/>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52" name="直接箭头连接符 51"/>
          <p:cNvCxnSpPr/>
          <p:nvPr/>
        </p:nvCxnSpPr>
        <p:spPr>
          <a:xfrm>
            <a:off x="4535128" y="2660197"/>
            <a:ext cx="586498" cy="2034695"/>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3" name="Picture 2" descr="C:\迪普科技\资料\pic\图标\266-ioga.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991733" y="1381792"/>
            <a:ext cx="620572" cy="620572"/>
          </a:xfrm>
          <a:prstGeom prst="rect">
            <a:avLst/>
          </a:prstGeom>
          <a:noFill/>
          <a:extLst>
            <a:ext uri="{909E8E84-426E-40DD-AFC4-6F175D3DCCD1}">
              <a14:hiddenFill xmlns:a14="http://schemas.microsoft.com/office/drawing/2010/main">
                <a:solidFill>
                  <a:srgbClr val="FFFFFF"/>
                </a:solidFill>
              </a14:hiddenFill>
            </a:ext>
          </a:extLst>
        </p:spPr>
      </p:pic>
      <p:sp>
        <p:nvSpPr>
          <p:cNvPr id="54" name="标题 1"/>
          <p:cNvSpPr txBox="1">
            <a:spLocks/>
          </p:cNvSpPr>
          <p:nvPr/>
        </p:nvSpPr>
        <p:spPr>
          <a:xfrm>
            <a:off x="152400" y="116013"/>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安全现状</a:t>
            </a:r>
            <a:endParaRPr lang="zh-CN" altLang="en-US" dirty="0"/>
          </a:p>
        </p:txBody>
      </p:sp>
    </p:spTree>
    <p:extLst>
      <p:ext uri="{BB962C8B-B14F-4D97-AF65-F5344CB8AC3E}">
        <p14:creationId xmlns:p14="http://schemas.microsoft.com/office/powerpoint/2010/main" val="423524935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4397540" y="823836"/>
            <a:ext cx="5542448" cy="1938992"/>
          </a:xfrm>
          <a:prstGeom prst="rect">
            <a:avLst/>
          </a:prstGeom>
          <a:noFill/>
          <a:ln w="3175">
            <a:noFill/>
          </a:ln>
        </p:spPr>
        <p:txBody>
          <a:bodyPr wrap="square" rtlCol="0">
            <a:spAutoFit/>
          </a:bodyPr>
          <a:lstStyle/>
          <a:p>
            <a:pPr>
              <a:lnSpc>
                <a:spcPct val="200000"/>
              </a:lnSpc>
            </a:pPr>
            <a:r>
              <a:rPr lang="zh-CN" altLang="en-US" b="1" dirty="0" smtClean="0">
                <a:solidFill>
                  <a:srgbClr val="FFFF00"/>
                </a:solidFill>
                <a:latin typeface="+mn-ea"/>
              </a:rPr>
              <a:t>态势感知本质上是一种安全检测技术</a:t>
            </a:r>
            <a:endParaRPr lang="en-US" altLang="zh-CN" dirty="0">
              <a:latin typeface="+mn-ea"/>
            </a:endParaRPr>
          </a:p>
          <a:p>
            <a:pPr marL="171450" indent="-171450">
              <a:lnSpc>
                <a:spcPct val="200000"/>
              </a:lnSpc>
              <a:buFont typeface="Wingdings" panose="05000000000000000000" pitchFamily="2" charset="2"/>
              <a:buChar char="l"/>
            </a:pPr>
            <a:r>
              <a:rPr lang="zh-CN" altLang="en-US" sz="1400" dirty="0" smtClean="0">
                <a:latin typeface="+mn-ea"/>
              </a:rPr>
              <a:t>以</a:t>
            </a:r>
            <a:r>
              <a:rPr lang="zh-CN" altLang="en-US" sz="1400" dirty="0">
                <a:latin typeface="+mn-ea"/>
              </a:rPr>
              <a:t>安全大</a:t>
            </a:r>
            <a:r>
              <a:rPr lang="zh-CN" altLang="en-US" sz="1400" dirty="0" smtClean="0">
                <a:latin typeface="+mn-ea"/>
              </a:rPr>
              <a:t>数据（原始日志、威胁情报）为基础；</a:t>
            </a:r>
            <a:endParaRPr lang="en-US" altLang="zh-CN" sz="1400" dirty="0" smtClean="0">
              <a:latin typeface="+mn-ea"/>
            </a:endParaRPr>
          </a:p>
          <a:p>
            <a:pPr marL="171450" indent="-171450">
              <a:lnSpc>
                <a:spcPct val="200000"/>
              </a:lnSpc>
              <a:buFont typeface="Wingdings" panose="05000000000000000000" pitchFamily="2" charset="2"/>
              <a:buChar char="l"/>
            </a:pPr>
            <a:r>
              <a:rPr lang="zh-CN" altLang="en-US" sz="1400" dirty="0" smtClean="0">
                <a:latin typeface="+mn-ea"/>
              </a:rPr>
              <a:t>从</a:t>
            </a:r>
            <a:r>
              <a:rPr lang="zh-CN" altLang="en-US" sz="1400" dirty="0">
                <a:latin typeface="+mn-ea"/>
              </a:rPr>
              <a:t>全局视角提升对安全威胁</a:t>
            </a:r>
            <a:r>
              <a:rPr lang="zh-CN" altLang="en-US" sz="1400" dirty="0" smtClean="0">
                <a:latin typeface="+mn-ea"/>
              </a:rPr>
              <a:t>的智能识别、多维度分析、及时响应；</a:t>
            </a:r>
            <a:endParaRPr lang="en-US" altLang="zh-CN" sz="1400" dirty="0" smtClean="0">
              <a:latin typeface="+mn-ea"/>
            </a:endParaRPr>
          </a:p>
          <a:p>
            <a:pPr marL="171450" indent="-171450">
              <a:lnSpc>
                <a:spcPct val="200000"/>
              </a:lnSpc>
              <a:buFont typeface="Wingdings" panose="05000000000000000000" pitchFamily="2" charset="2"/>
              <a:buChar char="l"/>
            </a:pPr>
            <a:r>
              <a:rPr lang="zh-CN" altLang="en-US" sz="1400" dirty="0" smtClean="0">
                <a:latin typeface="+mn-ea"/>
              </a:rPr>
              <a:t>为用户最终决策及行动提供科学数据支撑。</a:t>
            </a:r>
            <a:r>
              <a:rPr lang="en-US" altLang="zh-CN" sz="1400" dirty="0" smtClean="0">
                <a:latin typeface="+mn-ea"/>
              </a:rPr>
              <a:t>       </a:t>
            </a:r>
            <a:endParaRPr lang="en-US" altLang="zh-CN" sz="1400" dirty="0">
              <a:latin typeface="+mn-ea"/>
            </a:endParaRPr>
          </a:p>
        </p:txBody>
      </p:sp>
      <p:sp>
        <p:nvSpPr>
          <p:cNvPr id="3" name="标题 1"/>
          <p:cNvSpPr txBox="1">
            <a:spLocks/>
          </p:cNvSpPr>
          <p:nvPr/>
        </p:nvSpPr>
        <p:spPr>
          <a:xfrm>
            <a:off x="152400" y="116013"/>
            <a:ext cx="3215750"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关于</a:t>
            </a:r>
            <a:r>
              <a:rPr lang="zh-CN" altLang="en-US" dirty="0" smtClean="0"/>
              <a:t>态势感知</a:t>
            </a:r>
            <a:endParaRPr lang="zh-CN" altLang="en-US" dirty="0"/>
          </a:p>
        </p:txBody>
      </p:sp>
      <p:grpSp>
        <p:nvGrpSpPr>
          <p:cNvPr id="10" name="组合 9"/>
          <p:cNvGrpSpPr/>
          <p:nvPr/>
        </p:nvGrpSpPr>
        <p:grpSpPr>
          <a:xfrm>
            <a:off x="4824113" y="3756583"/>
            <a:ext cx="4811952" cy="2164364"/>
            <a:chOff x="4549295" y="3857430"/>
            <a:chExt cx="5368051" cy="2476659"/>
          </a:xfrm>
        </p:grpSpPr>
        <p:sp>
          <p:nvSpPr>
            <p:cNvPr id="11" name="矩形 10"/>
            <p:cNvSpPr/>
            <p:nvPr/>
          </p:nvSpPr>
          <p:spPr>
            <a:xfrm>
              <a:off x="4549296"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2" name="TextBox 11"/>
            <p:cNvSpPr txBox="1"/>
            <p:nvPr/>
          </p:nvSpPr>
          <p:spPr>
            <a:xfrm>
              <a:off x="4735744" y="3857430"/>
              <a:ext cx="739303" cy="369332"/>
            </a:xfrm>
            <a:prstGeom prst="rect">
              <a:avLst/>
            </a:prstGeom>
            <a:noFill/>
          </p:spPr>
          <p:txBody>
            <a:bodyPr wrap="square" rtlCol="0">
              <a:spAutoFit/>
            </a:bodyPr>
            <a:lstStyle/>
            <a:p>
              <a:pPr algn="ctr"/>
              <a:r>
                <a:rPr lang="zh-CN" altLang="en-US" b="1" dirty="0" smtClean="0">
                  <a:solidFill>
                    <a:srgbClr val="FFC000"/>
                  </a:solidFill>
                </a:rPr>
                <a:t>过去</a:t>
              </a:r>
              <a:endParaRPr lang="zh-CN" altLang="en-US" b="1" dirty="0">
                <a:solidFill>
                  <a:srgbClr val="FFC000"/>
                </a:solidFill>
              </a:endParaRPr>
            </a:p>
          </p:txBody>
        </p:sp>
        <p:sp>
          <p:nvSpPr>
            <p:cNvPr id="13" name="TextBox 12"/>
            <p:cNvSpPr txBox="1"/>
            <p:nvPr/>
          </p:nvSpPr>
          <p:spPr>
            <a:xfrm>
              <a:off x="6832941" y="3859296"/>
              <a:ext cx="739303" cy="369332"/>
            </a:xfrm>
            <a:prstGeom prst="rect">
              <a:avLst/>
            </a:prstGeom>
            <a:noFill/>
          </p:spPr>
          <p:txBody>
            <a:bodyPr wrap="square" rtlCol="0">
              <a:spAutoFit/>
            </a:bodyPr>
            <a:lstStyle/>
            <a:p>
              <a:pPr algn="ctr"/>
              <a:r>
                <a:rPr lang="zh-CN" altLang="en-US" b="1" dirty="0">
                  <a:solidFill>
                    <a:srgbClr val="FFC000"/>
                  </a:solidFill>
                </a:rPr>
                <a:t>现在</a:t>
              </a:r>
            </a:p>
          </p:txBody>
        </p:sp>
        <p:sp>
          <p:nvSpPr>
            <p:cNvPr id="14" name="TextBox 13"/>
            <p:cNvSpPr txBox="1"/>
            <p:nvPr/>
          </p:nvSpPr>
          <p:spPr>
            <a:xfrm>
              <a:off x="8991597" y="3861062"/>
              <a:ext cx="739303" cy="369332"/>
            </a:xfrm>
            <a:prstGeom prst="rect">
              <a:avLst/>
            </a:prstGeom>
            <a:noFill/>
          </p:spPr>
          <p:txBody>
            <a:bodyPr wrap="square" rtlCol="0">
              <a:spAutoFit/>
            </a:bodyPr>
            <a:lstStyle/>
            <a:p>
              <a:pPr algn="ctr"/>
              <a:r>
                <a:rPr lang="zh-CN" altLang="en-US" b="1" dirty="0">
                  <a:solidFill>
                    <a:srgbClr val="FFC000"/>
                  </a:solidFill>
                </a:rPr>
                <a:t>未来</a:t>
              </a:r>
            </a:p>
          </p:txBody>
        </p:sp>
        <p:sp>
          <p:nvSpPr>
            <p:cNvPr id="15" name="矩形 14"/>
            <p:cNvSpPr/>
            <p:nvPr/>
          </p:nvSpPr>
          <p:spPr>
            <a:xfrm>
              <a:off x="6646493"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6" name="矩形 15"/>
            <p:cNvSpPr/>
            <p:nvPr/>
          </p:nvSpPr>
          <p:spPr>
            <a:xfrm>
              <a:off x="8805149"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7" name="TextBox 16"/>
            <p:cNvSpPr txBox="1"/>
            <p:nvPr/>
          </p:nvSpPr>
          <p:spPr>
            <a:xfrm>
              <a:off x="8805149" y="4441550"/>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安全</a:t>
              </a:r>
              <a:r>
                <a:rPr lang="zh-CN" altLang="en-US" dirty="0"/>
                <a:t>风险</a:t>
              </a:r>
            </a:p>
          </p:txBody>
        </p:sp>
        <p:sp>
          <p:nvSpPr>
            <p:cNvPr id="18" name="TextBox 17"/>
            <p:cNvSpPr txBox="1"/>
            <p:nvPr/>
          </p:nvSpPr>
          <p:spPr>
            <a:xfrm>
              <a:off x="4549295" y="4448372"/>
              <a:ext cx="1112197" cy="290553"/>
            </a:xfrm>
            <a:prstGeom prst="rect">
              <a:avLst/>
            </a:prstGeom>
            <a:noFill/>
          </p:spPr>
          <p:txBody>
            <a:bodyPr wrap="square" rtlCol="0">
              <a:spAutoFit/>
            </a:bodyPr>
            <a:lstStyle/>
            <a:p>
              <a:pPr algn="ctr"/>
              <a:r>
                <a:rPr lang="zh-CN" altLang="en-US" sz="1050" dirty="0" smtClean="0">
                  <a:solidFill>
                    <a:schemeClr val="bg1"/>
                  </a:solidFill>
                </a:rPr>
                <a:t>安全大数据</a:t>
              </a:r>
              <a:endParaRPr lang="zh-CN" altLang="en-US" sz="1050" dirty="0">
                <a:solidFill>
                  <a:schemeClr val="bg1"/>
                </a:solidFill>
              </a:endParaRPr>
            </a:p>
          </p:txBody>
        </p:sp>
        <p:cxnSp>
          <p:nvCxnSpPr>
            <p:cNvPr id="19" name="肘形连接符 18"/>
            <p:cNvCxnSpPr>
              <a:stCxn id="15" idx="2"/>
              <a:endCxn id="11" idx="2"/>
            </p:cNvCxnSpPr>
            <p:nvPr/>
          </p:nvCxnSpPr>
          <p:spPr>
            <a:xfrm rot="5400000">
              <a:off x="6153994" y="3867340"/>
              <a:ext cx="12700" cy="2097197"/>
            </a:xfrm>
            <a:prstGeom prst="bentConnector3">
              <a:avLst>
                <a:gd name="adj1" fmla="val 180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88347" y="5130841"/>
              <a:ext cx="1112197" cy="299358"/>
            </a:xfrm>
            <a:prstGeom prst="rect">
              <a:avLst/>
            </a:prstGeom>
            <a:noFill/>
          </p:spPr>
          <p:txBody>
            <a:bodyPr wrap="square" rtlCol="0">
              <a:spAutoFit/>
            </a:bodyPr>
            <a:lstStyle/>
            <a:p>
              <a:pPr algn="ctr"/>
              <a:r>
                <a:rPr lang="zh-CN" altLang="en-US" sz="1100" dirty="0" smtClean="0"/>
                <a:t>回溯关联</a:t>
              </a:r>
              <a:endParaRPr lang="zh-CN" altLang="en-US" sz="1100" dirty="0"/>
            </a:p>
          </p:txBody>
        </p:sp>
        <p:sp>
          <p:nvSpPr>
            <p:cNvPr id="21" name="右箭头 20"/>
            <p:cNvSpPr/>
            <p:nvPr/>
          </p:nvSpPr>
          <p:spPr>
            <a:xfrm>
              <a:off x="7931284" y="4339493"/>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22" name="TextBox 21"/>
            <p:cNvSpPr txBox="1"/>
            <p:nvPr/>
          </p:nvSpPr>
          <p:spPr>
            <a:xfrm>
              <a:off x="7644319" y="4433369"/>
              <a:ext cx="1112197" cy="276999"/>
            </a:xfrm>
            <a:prstGeom prst="rect">
              <a:avLst/>
            </a:prstGeom>
            <a:noFill/>
          </p:spPr>
          <p:txBody>
            <a:bodyPr wrap="square" rtlCol="0">
              <a:spAutoFit/>
            </a:bodyPr>
            <a:lstStyle/>
            <a:p>
              <a:pPr algn="ctr"/>
              <a:r>
                <a:rPr lang="zh-CN" altLang="en-US" sz="1200" b="1" dirty="0"/>
                <a:t>预测</a:t>
              </a:r>
            </a:p>
          </p:txBody>
        </p:sp>
        <p:sp>
          <p:nvSpPr>
            <p:cNvPr id="23" name="TextBox 22"/>
            <p:cNvSpPr txBox="1"/>
            <p:nvPr/>
          </p:nvSpPr>
          <p:spPr>
            <a:xfrm>
              <a:off x="6700544" y="4453143"/>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攻击行为</a:t>
              </a:r>
              <a:endParaRPr lang="zh-CN" altLang="en-US" dirty="0"/>
            </a:p>
          </p:txBody>
        </p:sp>
        <p:sp>
          <p:nvSpPr>
            <p:cNvPr id="24" name="右箭头 23"/>
            <p:cNvSpPr/>
            <p:nvPr/>
          </p:nvSpPr>
          <p:spPr>
            <a:xfrm rot="5400000">
              <a:off x="6855529" y="5055576"/>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25" name="TextBox 24"/>
            <p:cNvSpPr txBox="1"/>
            <p:nvPr/>
          </p:nvSpPr>
          <p:spPr>
            <a:xfrm>
              <a:off x="7015357" y="4922382"/>
              <a:ext cx="618021" cy="461665"/>
            </a:xfrm>
            <a:prstGeom prst="rect">
              <a:avLst/>
            </a:prstGeom>
            <a:noFill/>
          </p:spPr>
          <p:txBody>
            <a:bodyPr vert="eaVert" wrap="square" rtlCol="0">
              <a:spAutoFit/>
            </a:bodyPr>
            <a:lstStyle>
              <a:defPPr>
                <a:defRPr lang="zh-CN"/>
              </a:defPPr>
              <a:lvl1pPr algn="ctr">
                <a:defRPr sz="1200" b="1"/>
              </a:lvl1pPr>
            </a:lstStyle>
            <a:p>
              <a:endParaRPr lang="en-US" altLang="zh-CN" dirty="0"/>
            </a:p>
            <a:p>
              <a:r>
                <a:rPr lang="zh-CN" altLang="en-US" dirty="0"/>
                <a:t>展示</a:t>
              </a:r>
            </a:p>
          </p:txBody>
        </p:sp>
        <p:sp>
          <p:nvSpPr>
            <p:cNvPr id="26" name="矩形 25"/>
            <p:cNvSpPr/>
            <p:nvPr/>
          </p:nvSpPr>
          <p:spPr>
            <a:xfrm>
              <a:off x="6652844" y="5721203"/>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cxnSp>
          <p:nvCxnSpPr>
            <p:cNvPr id="27" name="肘形连接符 26"/>
            <p:cNvCxnSpPr>
              <a:stCxn id="26" idx="1"/>
              <a:endCxn id="11" idx="1"/>
            </p:cNvCxnSpPr>
            <p:nvPr/>
          </p:nvCxnSpPr>
          <p:spPr>
            <a:xfrm rot="10800000">
              <a:off x="4549296" y="4609496"/>
              <a:ext cx="2103548" cy="1418151"/>
            </a:xfrm>
            <a:prstGeom prst="bentConnector3">
              <a:avLst>
                <a:gd name="adj1" fmla="val 110867"/>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18947" y="6027646"/>
              <a:ext cx="1112197" cy="299358"/>
            </a:xfrm>
            <a:prstGeom prst="rect">
              <a:avLst/>
            </a:prstGeom>
            <a:noFill/>
          </p:spPr>
          <p:txBody>
            <a:bodyPr wrap="square" rtlCol="0">
              <a:spAutoFit/>
            </a:bodyPr>
            <a:lstStyle/>
            <a:p>
              <a:pPr algn="ctr"/>
              <a:r>
                <a:rPr lang="zh-CN" altLang="en-US" sz="1100" dirty="0"/>
                <a:t>记录</a:t>
              </a:r>
            </a:p>
          </p:txBody>
        </p:sp>
        <p:sp>
          <p:nvSpPr>
            <p:cNvPr id="29" name="TextBox 28"/>
            <p:cNvSpPr txBox="1"/>
            <p:nvPr/>
          </p:nvSpPr>
          <p:spPr>
            <a:xfrm>
              <a:off x="6654289" y="5883295"/>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安全</a:t>
              </a:r>
              <a:r>
                <a:rPr lang="zh-CN" altLang="en-US" dirty="0"/>
                <a:t>状态</a:t>
              </a:r>
            </a:p>
          </p:txBody>
        </p:sp>
        <p:sp>
          <p:nvSpPr>
            <p:cNvPr id="30" name="右箭头 29"/>
            <p:cNvSpPr/>
            <p:nvPr/>
          </p:nvSpPr>
          <p:spPr>
            <a:xfrm>
              <a:off x="5791007" y="4361875"/>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1" name="TextBox 30"/>
            <p:cNvSpPr txBox="1"/>
            <p:nvPr/>
          </p:nvSpPr>
          <p:spPr>
            <a:xfrm>
              <a:off x="5512319" y="4459266"/>
              <a:ext cx="1112197" cy="276999"/>
            </a:xfrm>
            <a:prstGeom prst="rect">
              <a:avLst/>
            </a:prstGeom>
            <a:noFill/>
          </p:spPr>
          <p:txBody>
            <a:bodyPr wrap="square" rtlCol="0">
              <a:spAutoFit/>
            </a:bodyPr>
            <a:lstStyle/>
            <a:p>
              <a:pPr algn="ctr"/>
              <a:r>
                <a:rPr lang="zh-CN" altLang="en-US" sz="1200" b="1" dirty="0"/>
                <a:t>取证</a:t>
              </a:r>
            </a:p>
          </p:txBody>
        </p:sp>
      </p:grpSp>
      <p:grpSp>
        <p:nvGrpSpPr>
          <p:cNvPr id="38" name="组合 37"/>
          <p:cNvGrpSpPr/>
          <p:nvPr/>
        </p:nvGrpSpPr>
        <p:grpSpPr>
          <a:xfrm>
            <a:off x="1276550" y="1113268"/>
            <a:ext cx="2405974" cy="4596374"/>
            <a:chOff x="968760" y="1203850"/>
            <a:chExt cx="2405974" cy="4596374"/>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007" y="1416085"/>
              <a:ext cx="1991480" cy="1687071"/>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007" y="3385054"/>
              <a:ext cx="1991480" cy="1396024"/>
            </a:xfrm>
            <a:prstGeom prst="rect">
              <a:avLst/>
            </a:prstGeom>
            <a:ln>
              <a:noFill/>
            </a:ln>
            <a:effectLst>
              <a:outerShdw blurRad="190500" algn="tl" rotWithShape="0">
                <a:srgbClr val="000000">
                  <a:alpha val="70000"/>
                </a:srgbClr>
              </a:outerShdw>
            </a:effectLst>
          </p:spPr>
        </p:pic>
        <p:sp>
          <p:nvSpPr>
            <p:cNvPr id="32" name="矩形 31"/>
            <p:cNvSpPr/>
            <p:nvPr/>
          </p:nvSpPr>
          <p:spPr>
            <a:xfrm>
              <a:off x="968760" y="1203850"/>
              <a:ext cx="2405974" cy="459637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grpSp>
      <p:sp>
        <p:nvSpPr>
          <p:cNvPr id="42" name="TextBox 41"/>
          <p:cNvSpPr txBox="1"/>
          <p:nvPr/>
        </p:nvSpPr>
        <p:spPr>
          <a:xfrm>
            <a:off x="1426354" y="4795114"/>
            <a:ext cx="2106365" cy="738664"/>
          </a:xfrm>
          <a:prstGeom prst="rect">
            <a:avLst/>
          </a:prstGeom>
          <a:noFill/>
        </p:spPr>
        <p:txBody>
          <a:bodyPr wrap="square" rtlCol="0">
            <a:spAutoFit/>
          </a:bodyPr>
          <a:lstStyle/>
          <a:p>
            <a:r>
              <a:rPr lang="en-US" altLang="zh-CN" sz="1050" dirty="0"/>
              <a:t>@</a:t>
            </a:r>
            <a:r>
              <a:rPr lang="zh-CN" altLang="en-US" sz="1050" dirty="0" smtClean="0"/>
              <a:t>小故事：态势感知概念最早起源于</a:t>
            </a:r>
            <a:r>
              <a:rPr lang="en-US" altLang="zh-CN" sz="1050" dirty="0" smtClean="0"/>
              <a:t>20</a:t>
            </a:r>
            <a:r>
              <a:rPr lang="zh-CN" altLang="en-US" sz="1050" dirty="0" smtClean="0"/>
              <a:t>世纪</a:t>
            </a:r>
            <a:r>
              <a:rPr lang="en-US" altLang="zh-CN" sz="1050" dirty="0" smtClean="0"/>
              <a:t>80</a:t>
            </a:r>
            <a:r>
              <a:rPr lang="zh-CN" altLang="en-US" sz="1050" dirty="0"/>
              <a:t>年代的美国空军，随着网络的兴起</a:t>
            </a:r>
            <a:r>
              <a:rPr lang="zh-CN" altLang="en-US" sz="1050" dirty="0" smtClean="0"/>
              <a:t>而</a:t>
            </a:r>
            <a:r>
              <a:rPr lang="zh-CN" altLang="en-US" sz="1050" dirty="0"/>
              <a:t>衍生</a:t>
            </a:r>
            <a:r>
              <a:rPr lang="zh-CN" altLang="en-US" sz="1050" dirty="0" smtClean="0"/>
              <a:t>到网络安全领域。</a:t>
            </a:r>
            <a:endParaRPr lang="zh-CN" altLang="en-US" sz="1050" dirty="0"/>
          </a:p>
        </p:txBody>
      </p:sp>
      <p:sp>
        <p:nvSpPr>
          <p:cNvPr id="43" name="任意多边形 42"/>
          <p:cNvSpPr/>
          <p:nvPr/>
        </p:nvSpPr>
        <p:spPr>
          <a:xfrm flipV="1">
            <a:off x="3613866" y="1414360"/>
            <a:ext cx="512176" cy="281999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12018424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迪普科技解决</a:t>
            </a:r>
            <a:r>
              <a:rPr lang="zh-CN" altLang="en-US" dirty="0"/>
              <a:t>之道</a:t>
            </a:r>
          </a:p>
        </p:txBody>
      </p:sp>
    </p:spTree>
    <p:extLst>
      <p:ext uri="{BB962C8B-B14F-4D97-AF65-F5344CB8AC3E}">
        <p14:creationId xmlns:p14="http://schemas.microsoft.com/office/powerpoint/2010/main" val="3457261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3918" t="22375" r="6435" b="32711"/>
          <a:stretch/>
        </p:blipFill>
        <p:spPr>
          <a:xfrm>
            <a:off x="466457" y="2601189"/>
            <a:ext cx="3295017" cy="1409649"/>
          </a:xfrm>
          <a:prstGeom prst="rect">
            <a:avLst/>
          </a:prstGeom>
        </p:spPr>
      </p:pic>
      <p:pic>
        <p:nvPicPr>
          <p:cNvPr id="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69911" y="2654551"/>
            <a:ext cx="2240428" cy="1223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6" name="矩形 15"/>
          <p:cNvSpPr/>
          <p:nvPr/>
        </p:nvSpPr>
        <p:spPr>
          <a:xfrm>
            <a:off x="3962914" y="1070432"/>
            <a:ext cx="4254422" cy="824136"/>
          </a:xfrm>
          <a:prstGeom prst="rect">
            <a:avLst/>
          </a:prstGeom>
        </p:spPr>
        <p:txBody>
          <a:bodyPr wrap="square">
            <a:spAutoFit/>
          </a:bodyPr>
          <a:lstStyle/>
          <a:p>
            <a:pPr marL="0" lvl="1" algn="ctr" fontAlgn="base">
              <a:lnSpc>
                <a:spcPct val="200000"/>
              </a:lnSpc>
              <a:spcBef>
                <a:spcPct val="0"/>
              </a:spcBef>
              <a:spcAft>
                <a:spcPct val="0"/>
              </a:spcAft>
            </a:pPr>
            <a:r>
              <a:rPr lang="zh-CN" altLang="en-US" sz="2800" b="1" dirty="0">
                <a:solidFill>
                  <a:srgbClr val="FFFF00"/>
                </a:solidFill>
                <a:latin typeface="微软雅黑" panose="020B0503020204020204" pitchFamily="34" charset="-122"/>
              </a:rPr>
              <a:t>全网安全联动</a:t>
            </a:r>
            <a:endParaRPr lang="en-US" altLang="zh-CN" sz="2800" b="1" dirty="0">
              <a:solidFill>
                <a:srgbClr val="FFFF00"/>
              </a:solidFill>
              <a:latin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8998241" y="2725316"/>
            <a:ext cx="1296144" cy="1161396"/>
          </a:xfrm>
          <a:prstGeom prst="rect">
            <a:avLst/>
          </a:prstGeom>
        </p:spPr>
      </p:pic>
      <p:sp>
        <p:nvSpPr>
          <p:cNvPr id="19" name="文本框 18"/>
          <p:cNvSpPr txBox="1"/>
          <p:nvPr/>
        </p:nvSpPr>
        <p:spPr>
          <a:xfrm>
            <a:off x="3761474" y="2893886"/>
            <a:ext cx="608769" cy="646331"/>
          </a:xfrm>
          <a:prstGeom prst="rect">
            <a:avLst/>
          </a:prstGeom>
          <a:noFill/>
        </p:spPr>
        <p:txBody>
          <a:bodyPr wrap="square" rtlCol="0">
            <a:spAutoFit/>
          </a:bodyPr>
          <a:lstStyle/>
          <a:p>
            <a:pP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0" name="文本框 19"/>
          <p:cNvSpPr txBox="1"/>
          <p:nvPr/>
        </p:nvSpPr>
        <p:spPr>
          <a:xfrm>
            <a:off x="7980282" y="2893886"/>
            <a:ext cx="608769" cy="646331"/>
          </a:xfrm>
          <a:prstGeom prst="rect">
            <a:avLst/>
          </a:prstGeom>
          <a:noFill/>
        </p:spPr>
        <p:txBody>
          <a:bodyPr wrap="square" rtlCol="0">
            <a:spAutoFit/>
          </a:bodyPr>
          <a:lstStyle/>
          <a:p>
            <a:pP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1" name="矩形 20"/>
          <p:cNvSpPr/>
          <p:nvPr/>
        </p:nvSpPr>
        <p:spPr>
          <a:xfrm>
            <a:off x="1527411" y="4167891"/>
            <a:ext cx="1210588" cy="400110"/>
          </a:xfrm>
          <a:prstGeom prst="rect">
            <a:avLst/>
          </a:prstGeom>
        </p:spPr>
        <p:txBody>
          <a:bodyPr wrap="none">
            <a:spAutoFit/>
          </a:bodyPr>
          <a:lstStyle/>
          <a:p>
            <a:pPr fontAlgn="base">
              <a:spcBef>
                <a:spcPct val="0"/>
              </a:spcBef>
              <a:spcAft>
                <a:spcPct val="0"/>
              </a:spcAft>
            </a:pPr>
            <a:r>
              <a:rPr lang="zh-CN" altLang="en-US" sz="2000" b="1" dirty="0" smtClean="0">
                <a:solidFill>
                  <a:srgbClr val="FFFF00"/>
                </a:solidFill>
                <a:latin typeface="微软雅黑" panose="020B0503020204020204" pitchFamily="34" charset="-122"/>
              </a:rPr>
              <a:t>安全</a:t>
            </a:r>
            <a:r>
              <a:rPr lang="zh-CN" altLang="en-US" sz="2000" b="1" dirty="0">
                <a:solidFill>
                  <a:srgbClr val="FFFF00"/>
                </a:solidFill>
                <a:latin typeface="微软雅黑" panose="020B0503020204020204" pitchFamily="34" charset="-122"/>
              </a:rPr>
              <a:t>产品</a:t>
            </a:r>
            <a:endParaRPr lang="zh-CN" altLang="en-US" sz="2000" dirty="0">
              <a:solidFill>
                <a:srgbClr val="FFFF00"/>
              </a:solidFill>
              <a:ea typeface="宋体" charset="-122"/>
            </a:endParaRPr>
          </a:p>
        </p:txBody>
      </p:sp>
      <p:sp>
        <p:nvSpPr>
          <p:cNvPr id="22" name="矩形 21"/>
          <p:cNvSpPr/>
          <p:nvPr/>
        </p:nvSpPr>
        <p:spPr>
          <a:xfrm>
            <a:off x="4715389" y="4167891"/>
            <a:ext cx="2749472" cy="400110"/>
          </a:xfrm>
          <a:prstGeom prst="rect">
            <a:avLst/>
          </a:prstGeom>
        </p:spPr>
        <p:txBody>
          <a:bodyPr wrap="none">
            <a:spAutoFit/>
          </a:bodyPr>
          <a:lstStyle/>
          <a:p>
            <a:pPr algn="ctr" fontAlgn="base">
              <a:spcBef>
                <a:spcPct val="0"/>
              </a:spcBef>
              <a:spcAft>
                <a:spcPct val="0"/>
              </a:spcAft>
            </a:pPr>
            <a:r>
              <a:rPr lang="zh-CN" altLang="en-US" sz="2000" b="1" dirty="0" smtClean="0">
                <a:solidFill>
                  <a:srgbClr val="FFFF00"/>
                </a:solidFill>
                <a:latin typeface="微软雅黑" panose="020B0503020204020204" pitchFamily="34" charset="-122"/>
              </a:rPr>
              <a:t>安全威胁态势感知平台</a:t>
            </a:r>
            <a:endParaRPr lang="zh-CN" altLang="en-US" sz="2000" dirty="0">
              <a:solidFill>
                <a:srgbClr val="FFFF00"/>
              </a:solidFill>
              <a:ea typeface="宋体" charset="-122"/>
            </a:endParaRPr>
          </a:p>
        </p:txBody>
      </p:sp>
      <p:sp>
        <p:nvSpPr>
          <p:cNvPr id="23" name="矩形 22"/>
          <p:cNvSpPr/>
          <p:nvPr/>
        </p:nvSpPr>
        <p:spPr>
          <a:xfrm>
            <a:off x="9041019" y="4167891"/>
            <a:ext cx="1210588"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安全服务</a:t>
            </a:r>
            <a:endParaRPr lang="zh-CN" altLang="en-US" sz="2000" dirty="0">
              <a:solidFill>
                <a:srgbClr val="FFFF00"/>
              </a:solidFill>
              <a:ea typeface="宋体" charset="-122"/>
            </a:endParaRPr>
          </a:p>
        </p:txBody>
      </p:sp>
      <p:sp>
        <p:nvSpPr>
          <p:cNvPr id="24" name="文本框 23"/>
          <p:cNvSpPr txBox="1"/>
          <p:nvPr/>
        </p:nvSpPr>
        <p:spPr>
          <a:xfrm>
            <a:off x="5791615" y="1892484"/>
            <a:ext cx="608769" cy="646331"/>
          </a:xfrm>
          <a:prstGeom prst="rect">
            <a:avLst/>
          </a:prstGeom>
          <a:noFill/>
        </p:spPr>
        <p:txBody>
          <a:bodyPr wrap="square" rtlCol="0">
            <a:spAutoFit/>
          </a:bodyPr>
          <a:lstStyle/>
          <a:p>
            <a:pPr algn="ct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5" name="TextBox 17"/>
          <p:cNvSpPr txBox="1"/>
          <p:nvPr/>
        </p:nvSpPr>
        <p:spPr>
          <a:xfrm>
            <a:off x="1093710" y="5145071"/>
            <a:ext cx="9395810" cy="846386"/>
          </a:xfrm>
          <a:prstGeom prst="rect">
            <a:avLst/>
          </a:prstGeom>
          <a:noFill/>
        </p:spPr>
        <p:txBody>
          <a:bodyPr wrap="square" rtlCol="0">
            <a:spAutoFit/>
          </a:bodyPr>
          <a:lstStyle/>
          <a:p>
            <a:pPr marL="285750" lvl="1" indent="-285750" fontAlgn="base">
              <a:lnSpc>
                <a:spcPct val="150000"/>
              </a:lnSpc>
              <a:spcBef>
                <a:spcPct val="0"/>
              </a:spcBef>
              <a:spcAft>
                <a:spcPct val="0"/>
              </a:spcAft>
              <a:buFont typeface="Wingdings" panose="05000000000000000000" pitchFamily="2" charset="2"/>
              <a:buChar char="n"/>
            </a:pPr>
            <a:r>
              <a:rPr lang="zh-CN" altLang="en-US" sz="1400" b="1" dirty="0" smtClean="0">
                <a:latin typeface="微软雅黑" panose="020B0503020204020204" pitchFamily="34" charset="-122"/>
              </a:rPr>
              <a:t>基于</a:t>
            </a:r>
            <a:r>
              <a:rPr lang="zh-CN" altLang="en-US" sz="1400" b="1" dirty="0">
                <a:latin typeface="微软雅黑" panose="020B0503020204020204" pitchFamily="34" charset="-122"/>
              </a:rPr>
              <a:t>大数据分析引擎，把碎片化的日志信息进行</a:t>
            </a:r>
            <a:r>
              <a:rPr lang="zh-CN" altLang="en-US" sz="1400" b="1" dirty="0" smtClean="0">
                <a:latin typeface="微软雅黑" panose="020B0503020204020204" pitchFamily="34" charset="-122"/>
              </a:rPr>
              <a:t>还原、关联</a:t>
            </a:r>
            <a:r>
              <a:rPr lang="zh-CN" altLang="en-US" sz="1400" b="1" dirty="0">
                <a:latin typeface="微软雅黑" panose="020B0503020204020204" pitchFamily="34" charset="-122"/>
              </a:rPr>
              <a:t>分析，并与现网设备进行联动，大幅提升防护</a:t>
            </a:r>
            <a:r>
              <a:rPr lang="zh-CN" altLang="en-US" sz="1400" b="1" dirty="0" smtClean="0">
                <a:latin typeface="微软雅黑" panose="020B0503020204020204" pitchFamily="34" charset="-122"/>
              </a:rPr>
              <a:t>效率。</a:t>
            </a:r>
            <a:endParaRPr lang="en-US" altLang="zh-CN" sz="1400" b="1" dirty="0">
              <a:latin typeface="微软雅黑" panose="020B0503020204020204" pitchFamily="34" charset="-122"/>
            </a:endParaRPr>
          </a:p>
          <a:p>
            <a:pPr marL="285750" lvl="1" indent="-285750" fontAlgn="base">
              <a:lnSpc>
                <a:spcPct val="200000"/>
              </a:lnSpc>
              <a:spcBef>
                <a:spcPct val="0"/>
              </a:spcBef>
              <a:spcAft>
                <a:spcPct val="0"/>
              </a:spcAft>
              <a:buFont typeface="Wingdings" panose="05000000000000000000" pitchFamily="2" charset="2"/>
              <a:buChar char="n"/>
            </a:pPr>
            <a:r>
              <a:rPr lang="zh-CN" altLang="en-US" sz="1400" b="1" dirty="0">
                <a:latin typeface="微软雅黑" panose="020B0503020204020204" pitchFamily="34" charset="-122"/>
              </a:rPr>
              <a:t>提供人工的安全威胁隐患排查及保障服务，确保威胁无处</a:t>
            </a:r>
            <a:r>
              <a:rPr lang="zh-CN" altLang="en-US" sz="1400" b="1" dirty="0" smtClean="0">
                <a:latin typeface="微软雅黑" panose="020B0503020204020204" pitchFamily="34" charset="-122"/>
              </a:rPr>
              <a:t>遁形。</a:t>
            </a:r>
            <a:endParaRPr lang="en-US" altLang="zh-CN" sz="1400" b="1" dirty="0" smtClean="0">
              <a:latin typeface="微软雅黑" panose="020B0503020204020204" pitchFamily="34" charset="-122"/>
            </a:endParaRPr>
          </a:p>
        </p:txBody>
      </p:sp>
      <p:sp>
        <p:nvSpPr>
          <p:cNvPr id="14"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安全威胁态势感知解决方案</a:t>
            </a:r>
          </a:p>
        </p:txBody>
      </p:sp>
    </p:spTree>
    <p:extLst>
      <p:ext uri="{BB962C8B-B14F-4D97-AF65-F5344CB8AC3E}">
        <p14:creationId xmlns:p14="http://schemas.microsoft.com/office/powerpoint/2010/main" val="3210625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1987062" y="908720"/>
            <a:ext cx="8223815" cy="5360785"/>
            <a:chOff x="1579226" y="908720"/>
            <a:chExt cx="8223815" cy="5360785"/>
          </a:xfrm>
        </p:grpSpPr>
        <p:sp>
          <p:nvSpPr>
            <p:cNvPr id="176" name="矩形 69"/>
            <p:cNvSpPr>
              <a:spLocks noChangeArrowheads="1"/>
            </p:cNvSpPr>
            <p:nvPr/>
          </p:nvSpPr>
          <p:spPr bwMode="auto">
            <a:xfrm>
              <a:off x="2541940" y="3428083"/>
              <a:ext cx="5695950" cy="384175"/>
            </a:xfrm>
            <a:prstGeom prst="rect">
              <a:avLst/>
            </a:prstGeom>
            <a:noFill/>
            <a:ln w="9525"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900">
                  <a:latin typeface="微软雅黑" panose="020B0503020204020204" pitchFamily="34" charset="-122"/>
                  <a:ea typeface="微软雅黑" panose="020B0503020204020204" pitchFamily="34" charset="-122"/>
                </a:rPr>
                <a:t>数据接口</a:t>
              </a:r>
              <a:endParaRPr lang="en-US" altLang="zh-CN" sz="900">
                <a:latin typeface="微软雅黑" panose="020B0503020204020204" pitchFamily="34" charset="-122"/>
                <a:ea typeface="微软雅黑" panose="020B0503020204020204" pitchFamily="34" charset="-122"/>
              </a:endParaRPr>
            </a:p>
          </p:txBody>
        </p:sp>
        <p:sp>
          <p:nvSpPr>
            <p:cNvPr id="177" name="矩形 176"/>
            <p:cNvSpPr/>
            <p:nvPr/>
          </p:nvSpPr>
          <p:spPr bwMode="auto">
            <a:xfrm>
              <a:off x="5097815" y="5214938"/>
              <a:ext cx="955675" cy="239712"/>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网络流量数据</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78" name="矩形 177"/>
            <p:cNvSpPr/>
            <p:nvPr/>
          </p:nvSpPr>
          <p:spPr bwMode="auto">
            <a:xfrm>
              <a:off x="6126515" y="5214938"/>
              <a:ext cx="955675" cy="239712"/>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79" name="矩形 178"/>
            <p:cNvSpPr/>
            <p:nvPr/>
          </p:nvSpPr>
          <p:spPr bwMode="auto">
            <a:xfrm>
              <a:off x="5097815" y="5556250"/>
              <a:ext cx="955675" cy="238125"/>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安全会话日志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0" name="矩形 179"/>
            <p:cNvSpPr/>
            <p:nvPr/>
          </p:nvSpPr>
          <p:spPr bwMode="auto">
            <a:xfrm>
              <a:off x="6126515" y="5556250"/>
              <a:ext cx="955675" cy="238125"/>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会话日志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1" name="矩形 180"/>
            <p:cNvSpPr/>
            <p:nvPr/>
          </p:nvSpPr>
          <p:spPr bwMode="auto">
            <a:xfrm>
              <a:off x="4962878" y="4927600"/>
              <a:ext cx="2262187" cy="949325"/>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2" name="矩形 181"/>
            <p:cNvSpPr/>
            <p:nvPr/>
          </p:nvSpPr>
          <p:spPr bwMode="auto">
            <a:xfrm>
              <a:off x="7512403" y="5203825"/>
              <a:ext cx="955675" cy="239713"/>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en-US" altLang="zh-CN" sz="900" dirty="0">
                  <a:solidFill>
                    <a:schemeClr val="tx1"/>
                  </a:solidFill>
                  <a:latin typeface="微软雅黑" panose="020B0503020204020204" pitchFamily="34" charset="-122"/>
                  <a:ea typeface="微软雅黑" panose="020B0503020204020204" pitchFamily="34" charset="-122"/>
                </a:rPr>
                <a:t>IP</a:t>
              </a:r>
              <a:r>
                <a:rPr lang="zh-CN" altLang="en-US" sz="900" dirty="0">
                  <a:solidFill>
                    <a:schemeClr val="tx1"/>
                  </a:solidFill>
                  <a:latin typeface="微软雅黑" panose="020B0503020204020204" pitchFamily="34" charset="-122"/>
                  <a:ea typeface="微软雅黑" panose="020B0503020204020204" pitchFamily="34" charset="-122"/>
                </a:rPr>
                <a:t>信誉库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83" name="矩形 182"/>
            <p:cNvSpPr/>
            <p:nvPr/>
          </p:nvSpPr>
          <p:spPr bwMode="auto">
            <a:xfrm>
              <a:off x="8541103" y="5203825"/>
              <a:ext cx="955675" cy="239713"/>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恶意域名库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84" name="矩形 183"/>
            <p:cNvSpPr/>
            <p:nvPr/>
          </p:nvSpPr>
          <p:spPr bwMode="auto">
            <a:xfrm>
              <a:off x="7512403" y="5545138"/>
              <a:ext cx="955675" cy="238125"/>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恶意</a:t>
              </a:r>
              <a:r>
                <a:rPr lang="en-US" altLang="zh-CN" sz="900">
                  <a:solidFill>
                    <a:schemeClr val="tx1"/>
                  </a:solidFill>
                  <a:latin typeface="微软雅黑" panose="020B0503020204020204" pitchFamily="34" charset="-122"/>
                  <a:ea typeface="微软雅黑" panose="020B0503020204020204" pitchFamily="34" charset="-122"/>
                </a:rPr>
                <a:t>URL</a:t>
              </a:r>
              <a:r>
                <a:rPr lang="zh-CN" altLang="en-US" sz="900">
                  <a:solidFill>
                    <a:schemeClr val="tx1"/>
                  </a:solidFill>
                  <a:latin typeface="微软雅黑" panose="020B0503020204020204" pitchFamily="34" charset="-122"/>
                  <a:ea typeface="微软雅黑" panose="020B0503020204020204" pitchFamily="34" charset="-122"/>
                </a:rPr>
                <a:t>库</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5" name="矩形 184"/>
            <p:cNvSpPr/>
            <p:nvPr/>
          </p:nvSpPr>
          <p:spPr bwMode="auto">
            <a:xfrm>
              <a:off x="8541103" y="5545138"/>
              <a:ext cx="955675" cy="238125"/>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恶意文件</a:t>
              </a:r>
              <a:r>
                <a:rPr lang="en-US" altLang="zh-CN" sz="900" dirty="0">
                  <a:solidFill>
                    <a:schemeClr val="tx1"/>
                  </a:solidFill>
                  <a:latin typeface="微软雅黑" panose="020B0503020204020204" pitchFamily="34" charset="-122"/>
                  <a:ea typeface="微软雅黑" panose="020B0503020204020204" pitchFamily="34" charset="-122"/>
                </a:rPr>
                <a:t>Hash</a:t>
              </a:r>
            </a:p>
          </p:txBody>
        </p:sp>
        <p:sp>
          <p:nvSpPr>
            <p:cNvPr id="186" name="矩形 185"/>
            <p:cNvSpPr/>
            <p:nvPr/>
          </p:nvSpPr>
          <p:spPr bwMode="auto">
            <a:xfrm>
              <a:off x="7377465" y="4927600"/>
              <a:ext cx="2262188" cy="938213"/>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7" name="矩形 50"/>
            <p:cNvSpPr>
              <a:spLocks noChangeArrowheads="1"/>
            </p:cNvSpPr>
            <p:nvPr/>
          </p:nvSpPr>
          <p:spPr bwMode="auto">
            <a:xfrm>
              <a:off x="8122661" y="4953000"/>
              <a:ext cx="76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微软雅黑" panose="020B0503020204020204" pitchFamily="34" charset="-122"/>
                  <a:ea typeface="微软雅黑" panose="020B0503020204020204" pitchFamily="34" charset="-122"/>
                </a:rPr>
                <a:t>第三方数据</a:t>
              </a:r>
              <a:endParaRPr lang="en-US" altLang="zh-CN" sz="900" dirty="0">
                <a:latin typeface="微软雅黑" panose="020B0503020204020204" pitchFamily="34" charset="-122"/>
                <a:ea typeface="微软雅黑" panose="020B0503020204020204" pitchFamily="34" charset="-122"/>
              </a:endParaRPr>
            </a:p>
          </p:txBody>
        </p:sp>
        <p:sp>
          <p:nvSpPr>
            <p:cNvPr id="188" name="矩形 51"/>
            <p:cNvSpPr>
              <a:spLocks noChangeArrowheads="1"/>
            </p:cNvSpPr>
            <p:nvPr/>
          </p:nvSpPr>
          <p:spPr bwMode="auto">
            <a:xfrm>
              <a:off x="5713765" y="4964113"/>
              <a:ext cx="7620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latin typeface="微软雅黑" panose="020B0503020204020204" pitchFamily="34" charset="-122"/>
                  <a:ea typeface="微软雅黑" panose="020B0503020204020204" pitchFamily="34" charset="-122"/>
                </a:rPr>
                <a:t>安全类日志</a:t>
              </a:r>
              <a:endParaRPr lang="en-US" altLang="zh-CN" sz="900">
                <a:latin typeface="微软雅黑" panose="020B0503020204020204" pitchFamily="34" charset="-122"/>
                <a:ea typeface="微软雅黑" panose="020B0503020204020204" pitchFamily="34" charset="-122"/>
              </a:endParaRPr>
            </a:p>
          </p:txBody>
        </p:sp>
        <p:sp>
          <p:nvSpPr>
            <p:cNvPr id="189" name="矩形 188"/>
            <p:cNvSpPr/>
            <p:nvPr/>
          </p:nvSpPr>
          <p:spPr bwMode="auto">
            <a:xfrm>
              <a:off x="2683228" y="5203825"/>
              <a:ext cx="955675" cy="239713"/>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服务器日志</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90" name="矩形 189"/>
            <p:cNvSpPr/>
            <p:nvPr/>
          </p:nvSpPr>
          <p:spPr bwMode="auto">
            <a:xfrm>
              <a:off x="3710340" y="5203825"/>
              <a:ext cx="957263" cy="239713"/>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en-US" altLang="zh-CN" sz="900">
                  <a:solidFill>
                    <a:schemeClr val="tx1"/>
                  </a:solidFill>
                  <a:latin typeface="微软雅黑" panose="020B0503020204020204" pitchFamily="34" charset="-122"/>
                  <a:ea typeface="微软雅黑" panose="020B0503020204020204" pitchFamily="34" charset="-122"/>
                </a:rPr>
                <a:t>Web</a:t>
              </a:r>
              <a:r>
                <a:rPr lang="zh-CN" altLang="en-US" sz="900">
                  <a:solidFill>
                    <a:schemeClr val="tx1"/>
                  </a:solidFill>
                  <a:latin typeface="微软雅黑" panose="020B0503020204020204" pitchFamily="34" charset="-122"/>
                  <a:ea typeface="微软雅黑" panose="020B0503020204020204" pitchFamily="34" charset="-122"/>
                </a:rPr>
                <a:t>访问日志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1" name="矩形 190"/>
            <p:cNvSpPr/>
            <p:nvPr/>
          </p:nvSpPr>
          <p:spPr bwMode="auto">
            <a:xfrm>
              <a:off x="2683228" y="5545138"/>
              <a:ext cx="955675" cy="238125"/>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en-US" altLang="zh-CN" sz="900">
                  <a:solidFill>
                    <a:schemeClr val="tx1"/>
                  </a:solidFill>
                  <a:latin typeface="微软雅黑" panose="020B0503020204020204" pitchFamily="34" charset="-122"/>
                  <a:ea typeface="微软雅黑" panose="020B0503020204020204" pitchFamily="34" charset="-122"/>
                </a:rPr>
                <a:t>Web</a:t>
              </a:r>
              <a:r>
                <a:rPr lang="zh-CN" altLang="en-US" sz="900">
                  <a:solidFill>
                    <a:schemeClr val="tx1"/>
                  </a:solidFill>
                  <a:latin typeface="微软雅黑" panose="020B0503020204020204" pitchFamily="34" charset="-122"/>
                  <a:ea typeface="微软雅黑" panose="020B0503020204020204" pitchFamily="34" charset="-122"/>
                </a:rPr>
                <a:t>错误日志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2" name="矩形 191"/>
            <p:cNvSpPr/>
            <p:nvPr/>
          </p:nvSpPr>
          <p:spPr bwMode="auto">
            <a:xfrm>
              <a:off x="3710340" y="5545138"/>
              <a:ext cx="957263" cy="238125"/>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远程登录日志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3" name="矩形 192"/>
            <p:cNvSpPr/>
            <p:nvPr/>
          </p:nvSpPr>
          <p:spPr bwMode="auto">
            <a:xfrm>
              <a:off x="2548290" y="4916488"/>
              <a:ext cx="2262188" cy="949325"/>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4" name="矩形 57"/>
            <p:cNvSpPr>
              <a:spLocks noChangeArrowheads="1"/>
            </p:cNvSpPr>
            <p:nvPr/>
          </p:nvSpPr>
          <p:spPr bwMode="auto">
            <a:xfrm>
              <a:off x="3299178" y="4953000"/>
              <a:ext cx="76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latin typeface="微软雅黑" panose="020B0503020204020204" pitchFamily="34" charset="-122"/>
                  <a:ea typeface="微软雅黑" panose="020B0503020204020204" pitchFamily="34" charset="-122"/>
                </a:rPr>
                <a:t>业务类日志</a:t>
              </a:r>
              <a:endParaRPr lang="en-US" altLang="zh-CN" sz="900">
                <a:latin typeface="微软雅黑" panose="020B0503020204020204" pitchFamily="34" charset="-122"/>
                <a:ea typeface="微软雅黑" panose="020B0503020204020204" pitchFamily="34" charset="-122"/>
              </a:endParaRPr>
            </a:p>
          </p:txBody>
        </p:sp>
        <p:sp>
          <p:nvSpPr>
            <p:cNvPr id="195" name="矩形 194"/>
            <p:cNvSpPr/>
            <p:nvPr/>
          </p:nvSpPr>
          <p:spPr bwMode="auto">
            <a:xfrm>
              <a:off x="2548290" y="3945608"/>
              <a:ext cx="1800225"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日志采集</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6" name="矩形 195"/>
            <p:cNvSpPr/>
            <p:nvPr/>
          </p:nvSpPr>
          <p:spPr bwMode="auto">
            <a:xfrm>
              <a:off x="4492978" y="3945608"/>
              <a:ext cx="1800225"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数据处理</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7" name="矩形 196"/>
            <p:cNvSpPr/>
            <p:nvPr/>
          </p:nvSpPr>
          <p:spPr bwMode="auto">
            <a:xfrm>
              <a:off x="6436078" y="3945608"/>
              <a:ext cx="1801812"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数据汇聚</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8" name="矩形 197"/>
            <p:cNvSpPr/>
            <p:nvPr/>
          </p:nvSpPr>
          <p:spPr bwMode="auto">
            <a:xfrm>
              <a:off x="8309328" y="3992321"/>
              <a:ext cx="1216025" cy="225425"/>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en-US" altLang="zh-CN" sz="900" dirty="0">
                  <a:latin typeface="微软雅黑" panose="020B0503020204020204" pitchFamily="34" charset="-122"/>
                  <a:ea typeface="微软雅黑" panose="020B0503020204020204" pitchFamily="34" charset="-122"/>
                </a:rPr>
                <a:t>IP</a:t>
              </a:r>
              <a:r>
                <a:rPr lang="zh-CN" altLang="en-US" sz="900" dirty="0">
                  <a:latin typeface="微软雅黑" panose="020B0503020204020204" pitchFamily="34" charset="-122"/>
                  <a:ea typeface="微软雅黑" panose="020B0503020204020204" pitchFamily="34" charset="-122"/>
                </a:rPr>
                <a:t>地理位置库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99" name="矩形 198"/>
            <p:cNvSpPr/>
            <p:nvPr/>
          </p:nvSpPr>
          <p:spPr bwMode="auto">
            <a:xfrm>
              <a:off x="8309328" y="3723358"/>
              <a:ext cx="1216025" cy="215900"/>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latin typeface="微软雅黑" panose="020B0503020204020204" pitchFamily="34" charset="-122"/>
                  <a:ea typeface="微软雅黑" panose="020B0503020204020204" pitchFamily="34" charset="-122"/>
                </a:rPr>
                <a:t>业务标签管理</a:t>
              </a:r>
              <a:endParaRPr lang="en-US" altLang="zh-CN" sz="900" dirty="0">
                <a:latin typeface="微软雅黑" panose="020B0503020204020204" pitchFamily="34" charset="-122"/>
                <a:ea typeface="微软雅黑" panose="020B0503020204020204" pitchFamily="34" charset="-122"/>
              </a:endParaRPr>
            </a:p>
          </p:txBody>
        </p:sp>
        <p:sp>
          <p:nvSpPr>
            <p:cNvPr id="200" name="矩形 199"/>
            <p:cNvSpPr/>
            <p:nvPr/>
          </p:nvSpPr>
          <p:spPr bwMode="auto">
            <a:xfrm>
              <a:off x="3205515" y="3523333"/>
              <a:ext cx="1512888"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消息队列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1" name="矩形 200"/>
            <p:cNvSpPr/>
            <p:nvPr/>
          </p:nvSpPr>
          <p:spPr bwMode="auto">
            <a:xfrm>
              <a:off x="4893028" y="3523333"/>
              <a:ext cx="1512887"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分布式文件访问接口</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2" name="矩形 201"/>
            <p:cNvSpPr/>
            <p:nvPr/>
          </p:nvSpPr>
          <p:spPr bwMode="auto">
            <a:xfrm>
              <a:off x="6580540" y="3523333"/>
              <a:ext cx="1512888"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高级可编程接口</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3" name="矩形 202"/>
            <p:cNvSpPr/>
            <p:nvPr/>
          </p:nvSpPr>
          <p:spPr bwMode="auto">
            <a:xfrm>
              <a:off x="8299803" y="3454395"/>
              <a:ext cx="1217515" cy="215900"/>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latin typeface="微软雅黑" panose="020B0503020204020204" pitchFamily="34" charset="-122"/>
                  <a:ea typeface="微软雅黑" panose="020B0503020204020204" pitchFamily="34" charset="-122"/>
                </a:rPr>
                <a:t>关联规则库</a:t>
              </a:r>
              <a:endParaRPr lang="en-US" altLang="zh-CN" sz="900" dirty="0">
                <a:latin typeface="微软雅黑" panose="020B0503020204020204" pitchFamily="34" charset="-122"/>
                <a:ea typeface="微软雅黑" panose="020B0503020204020204" pitchFamily="34" charset="-122"/>
              </a:endParaRPr>
            </a:p>
          </p:txBody>
        </p:sp>
        <p:sp>
          <p:nvSpPr>
            <p:cNvPr id="204" name="矩形 203"/>
            <p:cNvSpPr/>
            <p:nvPr/>
          </p:nvSpPr>
          <p:spPr bwMode="auto">
            <a:xfrm>
              <a:off x="2541940" y="2312070"/>
              <a:ext cx="3429000" cy="995363"/>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威胁分析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05" name="矩形 204"/>
            <p:cNvSpPr/>
            <p:nvPr/>
          </p:nvSpPr>
          <p:spPr bwMode="auto">
            <a:xfrm>
              <a:off x="3124553"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r>
                <a:rPr lang="zh-CN" altLang="en-US" sz="900" b="1" dirty="0">
                  <a:solidFill>
                    <a:schemeClr val="bg1"/>
                  </a:solidFill>
                  <a:latin typeface="微软雅黑" panose="020B0503020204020204" pitchFamily="34" charset="-122"/>
                  <a:ea typeface="微软雅黑" panose="020B0503020204020204" pitchFamily="34" charset="-122"/>
                </a:rPr>
                <a:t>攻击关联分析</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6" name="矩形 205"/>
            <p:cNvSpPr/>
            <p:nvPr/>
          </p:nvSpPr>
          <p:spPr bwMode="auto">
            <a:xfrm>
              <a:off x="4594578"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攻击事件识别</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7" name="矩形 206"/>
            <p:cNvSpPr/>
            <p:nvPr/>
          </p:nvSpPr>
          <p:spPr bwMode="auto">
            <a:xfrm>
              <a:off x="4594578"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异常流量识别</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8" name="矩形 207"/>
            <p:cNvSpPr/>
            <p:nvPr/>
          </p:nvSpPr>
          <p:spPr bwMode="auto">
            <a:xfrm>
              <a:off x="3124553"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业务模型学习</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9" name="矩形 208"/>
            <p:cNvSpPr/>
            <p:nvPr/>
          </p:nvSpPr>
          <p:spPr bwMode="auto">
            <a:xfrm>
              <a:off x="6126515" y="2312070"/>
              <a:ext cx="3470275" cy="995363"/>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场景分析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10" name="矩形 209"/>
            <p:cNvSpPr/>
            <p:nvPr/>
          </p:nvSpPr>
          <p:spPr bwMode="auto">
            <a:xfrm>
              <a:off x="6721828"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威胁预警</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1" name="矩形 210"/>
            <p:cNvSpPr/>
            <p:nvPr/>
          </p:nvSpPr>
          <p:spPr bwMode="auto">
            <a:xfrm>
              <a:off x="8191853"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a:solidFill>
                    <a:schemeClr val="bg1"/>
                  </a:solidFill>
                  <a:latin typeface="微软雅黑" panose="020B0503020204020204" pitchFamily="34" charset="-122"/>
                  <a:ea typeface="微软雅黑" panose="020B0503020204020204" pitchFamily="34" charset="-122"/>
                </a:rPr>
                <a:t>攻击态势</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212" name="矩形 211"/>
            <p:cNvSpPr/>
            <p:nvPr/>
          </p:nvSpPr>
          <p:spPr bwMode="auto">
            <a:xfrm>
              <a:off x="8191853"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攻击者画像</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3" name="矩形 212"/>
            <p:cNvSpPr/>
            <p:nvPr/>
          </p:nvSpPr>
          <p:spPr bwMode="auto">
            <a:xfrm>
              <a:off x="6721828"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攻击事件还原</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4" name="矩形 213"/>
            <p:cNvSpPr/>
            <p:nvPr/>
          </p:nvSpPr>
          <p:spPr bwMode="auto">
            <a:xfrm>
              <a:off x="2541940" y="908720"/>
              <a:ext cx="4398963"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15" name="矩形 214"/>
            <p:cNvSpPr/>
            <p:nvPr/>
          </p:nvSpPr>
          <p:spPr bwMode="auto">
            <a:xfrm>
              <a:off x="8237890" y="908720"/>
              <a:ext cx="1366838"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16" name="圆角矩形 215"/>
            <p:cNvSpPr/>
            <p:nvPr/>
          </p:nvSpPr>
          <p:spPr bwMode="auto">
            <a:xfrm>
              <a:off x="5840765" y="980158"/>
              <a:ext cx="1028700" cy="1152525"/>
            </a:xfrm>
            <a:prstGeom prst="roundRect">
              <a:avLst>
                <a:gd name="adj" fmla="val 8327"/>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威胁预警</a:t>
              </a:r>
            </a:p>
          </p:txBody>
        </p:sp>
        <p:sp>
          <p:nvSpPr>
            <p:cNvPr id="217" name="矩形 216"/>
            <p:cNvSpPr/>
            <p:nvPr/>
          </p:nvSpPr>
          <p:spPr bwMode="auto">
            <a:xfrm>
              <a:off x="5913790" y="1269083"/>
              <a:ext cx="882650" cy="22542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威胁预警通知</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18" name="矩形 217"/>
            <p:cNvSpPr/>
            <p:nvPr/>
          </p:nvSpPr>
          <p:spPr bwMode="auto">
            <a:xfrm>
              <a:off x="5913790" y="1556420"/>
              <a:ext cx="882650" cy="227013"/>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威胁情报</a:t>
              </a:r>
              <a:r>
                <a:rPr lang="zh-CN" altLang="en-US" sz="900" dirty="0" smtClean="0">
                  <a:solidFill>
                    <a:schemeClr val="tx1"/>
                  </a:solidFill>
                  <a:latin typeface="微软雅黑" panose="020B0503020204020204" pitchFamily="34" charset="-122"/>
                  <a:ea typeface="微软雅黑" panose="020B0503020204020204" pitchFamily="34" charset="-122"/>
                </a:rPr>
                <a:t>共享</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nvGrpSpPr>
            <p:cNvPr id="219" name="组合 102"/>
            <p:cNvGrpSpPr>
              <a:grpSpLocks/>
            </p:cNvGrpSpPr>
            <p:nvPr/>
          </p:nvGrpSpPr>
          <p:grpSpPr bwMode="auto">
            <a:xfrm>
              <a:off x="3694465" y="980158"/>
              <a:ext cx="1027113" cy="1152525"/>
              <a:chOff x="2699792" y="1988840"/>
              <a:chExt cx="1027883" cy="1152128"/>
            </a:xfrm>
            <a:solidFill>
              <a:schemeClr val="tx2">
                <a:lumMod val="25000"/>
              </a:schemeClr>
            </a:solidFill>
          </p:grpSpPr>
          <p:sp>
            <p:nvSpPr>
              <p:cNvPr id="220" name="圆角矩形 219"/>
              <p:cNvSpPr/>
              <p:nvPr/>
            </p:nvSpPr>
            <p:spPr bwMode="auto">
              <a:xfrm>
                <a:off x="2699792" y="1988840"/>
                <a:ext cx="1027883" cy="1152128"/>
              </a:xfrm>
              <a:prstGeom prst="roundRect">
                <a:avLst>
                  <a:gd name="adj" fmla="val 7400"/>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攻击及异常</a:t>
                </a:r>
              </a:p>
            </p:txBody>
          </p:sp>
          <p:sp>
            <p:nvSpPr>
              <p:cNvPr id="221" name="矩形 220"/>
              <p:cNvSpPr/>
              <p:nvPr/>
            </p:nvSpPr>
            <p:spPr bwMode="auto">
              <a:xfrm>
                <a:off x="2772872" y="2277665"/>
                <a:ext cx="883312"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攻击线索还原</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2" name="矩形 221"/>
              <p:cNvSpPr/>
              <p:nvPr/>
            </p:nvSpPr>
            <p:spPr bwMode="auto">
              <a:xfrm>
                <a:off x="2772872" y="2564904"/>
                <a:ext cx="881724" cy="22693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攻击事件关联</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grpSp>
          <p:nvGrpSpPr>
            <p:cNvPr id="223" name="组合 101"/>
            <p:cNvGrpSpPr>
              <a:grpSpLocks/>
            </p:cNvGrpSpPr>
            <p:nvPr/>
          </p:nvGrpSpPr>
          <p:grpSpPr bwMode="auto">
            <a:xfrm>
              <a:off x="2621315" y="980158"/>
              <a:ext cx="1027113" cy="1152525"/>
              <a:chOff x="1610069" y="1988840"/>
              <a:chExt cx="1027883" cy="1152128"/>
            </a:xfrm>
            <a:solidFill>
              <a:schemeClr val="tx2">
                <a:lumMod val="25000"/>
              </a:schemeClr>
            </a:solidFill>
          </p:grpSpPr>
          <p:sp>
            <p:nvSpPr>
              <p:cNvPr id="224" name="圆角矩形 223"/>
              <p:cNvSpPr/>
              <p:nvPr/>
            </p:nvSpPr>
            <p:spPr bwMode="auto">
              <a:xfrm>
                <a:off x="1610069" y="1988840"/>
                <a:ext cx="1027883" cy="1152128"/>
              </a:xfrm>
              <a:prstGeom prst="roundRect">
                <a:avLst>
                  <a:gd name="adj" fmla="val 6474"/>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dirty="0">
                    <a:solidFill>
                      <a:schemeClr val="tx1"/>
                    </a:solidFill>
                    <a:latin typeface="微软雅黑" panose="020B0503020204020204" pitchFamily="34" charset="-122"/>
                    <a:ea typeface="微软雅黑" panose="020B0503020204020204" pitchFamily="34" charset="-122"/>
                  </a:rPr>
                  <a:t>威胁监测</a:t>
                </a:r>
              </a:p>
            </p:txBody>
          </p:sp>
          <p:sp>
            <p:nvSpPr>
              <p:cNvPr id="225" name="矩形 224"/>
              <p:cNvSpPr/>
              <p:nvPr/>
            </p:nvSpPr>
            <p:spPr bwMode="auto">
              <a:xfrm>
                <a:off x="1683149" y="2277665"/>
                <a:ext cx="883312"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实时攻击监控</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6" name="矩形 225"/>
              <p:cNvSpPr/>
              <p:nvPr/>
            </p:nvSpPr>
            <p:spPr bwMode="auto">
              <a:xfrm>
                <a:off x="1683149" y="2555382"/>
                <a:ext cx="881724" cy="22693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实时态势分析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7" name="矩形 226"/>
              <p:cNvSpPr/>
              <p:nvPr/>
            </p:nvSpPr>
            <p:spPr bwMode="auto">
              <a:xfrm>
                <a:off x="1691093" y="2842621"/>
                <a:ext cx="883312" cy="226934"/>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历史防护分析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grpSp>
          <p:nvGrpSpPr>
            <p:cNvPr id="228" name="组合 103"/>
            <p:cNvGrpSpPr>
              <a:grpSpLocks/>
            </p:cNvGrpSpPr>
            <p:nvPr/>
          </p:nvGrpSpPr>
          <p:grpSpPr bwMode="auto">
            <a:xfrm>
              <a:off x="4767615" y="980158"/>
              <a:ext cx="1028700" cy="1152525"/>
              <a:chOff x="3779912" y="1988840"/>
              <a:chExt cx="1027883" cy="1152128"/>
            </a:xfrm>
            <a:solidFill>
              <a:schemeClr val="tx2">
                <a:lumMod val="25000"/>
              </a:schemeClr>
            </a:solidFill>
          </p:grpSpPr>
          <p:sp>
            <p:nvSpPr>
              <p:cNvPr id="229" name="圆角矩形 228"/>
              <p:cNvSpPr/>
              <p:nvPr/>
            </p:nvSpPr>
            <p:spPr bwMode="auto">
              <a:xfrm>
                <a:off x="3779912" y="1988840"/>
                <a:ext cx="1027883" cy="1152128"/>
              </a:xfrm>
              <a:prstGeom prst="roundRect">
                <a:avLst>
                  <a:gd name="adj" fmla="val 7400"/>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搜索</a:t>
                </a:r>
              </a:p>
            </p:txBody>
          </p:sp>
          <p:sp>
            <p:nvSpPr>
              <p:cNvPr id="230" name="矩形 229"/>
              <p:cNvSpPr/>
              <p:nvPr/>
            </p:nvSpPr>
            <p:spPr bwMode="auto">
              <a:xfrm>
                <a:off x="3846534" y="2277665"/>
                <a:ext cx="881949"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日志搜索</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31" name="矩形 230"/>
              <p:cNvSpPr/>
              <p:nvPr/>
            </p:nvSpPr>
            <p:spPr bwMode="auto">
              <a:xfrm>
                <a:off x="3846534" y="2553795"/>
                <a:ext cx="881949" cy="226934"/>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会话搜索</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2" name="矩形 231"/>
              <p:cNvSpPr/>
              <p:nvPr/>
            </p:nvSpPr>
            <p:spPr bwMode="auto">
              <a:xfrm>
                <a:off x="3846534" y="2842621"/>
                <a:ext cx="881949"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攻击事件搜索</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sp>
          <p:nvSpPr>
            <p:cNvPr id="233" name="圆角矩形 232"/>
            <p:cNvSpPr/>
            <p:nvPr/>
          </p:nvSpPr>
          <p:spPr bwMode="auto">
            <a:xfrm>
              <a:off x="7083778" y="980158"/>
              <a:ext cx="1027112" cy="1152525"/>
            </a:xfrm>
            <a:prstGeom prst="roundRect">
              <a:avLst>
                <a:gd name="adj" fmla="val 8327"/>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黑客画像</a:t>
              </a:r>
            </a:p>
          </p:txBody>
        </p:sp>
        <p:sp>
          <p:nvSpPr>
            <p:cNvPr id="234" name="矩形 233"/>
            <p:cNvSpPr/>
            <p:nvPr/>
          </p:nvSpPr>
          <p:spPr bwMode="auto">
            <a:xfrm>
              <a:off x="5913790" y="1843758"/>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威胁库分发</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35" name="矩形 234"/>
            <p:cNvSpPr/>
            <p:nvPr/>
          </p:nvSpPr>
          <p:spPr bwMode="auto">
            <a:xfrm>
              <a:off x="7159978" y="1257970"/>
              <a:ext cx="882650" cy="227013"/>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攻击者画像</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6" name="矩形 235"/>
            <p:cNvSpPr/>
            <p:nvPr/>
          </p:nvSpPr>
          <p:spPr bwMode="auto">
            <a:xfrm>
              <a:off x="3767490" y="1832645"/>
              <a:ext cx="882650" cy="227013"/>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异常流量分析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7" name="矩形 236"/>
            <p:cNvSpPr/>
            <p:nvPr/>
          </p:nvSpPr>
          <p:spPr bwMode="auto">
            <a:xfrm>
              <a:off x="7029803" y="908720"/>
              <a:ext cx="1135062"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grpSp>
          <p:nvGrpSpPr>
            <p:cNvPr id="238" name="组合 116"/>
            <p:cNvGrpSpPr>
              <a:grpSpLocks/>
            </p:cNvGrpSpPr>
            <p:nvPr/>
          </p:nvGrpSpPr>
          <p:grpSpPr bwMode="auto">
            <a:xfrm>
              <a:off x="8309328" y="980158"/>
              <a:ext cx="1216025" cy="1152525"/>
              <a:chOff x="7308304" y="1988840"/>
              <a:chExt cx="1215330" cy="1152128"/>
            </a:xfrm>
            <a:solidFill>
              <a:schemeClr val="tx2">
                <a:lumMod val="25000"/>
              </a:schemeClr>
            </a:solidFill>
          </p:grpSpPr>
          <p:sp>
            <p:nvSpPr>
              <p:cNvPr id="239" name="圆角矩形 238"/>
              <p:cNvSpPr/>
              <p:nvPr/>
            </p:nvSpPr>
            <p:spPr bwMode="auto">
              <a:xfrm>
                <a:off x="7308304" y="1988840"/>
                <a:ext cx="1215330" cy="1152128"/>
              </a:xfrm>
              <a:prstGeom prst="roundRect">
                <a:avLst>
                  <a:gd name="adj" fmla="val 8327"/>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系统管理</a:t>
                </a:r>
              </a:p>
            </p:txBody>
          </p:sp>
          <p:sp>
            <p:nvSpPr>
              <p:cNvPr id="240" name="矩形 239"/>
              <p:cNvSpPr/>
              <p:nvPr/>
            </p:nvSpPr>
            <p:spPr bwMode="auto">
              <a:xfrm>
                <a:off x="7381287" y="2277665"/>
                <a:ext cx="1069363"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日志管理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1" name="矩形 240"/>
              <p:cNvSpPr/>
              <p:nvPr/>
            </p:nvSpPr>
            <p:spPr bwMode="auto">
              <a:xfrm>
                <a:off x="7379700" y="2564904"/>
                <a:ext cx="1070951"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共享设备管理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2" name="矩形 241"/>
              <p:cNvSpPr/>
              <p:nvPr/>
            </p:nvSpPr>
            <p:spPr bwMode="auto">
              <a:xfrm>
                <a:off x="7379700" y="2852143"/>
                <a:ext cx="1070951"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第三方数据管理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sp>
          <p:nvSpPr>
            <p:cNvPr id="243" name="矩形 242"/>
            <p:cNvSpPr/>
            <p:nvPr/>
          </p:nvSpPr>
          <p:spPr bwMode="auto">
            <a:xfrm>
              <a:off x="2548290" y="4396458"/>
              <a:ext cx="7056438" cy="400050"/>
            </a:xfrm>
            <a:prstGeom prst="rect">
              <a:avLst/>
            </a:prstGeom>
            <a:noFill/>
            <a:ln>
              <a:solidFill>
                <a:srgbClr val="FFC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数据存储</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4" name="矩形 243"/>
            <p:cNvSpPr/>
            <p:nvPr/>
          </p:nvSpPr>
          <p:spPr bwMode="auto">
            <a:xfrm>
              <a:off x="3288065"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分布式大数据处理平台</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5" name="矩形 244"/>
            <p:cNvSpPr/>
            <p:nvPr/>
          </p:nvSpPr>
          <p:spPr bwMode="auto">
            <a:xfrm>
              <a:off x="7513019"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关系型数据库</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6" name="矩形 245"/>
            <p:cNvSpPr/>
            <p:nvPr/>
          </p:nvSpPr>
          <p:spPr bwMode="auto">
            <a:xfrm>
              <a:off x="5394618"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结构化数据存储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7" name="矩形 246"/>
            <p:cNvSpPr/>
            <p:nvPr/>
          </p:nvSpPr>
          <p:spPr bwMode="auto">
            <a:xfrm>
              <a:off x="2565752" y="5987726"/>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服务器及应用</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8" name="矩形 247"/>
            <p:cNvSpPr/>
            <p:nvPr/>
          </p:nvSpPr>
          <p:spPr bwMode="auto">
            <a:xfrm>
              <a:off x="4962878" y="5987727"/>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安全设备</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9" name="矩形 248"/>
            <p:cNvSpPr/>
            <p:nvPr/>
          </p:nvSpPr>
          <p:spPr bwMode="auto">
            <a:xfrm>
              <a:off x="7377465" y="5987727"/>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安全数据共享联盟</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50" name="矩形 249"/>
            <p:cNvSpPr/>
            <p:nvPr/>
          </p:nvSpPr>
          <p:spPr bwMode="auto">
            <a:xfrm>
              <a:off x="7159978" y="1545308"/>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攻击者态势</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51" name="矩形 250"/>
            <p:cNvSpPr/>
            <p:nvPr/>
          </p:nvSpPr>
          <p:spPr bwMode="auto">
            <a:xfrm>
              <a:off x="7159978" y="1834233"/>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攻击行为预测</a:t>
              </a:r>
              <a:endParaRPr lang="en-US" altLang="zh-CN" sz="900" dirty="0">
                <a:solidFill>
                  <a:schemeClr val="tx1"/>
                </a:solidFill>
                <a:latin typeface="微软雅黑" panose="020B0503020204020204" pitchFamily="34" charset="-122"/>
                <a:ea typeface="微软雅黑" panose="020B0503020204020204" pitchFamily="34" charset="-122"/>
              </a:endParaRPr>
            </a:p>
          </p:txBody>
        </p:sp>
        <p:cxnSp>
          <p:nvCxnSpPr>
            <p:cNvPr id="254" name="直接连接符 253"/>
            <p:cNvCxnSpPr/>
            <p:nvPr/>
          </p:nvCxnSpPr>
          <p:spPr>
            <a:xfrm flipH="1">
              <a:off x="1624489" y="2256791"/>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1624489" y="3369801"/>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1624489" y="4859519"/>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1624489" y="5933827"/>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649757" y="1515337"/>
              <a:ext cx="748924"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对外功能</a:t>
              </a:r>
              <a:endParaRPr lang="zh-CN" altLang="en-US" sz="1100" b="1" dirty="0">
                <a:latin typeface="微软雅黑" panose="020B0503020204020204" pitchFamily="34" charset="-122"/>
                <a:ea typeface="微软雅黑" panose="020B0503020204020204" pitchFamily="34" charset="-122"/>
              </a:endParaRPr>
            </a:p>
          </p:txBody>
        </p:sp>
        <p:sp>
          <p:nvSpPr>
            <p:cNvPr id="259" name="矩形 258"/>
            <p:cNvSpPr/>
            <p:nvPr/>
          </p:nvSpPr>
          <p:spPr>
            <a:xfrm>
              <a:off x="1649758" y="2674393"/>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分析模型</a:t>
              </a:r>
              <a:endParaRPr lang="zh-CN" altLang="en-US" sz="1100" b="1" dirty="0">
                <a:latin typeface="微软雅黑" panose="020B0503020204020204" pitchFamily="34" charset="-122"/>
                <a:ea typeface="微软雅黑" panose="020B0503020204020204" pitchFamily="34" charset="-122"/>
              </a:endParaRPr>
            </a:p>
          </p:txBody>
        </p:sp>
        <p:sp>
          <p:nvSpPr>
            <p:cNvPr id="260" name="矩形 259"/>
            <p:cNvSpPr/>
            <p:nvPr/>
          </p:nvSpPr>
          <p:spPr>
            <a:xfrm>
              <a:off x="1649758" y="3972498"/>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数据存储</a:t>
              </a:r>
              <a:endParaRPr lang="zh-CN" altLang="en-US" sz="1100" b="1" dirty="0">
                <a:latin typeface="微软雅黑" panose="020B0503020204020204" pitchFamily="34" charset="-122"/>
                <a:ea typeface="微软雅黑" panose="020B0503020204020204" pitchFamily="34" charset="-122"/>
              </a:endParaRPr>
            </a:p>
          </p:txBody>
        </p:sp>
        <p:sp>
          <p:nvSpPr>
            <p:cNvPr id="261" name="矩形 260"/>
            <p:cNvSpPr/>
            <p:nvPr/>
          </p:nvSpPr>
          <p:spPr>
            <a:xfrm>
              <a:off x="1579226" y="5345617"/>
              <a:ext cx="889987"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数据及日志</a:t>
              </a:r>
              <a:endParaRPr lang="zh-CN" altLang="en-US" sz="1100" b="1" dirty="0">
                <a:latin typeface="微软雅黑" panose="020B0503020204020204" pitchFamily="34" charset="-122"/>
                <a:ea typeface="微软雅黑" panose="020B0503020204020204" pitchFamily="34" charset="-122"/>
              </a:endParaRPr>
            </a:p>
          </p:txBody>
        </p:sp>
        <p:sp>
          <p:nvSpPr>
            <p:cNvPr id="262" name="矩形 261"/>
            <p:cNvSpPr/>
            <p:nvPr/>
          </p:nvSpPr>
          <p:spPr>
            <a:xfrm>
              <a:off x="1649758" y="6007895"/>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数据来源</a:t>
              </a:r>
              <a:endParaRPr lang="zh-CN" altLang="en-US" sz="1100" b="1" dirty="0">
                <a:latin typeface="微软雅黑" panose="020B0503020204020204" pitchFamily="34" charset="-122"/>
                <a:ea typeface="微软雅黑" panose="020B0503020204020204" pitchFamily="34" charset="-122"/>
              </a:endParaRPr>
            </a:p>
          </p:txBody>
        </p:sp>
      </p:grpSp>
      <p:sp>
        <p:nvSpPr>
          <p:cNvPr id="264"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安全威胁态势感知平台技术架构</a:t>
            </a:r>
            <a:endParaRPr lang="zh-CN" altLang="en-US" dirty="0"/>
          </a:p>
        </p:txBody>
      </p:sp>
      <p:sp>
        <p:nvSpPr>
          <p:cNvPr id="89" name="矩形 69"/>
          <p:cNvSpPr>
            <a:spLocks noChangeArrowheads="1"/>
          </p:cNvSpPr>
          <p:nvPr/>
        </p:nvSpPr>
        <p:spPr bwMode="auto">
          <a:xfrm>
            <a:off x="8683966" y="3428083"/>
            <a:ext cx="1300926" cy="815975"/>
          </a:xfrm>
          <a:prstGeom prst="rect">
            <a:avLst/>
          </a:prstGeom>
          <a:noFill/>
          <a:ln w="9525"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en-US" altLang="zh-CN"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1070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数据采集及存储过程</a:t>
            </a:r>
            <a:endParaRPr lang="zh-CN" altLang="en-US" dirty="0"/>
          </a:p>
        </p:txBody>
      </p:sp>
      <p:sp>
        <p:nvSpPr>
          <p:cNvPr id="3" name="TextBox 17"/>
          <p:cNvSpPr txBox="1"/>
          <p:nvPr/>
        </p:nvSpPr>
        <p:spPr>
          <a:xfrm>
            <a:off x="1906561" y="5184113"/>
            <a:ext cx="8371684" cy="1061829"/>
          </a:xfrm>
          <a:prstGeom prst="rect">
            <a:avLst/>
          </a:prstGeom>
          <a:noFill/>
        </p:spPr>
        <p:txBody>
          <a:bodyPr wrap="square" rtlCol="0">
            <a:spAutoFit/>
          </a:bodyPr>
          <a:lstStyle/>
          <a:p>
            <a:pPr marL="285750" lvl="1" indent="-285750" fontAlgn="base">
              <a:lnSpc>
                <a:spcPct val="150000"/>
              </a:lnSpc>
              <a:spcBef>
                <a:spcPct val="0"/>
              </a:spcBef>
              <a:spcAft>
                <a:spcPct val="0"/>
              </a:spcAft>
              <a:buFont typeface="Wingdings" panose="05000000000000000000" pitchFamily="2" charset="2"/>
              <a:buChar char="l"/>
            </a:pPr>
            <a:r>
              <a:rPr lang="zh-CN" altLang="en-US" sz="1400" b="1" dirty="0" smtClean="0">
                <a:latin typeface="微软雅黑" panose="020B0503020204020204" pitchFamily="34" charset="-122"/>
              </a:rPr>
              <a:t>平台</a:t>
            </a:r>
            <a:r>
              <a:rPr lang="zh-CN" altLang="en-US" sz="1400" b="1" dirty="0">
                <a:latin typeface="微软雅黑" panose="020B0503020204020204" pitchFamily="34" charset="-122"/>
              </a:rPr>
              <a:t>通过软件实现方式将用户现网中的设备虚拟成不同的采集探针进行日志的采集，同时平台可以</a:t>
            </a:r>
            <a:r>
              <a:rPr lang="zh-CN" altLang="en-US" sz="1400" b="1" dirty="0" smtClean="0">
                <a:latin typeface="微软雅黑" panose="020B0503020204020204" pitchFamily="34" charset="-122"/>
              </a:rPr>
              <a:t>与迪普安全</a:t>
            </a:r>
            <a:r>
              <a:rPr lang="zh-CN" altLang="en-US" sz="1400" b="1" dirty="0">
                <a:latin typeface="微软雅黑" panose="020B0503020204020204" pitchFamily="34" charset="-122"/>
              </a:rPr>
              <a:t>云进行威胁情报的信息共享。</a:t>
            </a:r>
          </a:p>
          <a:p>
            <a:pPr marL="285750" lvl="1" indent="-285750" fontAlgn="base">
              <a:lnSpc>
                <a:spcPct val="150000"/>
              </a:lnSpc>
              <a:spcBef>
                <a:spcPct val="0"/>
              </a:spcBef>
              <a:spcAft>
                <a:spcPct val="0"/>
              </a:spcAft>
              <a:buFont typeface="Wingdings" panose="05000000000000000000" pitchFamily="2" charset="2"/>
              <a:buChar char="l"/>
            </a:pPr>
            <a:r>
              <a:rPr lang="zh-CN" altLang="en-US" sz="1400" b="1" dirty="0" smtClean="0">
                <a:latin typeface="微软雅黑" panose="020B0503020204020204" pitchFamily="34" charset="-122"/>
              </a:rPr>
              <a:t>支持海量数据的分布式储存</a:t>
            </a:r>
            <a:endParaRPr lang="en-US" altLang="zh-CN" sz="1400" b="1" dirty="0" smtClean="0">
              <a:latin typeface="微软雅黑" panose="020B0503020204020204" pitchFamily="34" charset="-122"/>
            </a:endParaRPr>
          </a:p>
        </p:txBody>
      </p:sp>
      <p:sp>
        <p:nvSpPr>
          <p:cNvPr id="111" name="任意多边形 110"/>
          <p:cNvSpPr/>
          <p:nvPr/>
        </p:nvSpPr>
        <p:spPr>
          <a:xfrm flipV="1">
            <a:off x="7272413" y="2291567"/>
            <a:ext cx="1202409" cy="18076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任意多边形 111"/>
          <p:cNvSpPr/>
          <p:nvPr/>
        </p:nvSpPr>
        <p:spPr>
          <a:xfrm>
            <a:off x="7272411" y="3489469"/>
            <a:ext cx="1202409"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任意多边形 114"/>
          <p:cNvSpPr/>
          <p:nvPr/>
        </p:nvSpPr>
        <p:spPr>
          <a:xfrm>
            <a:off x="9525548" y="4067616"/>
            <a:ext cx="913349"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任意多边形 113"/>
          <p:cNvSpPr/>
          <p:nvPr/>
        </p:nvSpPr>
        <p:spPr>
          <a:xfrm>
            <a:off x="9317236" y="2060229"/>
            <a:ext cx="1121662"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8"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4" y="3642402"/>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3" y="3881479"/>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a:stretch>
            <a:fillRect/>
          </a:stretch>
        </p:blipFill>
        <p:spPr>
          <a:xfrm>
            <a:off x="1715973" y="1886596"/>
            <a:ext cx="481614" cy="481614"/>
          </a:xfrm>
          <a:prstGeom prst="rect">
            <a:avLst/>
          </a:prstGeom>
        </p:spPr>
      </p:pic>
      <p:pic>
        <p:nvPicPr>
          <p:cNvPr id="20" name="图片 19"/>
          <p:cNvPicPr>
            <a:picLocks noChangeAspect="1"/>
          </p:cNvPicPr>
          <p:nvPr/>
        </p:nvPicPr>
        <p:blipFill>
          <a:blip r:embed="rId4"/>
          <a:stretch>
            <a:fillRect/>
          </a:stretch>
        </p:blipFill>
        <p:spPr>
          <a:xfrm>
            <a:off x="1715973" y="2653036"/>
            <a:ext cx="481614" cy="481614"/>
          </a:xfrm>
          <a:prstGeom prst="rect">
            <a:avLst/>
          </a:prstGeom>
        </p:spPr>
      </p:pic>
      <p:pic>
        <p:nvPicPr>
          <p:cNvPr id="21" name="图片 20"/>
          <p:cNvPicPr>
            <a:picLocks noChangeAspect="1"/>
          </p:cNvPicPr>
          <p:nvPr/>
        </p:nvPicPr>
        <p:blipFill>
          <a:blip r:embed="rId5"/>
          <a:stretch>
            <a:fillRect/>
          </a:stretch>
        </p:blipFill>
        <p:spPr>
          <a:xfrm>
            <a:off x="2690895" y="2653036"/>
            <a:ext cx="481614" cy="481614"/>
          </a:xfrm>
          <a:prstGeom prst="rect">
            <a:avLst/>
          </a:prstGeom>
        </p:spPr>
      </p:pic>
      <p:pic>
        <p:nvPicPr>
          <p:cNvPr id="22" name="图片 21"/>
          <p:cNvPicPr>
            <a:picLocks noChangeAspect="1"/>
          </p:cNvPicPr>
          <p:nvPr/>
        </p:nvPicPr>
        <p:blipFill>
          <a:blip r:embed="rId6"/>
          <a:stretch>
            <a:fillRect/>
          </a:stretch>
        </p:blipFill>
        <p:spPr>
          <a:xfrm>
            <a:off x="2690895" y="1886596"/>
            <a:ext cx="481614" cy="481614"/>
          </a:xfrm>
          <a:prstGeom prst="rect">
            <a:avLst/>
          </a:prstGeom>
        </p:spPr>
      </p:pic>
      <p:pic>
        <p:nvPicPr>
          <p:cNvPr id="23" name="图片 22"/>
          <p:cNvPicPr>
            <a:picLocks noChangeAspect="1"/>
          </p:cNvPicPr>
          <p:nvPr/>
        </p:nvPicPr>
        <p:blipFill>
          <a:blip r:embed="rId7"/>
          <a:stretch>
            <a:fillRect/>
          </a:stretch>
        </p:blipFill>
        <p:spPr>
          <a:xfrm flipH="1">
            <a:off x="1737050" y="3492999"/>
            <a:ext cx="439460" cy="677811"/>
          </a:xfrm>
          <a:prstGeom prst="rect">
            <a:avLst/>
          </a:prstGeom>
        </p:spPr>
      </p:pic>
      <p:pic>
        <p:nvPicPr>
          <p:cNvPr id="26"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5" y="3426471"/>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1488542" y="2364606"/>
            <a:ext cx="936475"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Web</a:t>
            </a:r>
            <a:r>
              <a:rPr lang="zh-CN" altLang="en-US" sz="800" b="1" dirty="0" smtClean="0">
                <a:latin typeface="微软雅黑" panose="020B0503020204020204" pitchFamily="34" charset="-122"/>
                <a:ea typeface="微软雅黑" panose="020B0503020204020204" pitchFamily="34" charset="-122"/>
              </a:rPr>
              <a:t>应用防火墙</a:t>
            </a:r>
            <a:endParaRPr lang="zh-CN" altLang="en-US" sz="800" b="1" dirty="0">
              <a:latin typeface="微软雅黑" panose="020B0503020204020204" pitchFamily="34" charset="-122"/>
              <a:ea typeface="微软雅黑" panose="020B0503020204020204" pitchFamily="34" charset="-122"/>
            </a:endParaRPr>
          </a:p>
        </p:txBody>
      </p:sp>
      <p:sp>
        <p:nvSpPr>
          <p:cNvPr id="32" name="矩形 31"/>
          <p:cNvSpPr/>
          <p:nvPr/>
        </p:nvSpPr>
        <p:spPr>
          <a:xfrm>
            <a:off x="2415150" y="2364606"/>
            <a:ext cx="1053495"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入侵</a:t>
            </a:r>
            <a:r>
              <a:rPr lang="zh-CN" altLang="en-US" sz="800" b="1" dirty="0" smtClean="0">
                <a:latin typeface="微软雅黑" panose="020B0503020204020204" pitchFamily="34" charset="-122"/>
                <a:ea typeface="微软雅黑" panose="020B0503020204020204" pitchFamily="34" charset="-122"/>
              </a:rPr>
              <a:t>防御</a:t>
            </a:r>
            <a:r>
              <a:rPr lang="en-US" altLang="zh-CN" sz="800" b="1" dirty="0" smtClean="0">
                <a:latin typeface="微软雅黑" panose="020B0503020204020204" pitchFamily="34" charset="-122"/>
                <a:ea typeface="微软雅黑" panose="020B0503020204020204" pitchFamily="34" charset="-122"/>
              </a:rPr>
              <a:t>/</a:t>
            </a:r>
            <a:r>
              <a:rPr lang="zh-CN" altLang="en-US" sz="800" b="1" dirty="0" smtClean="0">
                <a:latin typeface="微软雅黑" panose="020B0503020204020204" pitchFamily="34" charset="-122"/>
                <a:ea typeface="微软雅黑" panose="020B0503020204020204" pitchFamily="34" charset="-122"/>
              </a:rPr>
              <a:t>检测系统</a:t>
            </a:r>
            <a:endParaRPr lang="zh-CN" altLang="en-US" sz="800" b="1" dirty="0">
              <a:latin typeface="微软雅黑" panose="020B0503020204020204" pitchFamily="34" charset="-122"/>
              <a:ea typeface="微软雅黑" panose="020B0503020204020204" pitchFamily="34" charset="-122"/>
            </a:endParaRPr>
          </a:p>
        </p:txBody>
      </p:sp>
      <p:sp>
        <p:nvSpPr>
          <p:cNvPr id="33" name="矩形 32"/>
          <p:cNvSpPr/>
          <p:nvPr/>
        </p:nvSpPr>
        <p:spPr>
          <a:xfrm>
            <a:off x="1546802" y="3206875"/>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异常流量清洗</a:t>
            </a:r>
            <a:endParaRPr lang="zh-CN" altLang="en-US" sz="800" b="1" dirty="0">
              <a:latin typeface="微软雅黑" panose="020B0503020204020204" pitchFamily="34" charset="-122"/>
              <a:ea typeface="微软雅黑" panose="020B0503020204020204" pitchFamily="34" charset="-122"/>
            </a:endParaRPr>
          </a:p>
        </p:txBody>
      </p:sp>
      <p:sp>
        <p:nvSpPr>
          <p:cNvPr id="34" name="矩形 33"/>
          <p:cNvSpPr/>
          <p:nvPr/>
        </p:nvSpPr>
        <p:spPr>
          <a:xfrm>
            <a:off x="2552668" y="3206875"/>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异常流量检测</a:t>
            </a:r>
            <a:endParaRPr lang="zh-CN" altLang="en-US" sz="800" b="1" dirty="0">
              <a:latin typeface="微软雅黑" panose="020B0503020204020204" pitchFamily="34" charset="-122"/>
              <a:ea typeface="微软雅黑" panose="020B0503020204020204" pitchFamily="34" charset="-122"/>
            </a:endParaRPr>
          </a:p>
        </p:txBody>
      </p:sp>
      <p:sp>
        <p:nvSpPr>
          <p:cNvPr id="35" name="矩形 34"/>
          <p:cNvSpPr/>
          <p:nvPr/>
        </p:nvSpPr>
        <p:spPr>
          <a:xfrm>
            <a:off x="1436196" y="4256566"/>
            <a:ext cx="1021433"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DPX</a:t>
            </a:r>
            <a:r>
              <a:rPr lang="zh-CN" altLang="en-US" sz="800" b="1" dirty="0" smtClean="0">
                <a:latin typeface="微软雅黑" panose="020B0503020204020204" pitchFamily="34" charset="-122"/>
                <a:ea typeface="微软雅黑" panose="020B0503020204020204" pitchFamily="34" charset="-122"/>
              </a:rPr>
              <a:t>深度业务网关</a:t>
            </a:r>
            <a:endParaRPr lang="zh-CN" altLang="en-US" sz="800" b="1" dirty="0">
              <a:latin typeface="微软雅黑" panose="020B0503020204020204" pitchFamily="34" charset="-122"/>
              <a:ea typeface="微软雅黑" panose="020B0503020204020204" pitchFamily="34" charset="-122"/>
            </a:endParaRPr>
          </a:p>
        </p:txBody>
      </p:sp>
      <p:sp>
        <p:nvSpPr>
          <p:cNvPr id="36" name="矩形 35"/>
          <p:cNvSpPr/>
          <p:nvPr/>
        </p:nvSpPr>
        <p:spPr>
          <a:xfrm>
            <a:off x="2556439" y="4247679"/>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安全业务板卡</a:t>
            </a:r>
            <a:endParaRPr lang="zh-CN" altLang="en-US" sz="800" b="1" dirty="0">
              <a:latin typeface="微软雅黑" panose="020B0503020204020204" pitchFamily="34" charset="-122"/>
              <a:ea typeface="微软雅黑" panose="020B0503020204020204" pitchFamily="34" charset="-122"/>
            </a:endParaRPr>
          </a:p>
        </p:txBody>
      </p:sp>
      <p:sp>
        <p:nvSpPr>
          <p:cNvPr id="14" name="矩形 13"/>
          <p:cNvSpPr/>
          <p:nvPr/>
        </p:nvSpPr>
        <p:spPr>
          <a:xfrm>
            <a:off x="1388160" y="1532749"/>
            <a:ext cx="2080485" cy="3137898"/>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7" name="矩形 36"/>
          <p:cNvSpPr/>
          <p:nvPr/>
        </p:nvSpPr>
        <p:spPr>
          <a:xfrm>
            <a:off x="2053939" y="4672970"/>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日志</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38" name="矩形 37"/>
          <p:cNvSpPr/>
          <p:nvPr/>
        </p:nvSpPr>
        <p:spPr>
          <a:xfrm>
            <a:off x="3606203" y="3642402"/>
            <a:ext cx="3162964" cy="1028246"/>
          </a:xfrm>
          <a:prstGeom prst="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39"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58598" y="3761990"/>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6910" y="3762325"/>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87146" y="3737486"/>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5458" y="3737821"/>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2"/>
          <p:cNvSpPr/>
          <p:nvPr/>
        </p:nvSpPr>
        <p:spPr>
          <a:xfrm>
            <a:off x="4813223" y="4657381"/>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探测</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9"/>
          <a:stretch>
            <a:fillRect/>
          </a:stretch>
        </p:blipFill>
        <p:spPr>
          <a:xfrm>
            <a:off x="4900447" y="3867313"/>
            <a:ext cx="481614" cy="481614"/>
          </a:xfrm>
          <a:prstGeom prst="rect">
            <a:avLst/>
          </a:prstGeom>
        </p:spPr>
      </p:pic>
      <p:sp>
        <p:nvSpPr>
          <p:cNvPr id="45" name="矩形 44"/>
          <p:cNvSpPr/>
          <p:nvPr/>
        </p:nvSpPr>
        <p:spPr>
          <a:xfrm>
            <a:off x="4744722" y="4388395"/>
            <a:ext cx="800219"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漏洞</a:t>
            </a:r>
            <a:r>
              <a:rPr lang="zh-CN" altLang="en-US" sz="800" b="1" dirty="0" smtClean="0">
                <a:latin typeface="微软雅黑" panose="020B0503020204020204" pitchFamily="34" charset="-122"/>
                <a:ea typeface="微软雅黑" panose="020B0503020204020204" pitchFamily="34" charset="-122"/>
              </a:rPr>
              <a:t>扫描系统</a:t>
            </a:r>
            <a:endParaRPr lang="zh-CN" altLang="en-US" sz="800" b="1" dirty="0">
              <a:latin typeface="微软雅黑" panose="020B0503020204020204" pitchFamily="34" charset="-122"/>
              <a:ea typeface="微软雅黑" panose="020B0503020204020204" pitchFamily="34" charset="-122"/>
            </a:endParaRPr>
          </a:p>
        </p:txBody>
      </p:sp>
      <p:sp>
        <p:nvSpPr>
          <p:cNvPr id="53" name="矩形 52"/>
          <p:cNvSpPr/>
          <p:nvPr/>
        </p:nvSpPr>
        <p:spPr>
          <a:xfrm>
            <a:off x="3606202" y="1533127"/>
            <a:ext cx="3162964" cy="1046923"/>
          </a:xfrm>
          <a:prstGeom prst="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4" name="矩形 53"/>
          <p:cNvSpPr/>
          <p:nvPr/>
        </p:nvSpPr>
        <p:spPr>
          <a:xfrm>
            <a:off x="4813222" y="2540780"/>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云端</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pic>
        <p:nvPicPr>
          <p:cNvPr id="58"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58597" y="1589359"/>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10997" y="1608061"/>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4909" y="1606148"/>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57309" y="1624850"/>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p:cNvSpPr/>
          <p:nvPr/>
        </p:nvSpPr>
        <p:spPr>
          <a:xfrm>
            <a:off x="4114279" y="1827888"/>
            <a:ext cx="284052"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pic>
        <p:nvPicPr>
          <p:cNvPr id="63"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25647" y="2039263"/>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8047" y="2057965"/>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矩形 64"/>
          <p:cNvSpPr/>
          <p:nvPr/>
        </p:nvSpPr>
        <p:spPr>
          <a:xfrm>
            <a:off x="4889438" y="1588782"/>
            <a:ext cx="800219" cy="830997"/>
          </a:xfrm>
          <a:prstGeom prst="rect">
            <a:avLst/>
          </a:prstGeom>
        </p:spPr>
        <p:txBody>
          <a:bodyPr wrap="none">
            <a:spAutoFit/>
          </a:bodyPr>
          <a:lstStyle/>
          <a:p>
            <a:pP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IP</a:t>
            </a:r>
            <a:r>
              <a:rPr lang="zh-CN" altLang="en-US" sz="800" b="1" dirty="0" smtClean="0">
                <a:latin typeface="微软雅黑" panose="020B0503020204020204" pitchFamily="34" charset="-122"/>
                <a:ea typeface="微软雅黑" panose="020B0503020204020204" pitchFamily="34" charset="-122"/>
              </a:rPr>
              <a:t>信誉库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恶意域名库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恶意</a:t>
            </a:r>
            <a:r>
              <a:rPr lang="en-US" altLang="zh-CN" sz="800" b="1" dirty="0" smtClean="0">
                <a:latin typeface="微软雅黑" panose="020B0503020204020204" pitchFamily="34" charset="-122"/>
                <a:ea typeface="微软雅黑" panose="020B0503020204020204" pitchFamily="34" charset="-122"/>
              </a:rPr>
              <a:t>URL</a:t>
            </a:r>
            <a:r>
              <a:rPr lang="zh-CN" altLang="en-US" sz="800" b="1" dirty="0" smtClean="0">
                <a:latin typeface="微软雅黑" panose="020B0503020204020204" pitchFamily="34" charset="-122"/>
                <a:ea typeface="微软雅黑" panose="020B0503020204020204" pitchFamily="34" charset="-122"/>
              </a:rPr>
              <a:t>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a:latin typeface="微软雅黑" panose="020B0503020204020204" pitchFamily="34" charset="-122"/>
                <a:ea typeface="微软雅黑" panose="020B0503020204020204" pitchFamily="34" charset="-122"/>
              </a:rPr>
              <a:t>威胁</a:t>
            </a:r>
            <a:r>
              <a:rPr lang="zh-CN" altLang="en-US" sz="800" b="1" dirty="0" smtClean="0">
                <a:latin typeface="微软雅黑" panose="020B0503020204020204" pitchFamily="34" charset="-122"/>
                <a:ea typeface="微软雅黑" panose="020B0503020204020204" pitchFamily="34" charset="-122"/>
              </a:rPr>
              <a:t>特征库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最新威胁情报</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72" name="KSO_Shape"/>
          <p:cNvSpPr/>
          <p:nvPr/>
        </p:nvSpPr>
        <p:spPr>
          <a:xfrm>
            <a:off x="5839931" y="1680419"/>
            <a:ext cx="586523" cy="370299"/>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73" name="下箭头 72"/>
          <p:cNvSpPr/>
          <p:nvPr/>
        </p:nvSpPr>
        <p:spPr>
          <a:xfrm>
            <a:off x="6029678" y="2100608"/>
            <a:ext cx="255913" cy="185149"/>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4" name="矩形 73"/>
          <p:cNvSpPr/>
          <p:nvPr/>
        </p:nvSpPr>
        <p:spPr>
          <a:xfrm>
            <a:off x="3907490" y="2401618"/>
            <a:ext cx="697627"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服务器集群</a:t>
            </a:r>
            <a:endParaRPr lang="zh-CN" altLang="en-US" sz="800" b="1" dirty="0">
              <a:latin typeface="微软雅黑" panose="020B0503020204020204" pitchFamily="34" charset="-122"/>
              <a:ea typeface="微软雅黑" panose="020B0503020204020204" pitchFamily="34" charset="-122"/>
            </a:endParaRPr>
          </a:p>
        </p:txBody>
      </p:sp>
      <p:sp>
        <p:nvSpPr>
          <p:cNvPr id="75" name="矩形 74"/>
          <p:cNvSpPr/>
          <p:nvPr/>
        </p:nvSpPr>
        <p:spPr>
          <a:xfrm>
            <a:off x="3907382" y="4502588"/>
            <a:ext cx="492443"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a:t>
            </a:r>
            <a:endParaRPr lang="zh-CN" altLang="en-US" sz="800" b="1" dirty="0">
              <a:latin typeface="微软雅黑" panose="020B0503020204020204" pitchFamily="34" charset="-122"/>
              <a:ea typeface="微软雅黑" panose="020B0503020204020204" pitchFamily="34" charset="-122"/>
            </a:endParaRPr>
          </a:p>
        </p:txBody>
      </p:sp>
      <p:sp>
        <p:nvSpPr>
          <p:cNvPr id="76" name="矩形 75"/>
          <p:cNvSpPr/>
          <p:nvPr/>
        </p:nvSpPr>
        <p:spPr>
          <a:xfrm>
            <a:off x="5911412" y="4502923"/>
            <a:ext cx="492443"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a:t>
            </a:r>
            <a:endParaRPr lang="zh-CN" altLang="en-US" sz="800" b="1" dirty="0">
              <a:latin typeface="微软雅黑" panose="020B0503020204020204" pitchFamily="34" charset="-122"/>
              <a:ea typeface="微软雅黑" panose="020B0503020204020204" pitchFamily="34" charset="-122"/>
            </a:endParaRPr>
          </a:p>
        </p:txBody>
      </p:sp>
      <p:sp>
        <p:nvSpPr>
          <p:cNvPr id="78" name="矩形 77"/>
          <p:cNvSpPr/>
          <p:nvPr/>
        </p:nvSpPr>
        <p:spPr>
          <a:xfrm>
            <a:off x="3604552" y="2776086"/>
            <a:ext cx="1295895" cy="610917"/>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9" name="KSO_Shape"/>
          <p:cNvSpPr/>
          <p:nvPr/>
        </p:nvSpPr>
        <p:spPr>
          <a:xfrm>
            <a:off x="3795432" y="2926956"/>
            <a:ext cx="182243" cy="309175"/>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0" name="矩形 79"/>
          <p:cNvSpPr/>
          <p:nvPr/>
        </p:nvSpPr>
        <p:spPr>
          <a:xfrm>
            <a:off x="3962509" y="2980400"/>
            <a:ext cx="1003801"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IP</a:t>
            </a:r>
            <a:r>
              <a:rPr lang="zh-CN" altLang="en-US" sz="800" b="1" dirty="0" smtClean="0">
                <a:latin typeface="微软雅黑" panose="020B0503020204020204" pitchFamily="34" charset="-122"/>
                <a:ea typeface="微软雅黑" panose="020B0503020204020204" pitchFamily="34" charset="-122"/>
              </a:rPr>
              <a:t>全球地理位置库</a:t>
            </a:r>
            <a:endParaRPr lang="zh-CN" altLang="en-US" sz="800" b="1" dirty="0">
              <a:latin typeface="微软雅黑" panose="020B0503020204020204" pitchFamily="34" charset="-122"/>
              <a:ea typeface="微软雅黑" panose="020B0503020204020204" pitchFamily="34" charset="-122"/>
            </a:endParaRPr>
          </a:p>
        </p:txBody>
      </p:sp>
      <p:sp>
        <p:nvSpPr>
          <p:cNvPr id="81" name="矩形 80"/>
          <p:cNvSpPr/>
          <p:nvPr/>
        </p:nvSpPr>
        <p:spPr>
          <a:xfrm>
            <a:off x="3878036" y="3388092"/>
            <a:ext cx="748924"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地理</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82" name="矩形 81"/>
          <p:cNvSpPr/>
          <p:nvPr/>
        </p:nvSpPr>
        <p:spPr>
          <a:xfrm>
            <a:off x="5447510" y="2776084"/>
            <a:ext cx="1295895" cy="610917"/>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3" name="矩形 82"/>
          <p:cNvSpPr/>
          <p:nvPr/>
        </p:nvSpPr>
        <p:spPr>
          <a:xfrm>
            <a:off x="5642107" y="3388092"/>
            <a:ext cx="1031051" cy="261610"/>
          </a:xfrm>
          <a:prstGeom prst="rect">
            <a:avLst/>
          </a:prstGeom>
        </p:spPr>
        <p:txBody>
          <a:bodyPr wrap="none">
            <a:spAutoFit/>
          </a:bodyPr>
          <a:lstStyle/>
          <a:p>
            <a:pPr algn="ctr">
              <a:buFont typeface="Arial" pitchFamily="34" charset="0"/>
              <a:buNone/>
              <a:defRPr/>
            </a:pPr>
            <a:r>
              <a:rPr lang="zh-CN" altLang="en-US" sz="1100" b="1" dirty="0" smtClean="0">
                <a:solidFill>
                  <a:srgbClr val="FFFF00"/>
                </a:solidFill>
                <a:latin typeface="微软雅黑" panose="020B0503020204020204" pitchFamily="34" charset="-122"/>
                <a:ea typeface="微软雅黑" panose="020B0503020204020204" pitchFamily="34" charset="-122"/>
              </a:rPr>
              <a:t>系统配置数据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84" name="矩形 83"/>
          <p:cNvSpPr/>
          <p:nvPr/>
        </p:nvSpPr>
        <p:spPr>
          <a:xfrm>
            <a:off x="5921162" y="2987398"/>
            <a:ext cx="899606"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业务关联规则</a:t>
            </a: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85" name="KSO_Shape"/>
          <p:cNvSpPr/>
          <p:nvPr/>
        </p:nvSpPr>
        <p:spPr>
          <a:xfrm>
            <a:off x="5572767" y="2858374"/>
            <a:ext cx="387571" cy="459845"/>
          </a:xfrm>
          <a:custGeom>
            <a:avLst/>
            <a:gdLst/>
            <a:ahLst/>
            <a:cxnLst/>
            <a:rect l="l" t="t" r="r" b="b"/>
            <a:pathLst>
              <a:path w="561975" h="642619">
                <a:moveTo>
                  <a:pt x="113394" y="0"/>
                </a:moveTo>
                <a:lnTo>
                  <a:pt x="160194" y="0"/>
                </a:lnTo>
                <a:lnTo>
                  <a:pt x="160194" y="275923"/>
                </a:lnTo>
                <a:lnTo>
                  <a:pt x="158129" y="275923"/>
                </a:lnTo>
                <a:cubicBezTo>
                  <a:pt x="171121" y="279617"/>
                  <a:pt x="180967" y="289396"/>
                  <a:pt x="186389" y="301625"/>
                </a:cubicBezTo>
                <a:lnTo>
                  <a:pt x="375585" y="301625"/>
                </a:lnTo>
                <a:cubicBezTo>
                  <a:pt x="383999" y="282649"/>
                  <a:pt x="403062" y="269573"/>
                  <a:pt x="425180" y="269573"/>
                </a:cubicBezTo>
                <a:cubicBezTo>
                  <a:pt x="447298" y="269573"/>
                  <a:pt x="466361" y="282649"/>
                  <a:pt x="474775" y="301625"/>
                </a:cubicBezTo>
                <a:lnTo>
                  <a:pt x="561975" y="301625"/>
                </a:lnTo>
                <a:lnTo>
                  <a:pt x="561975" y="347344"/>
                </a:lnTo>
                <a:lnTo>
                  <a:pt x="474774" y="347344"/>
                </a:lnTo>
                <a:cubicBezTo>
                  <a:pt x="469650" y="358901"/>
                  <a:pt x="460576" y="368269"/>
                  <a:pt x="448580" y="372431"/>
                </a:cubicBezTo>
                <a:lnTo>
                  <a:pt x="448580" y="642619"/>
                </a:lnTo>
                <a:lnTo>
                  <a:pt x="401780" y="642619"/>
                </a:lnTo>
                <a:lnTo>
                  <a:pt x="401780" y="372431"/>
                </a:lnTo>
                <a:cubicBezTo>
                  <a:pt x="389784" y="368269"/>
                  <a:pt x="380710" y="358901"/>
                  <a:pt x="375586" y="347344"/>
                </a:cubicBezTo>
                <a:lnTo>
                  <a:pt x="186388" y="347344"/>
                </a:lnTo>
                <a:cubicBezTo>
                  <a:pt x="177974" y="366319"/>
                  <a:pt x="158912" y="379395"/>
                  <a:pt x="136794" y="379395"/>
                </a:cubicBezTo>
                <a:cubicBezTo>
                  <a:pt x="114676" y="379395"/>
                  <a:pt x="95614" y="366319"/>
                  <a:pt x="87200" y="347344"/>
                </a:cubicBezTo>
                <a:lnTo>
                  <a:pt x="0" y="347344"/>
                </a:lnTo>
                <a:lnTo>
                  <a:pt x="0" y="301625"/>
                </a:lnTo>
                <a:lnTo>
                  <a:pt x="87199" y="301625"/>
                </a:lnTo>
                <a:cubicBezTo>
                  <a:pt x="92621" y="289396"/>
                  <a:pt x="102467" y="279617"/>
                  <a:pt x="115459" y="275923"/>
                </a:cubicBezTo>
                <a:lnTo>
                  <a:pt x="113394" y="27592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solidFill>
            </a:endParaRPr>
          </a:p>
        </p:txBody>
      </p:sp>
      <p:pic>
        <p:nvPicPr>
          <p:cNvPr id="86"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3064715" y="1555291"/>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4521191" y="2788589"/>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6370303" y="2801181"/>
            <a:ext cx="372559" cy="159011"/>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p:cNvSpPr/>
          <p:nvPr/>
        </p:nvSpPr>
        <p:spPr>
          <a:xfrm>
            <a:off x="8333757" y="2385868"/>
            <a:ext cx="914032" cy="261610"/>
          </a:xfrm>
          <a:prstGeom prst="rect">
            <a:avLst/>
          </a:prstGeom>
        </p:spPr>
        <p:txBody>
          <a:bodyPr wrap="none">
            <a:spAutoFit/>
          </a:bodyPr>
          <a:lstStyle/>
          <a:p>
            <a:pPr algn="ctr">
              <a:buFont typeface="Arial" pitchFamily="34" charset="0"/>
              <a:buNone/>
              <a:defRPr/>
            </a:pPr>
            <a:r>
              <a:rPr lang="en-US" altLang="zh-CN" sz="1100" b="1" smtClean="0">
                <a:solidFill>
                  <a:srgbClr val="FFFF00"/>
                </a:solidFill>
                <a:latin typeface="微软雅黑" panose="020B0503020204020204" pitchFamily="34" charset="-122"/>
                <a:ea typeface="微软雅黑" panose="020B0503020204020204" pitchFamily="34" charset="-122"/>
              </a:rPr>
              <a:t>ES</a:t>
            </a:r>
            <a:r>
              <a:rPr lang="zh-CN" altLang="en-US" sz="1100" b="1">
                <a:solidFill>
                  <a:srgbClr val="FFFF00"/>
                </a:solidFill>
                <a:latin typeface="微软雅黑" panose="020B0503020204020204" pitchFamily="34" charset="-122"/>
                <a:ea typeface="微软雅黑" panose="020B0503020204020204" pitchFamily="34" charset="-122"/>
              </a:rPr>
              <a:t>数据检索</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94" name="矩形 93"/>
          <p:cNvSpPr/>
          <p:nvPr/>
        </p:nvSpPr>
        <p:spPr>
          <a:xfrm>
            <a:off x="8119213" y="4614286"/>
            <a:ext cx="1460657" cy="261610"/>
          </a:xfrm>
          <a:prstGeom prst="rect">
            <a:avLst/>
          </a:prstGeom>
        </p:spPr>
        <p:txBody>
          <a:bodyPr wrap="none">
            <a:spAutoFit/>
          </a:bodyPr>
          <a:lstStyle/>
          <a:p>
            <a:pPr algn="ctr">
              <a:buFont typeface="Arial" pitchFamily="34" charset="0"/>
              <a:buNone/>
              <a:defRPr/>
            </a:pPr>
            <a:r>
              <a:rPr lang="en-US" altLang="zh-CN" sz="1100" b="1" dirty="0" smtClean="0">
                <a:solidFill>
                  <a:srgbClr val="FFFF00"/>
                </a:solidFill>
                <a:latin typeface="微软雅黑" panose="020B0503020204020204" pitchFamily="34" charset="-122"/>
                <a:ea typeface="微软雅黑" panose="020B0503020204020204" pitchFamily="34" charset="-122"/>
              </a:rPr>
              <a:t>Hadoop</a:t>
            </a:r>
            <a:r>
              <a:rPr lang="zh-CN" altLang="en-US" sz="1100" b="1" dirty="0" smtClean="0">
                <a:solidFill>
                  <a:srgbClr val="FFFF00"/>
                </a:solidFill>
                <a:latin typeface="微软雅黑" panose="020B0503020204020204" pitchFamily="34" charset="-122"/>
                <a:ea typeface="微软雅黑" panose="020B0503020204020204" pitchFamily="34" charset="-122"/>
              </a:rPr>
              <a:t>大数据存储</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97" name="矩形 96"/>
          <p:cNvSpPr/>
          <p:nvPr/>
        </p:nvSpPr>
        <p:spPr>
          <a:xfrm>
            <a:off x="6820769" y="1504540"/>
            <a:ext cx="349650" cy="3166107"/>
          </a:xfrm>
          <a:prstGeom prst="rect">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smtClean="0">
                <a:solidFill>
                  <a:schemeClr val="tx1"/>
                </a:solidFill>
              </a:rPr>
              <a:t>实时采</a:t>
            </a:r>
            <a:endParaRPr lang="en-US" altLang="zh-CN" b="1" dirty="0" smtClean="0">
              <a:solidFill>
                <a:schemeClr val="tx1"/>
              </a:solidFill>
            </a:endParaRPr>
          </a:p>
          <a:p>
            <a:pPr algn="ctr"/>
            <a:r>
              <a:rPr lang="zh-CN" altLang="en-US" b="1" dirty="0" smtClean="0">
                <a:solidFill>
                  <a:schemeClr val="tx1"/>
                </a:solidFill>
              </a:rPr>
              <a:t>集</a:t>
            </a:r>
          </a:p>
        </p:txBody>
      </p:sp>
      <p:sp>
        <p:nvSpPr>
          <p:cNvPr id="98" name="矩形 97"/>
          <p:cNvSpPr/>
          <p:nvPr/>
        </p:nvSpPr>
        <p:spPr>
          <a:xfrm>
            <a:off x="10386274" y="1518644"/>
            <a:ext cx="349650" cy="3166107"/>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数据</a:t>
            </a:r>
            <a:r>
              <a:rPr lang="zh-CN" altLang="en-US" b="1" dirty="0" smtClean="0">
                <a:solidFill>
                  <a:schemeClr val="tx1"/>
                </a:solidFill>
              </a:rPr>
              <a:t>接口</a:t>
            </a:r>
            <a:endParaRPr lang="en-US" altLang="zh-CN" b="1" dirty="0" smtClean="0">
              <a:solidFill>
                <a:schemeClr val="tx1"/>
              </a:solidFill>
            </a:endParaRPr>
          </a:p>
        </p:txBody>
      </p:sp>
      <p:sp>
        <p:nvSpPr>
          <p:cNvPr id="99" name="上下箭头 98"/>
          <p:cNvSpPr/>
          <p:nvPr/>
        </p:nvSpPr>
        <p:spPr>
          <a:xfrm>
            <a:off x="8663474" y="2786336"/>
            <a:ext cx="254599" cy="440098"/>
          </a:xfrm>
          <a:prstGeom prst="upDownArrow">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0" name="矩形 99"/>
          <p:cNvSpPr/>
          <p:nvPr/>
        </p:nvSpPr>
        <p:spPr>
          <a:xfrm>
            <a:off x="8901410" y="2883121"/>
            <a:ext cx="697627" cy="246221"/>
          </a:xfrm>
          <a:prstGeom prst="rect">
            <a:avLst/>
          </a:prstGeom>
        </p:spPr>
        <p:txBody>
          <a:bodyPr wrap="none">
            <a:spAutoFit/>
          </a:bodyPr>
          <a:lstStyle/>
          <a:p>
            <a:pPr algn="ctr">
              <a:buFont typeface="Arial" pitchFamily="34" charset="0"/>
              <a:buNone/>
              <a:defRPr/>
            </a:pPr>
            <a:r>
              <a:rPr lang="zh-CN" altLang="en-US" sz="1000" b="1" dirty="0" smtClean="0">
                <a:latin typeface="微软雅黑" panose="020B0503020204020204" pitchFamily="34" charset="-122"/>
                <a:ea typeface="微软雅黑" panose="020B0503020204020204" pitchFamily="34" charset="-122"/>
              </a:rPr>
              <a:t>数据交互</a:t>
            </a:r>
            <a:endParaRPr lang="zh-CN" altLang="en-US" sz="1000" b="1" dirty="0">
              <a:latin typeface="微软雅黑" panose="020B0503020204020204" pitchFamily="34" charset="-122"/>
              <a:ea typeface="微软雅黑" panose="020B0503020204020204" pitchFamily="34" charset="-122"/>
            </a:endParaRPr>
          </a:p>
        </p:txBody>
      </p:sp>
      <p:sp>
        <p:nvSpPr>
          <p:cNvPr id="127" name="矩形 126"/>
          <p:cNvSpPr/>
          <p:nvPr/>
        </p:nvSpPr>
        <p:spPr>
          <a:xfrm>
            <a:off x="5808821" y="2343373"/>
            <a:ext cx="697627"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迪普安全云</a:t>
            </a:r>
            <a:endParaRPr lang="zh-CN" altLang="en-US" sz="800" b="1" dirty="0">
              <a:latin typeface="微软雅黑" panose="020B0503020204020204" pitchFamily="34" charset="-122"/>
              <a:ea typeface="微软雅黑" panose="020B0503020204020204" pitchFamily="34" charset="-122"/>
            </a:endParaRPr>
          </a:p>
        </p:txBody>
      </p:sp>
      <p:sp>
        <p:nvSpPr>
          <p:cNvPr id="107" name="流程图: 磁盘 106"/>
          <p:cNvSpPr/>
          <p:nvPr/>
        </p:nvSpPr>
        <p:spPr>
          <a:xfrm>
            <a:off x="8372485" y="1912540"/>
            <a:ext cx="836579" cy="437707"/>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8" name="流程图: 磁盘 107"/>
          <p:cNvSpPr/>
          <p:nvPr/>
        </p:nvSpPr>
        <p:spPr>
          <a:xfrm>
            <a:off x="8372485" y="1557290"/>
            <a:ext cx="836579" cy="437707"/>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9" name="流程图: 磁盘 108"/>
          <p:cNvSpPr/>
          <p:nvPr/>
        </p:nvSpPr>
        <p:spPr>
          <a:xfrm>
            <a:off x="8155412" y="377952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10" name="流程图: 磁盘 109"/>
          <p:cNvSpPr/>
          <p:nvPr/>
        </p:nvSpPr>
        <p:spPr>
          <a:xfrm>
            <a:off x="8155412" y="356898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16" name="矩形 115"/>
          <p:cNvSpPr/>
          <p:nvPr/>
        </p:nvSpPr>
        <p:spPr>
          <a:xfrm>
            <a:off x="9580548" y="2077801"/>
            <a:ext cx="595036"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实时数据</a:t>
            </a:r>
          </a:p>
        </p:txBody>
      </p:sp>
      <p:sp>
        <p:nvSpPr>
          <p:cNvPr id="117" name="矩形 116"/>
          <p:cNvSpPr/>
          <p:nvPr/>
        </p:nvSpPr>
        <p:spPr>
          <a:xfrm>
            <a:off x="9580550" y="4070981"/>
            <a:ext cx="595035"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历史数据</a:t>
            </a:r>
            <a:endParaRPr lang="zh-CN" altLang="en-US" sz="800" b="1" dirty="0">
              <a:latin typeface="微软雅黑" panose="020B0503020204020204" pitchFamily="34" charset="-122"/>
              <a:ea typeface="微软雅黑" panose="020B0503020204020204" pitchFamily="34" charset="-122"/>
            </a:endParaRPr>
          </a:p>
        </p:txBody>
      </p:sp>
      <p:sp>
        <p:nvSpPr>
          <p:cNvPr id="118" name="矩形 117"/>
          <p:cNvSpPr/>
          <p:nvPr/>
        </p:nvSpPr>
        <p:spPr>
          <a:xfrm>
            <a:off x="7215905" y="3314596"/>
            <a:ext cx="3085840" cy="1324949"/>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19" name="矩形 118"/>
          <p:cNvSpPr/>
          <p:nvPr/>
        </p:nvSpPr>
        <p:spPr>
          <a:xfrm>
            <a:off x="7215905" y="1504540"/>
            <a:ext cx="3085840" cy="1167045"/>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120"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9929186" y="1533127"/>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9929185" y="3359886"/>
            <a:ext cx="372559" cy="159011"/>
          </a:xfrm>
          <a:prstGeom prst="rect">
            <a:avLst/>
          </a:prstGeom>
          <a:noFill/>
          <a:extLst>
            <a:ext uri="{909E8E84-426E-40DD-AFC4-6F175D3DCCD1}">
              <a14:hiddenFill xmlns:a14="http://schemas.microsoft.com/office/drawing/2010/main">
                <a:solidFill>
                  <a:srgbClr val="FFFFFF"/>
                </a:solidFill>
              </a14:hiddenFill>
            </a:ext>
          </a:extLst>
        </p:spPr>
      </p:pic>
      <p:sp>
        <p:nvSpPr>
          <p:cNvPr id="77" name="流程图: 磁盘 76"/>
          <p:cNvSpPr/>
          <p:nvPr/>
        </p:nvSpPr>
        <p:spPr>
          <a:xfrm>
            <a:off x="8850917" y="377952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89" name="流程图: 磁盘 88"/>
          <p:cNvSpPr/>
          <p:nvPr/>
        </p:nvSpPr>
        <p:spPr>
          <a:xfrm>
            <a:off x="8850917" y="356898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0" name="流程图: 磁盘 89"/>
          <p:cNvSpPr/>
          <p:nvPr/>
        </p:nvSpPr>
        <p:spPr>
          <a:xfrm>
            <a:off x="8155412" y="431936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1" name="流程图: 磁盘 90"/>
          <p:cNvSpPr/>
          <p:nvPr/>
        </p:nvSpPr>
        <p:spPr>
          <a:xfrm>
            <a:off x="8155412" y="410882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2" name="流程图: 磁盘 91"/>
          <p:cNvSpPr/>
          <p:nvPr/>
        </p:nvSpPr>
        <p:spPr>
          <a:xfrm>
            <a:off x="8850917" y="431936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5" name="流程图: 磁盘 94"/>
          <p:cNvSpPr/>
          <p:nvPr/>
        </p:nvSpPr>
        <p:spPr>
          <a:xfrm>
            <a:off x="8850917" y="410882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Tree>
    <p:extLst>
      <p:ext uri="{BB962C8B-B14F-4D97-AF65-F5344CB8AC3E}">
        <p14:creationId xmlns:p14="http://schemas.microsoft.com/office/powerpoint/2010/main" val="924801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EBAND" val="Timeband"/>
</p:tagLst>
</file>

<file path=ppt/tags/tag10.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1.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2.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3.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4.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5.xml><?xml version="1.0" encoding="utf-8"?>
<p:tagLst xmlns:a="http://schemas.openxmlformats.org/drawingml/2006/main" xmlns:r="http://schemas.openxmlformats.org/officeDocument/2006/relationships" xmlns:p="http://schemas.openxmlformats.org/presentationml/2006/main">
  <p:tag name="RIGHTTIMEBANDDATE" val="Yes"/>
</p:tagLst>
</file>

<file path=ppt/tags/tag16.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7.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8.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9.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xml><?xml version="1.0" encoding="utf-8"?>
<p:tagLst xmlns:a="http://schemas.openxmlformats.org/drawingml/2006/main" xmlns:r="http://schemas.openxmlformats.org/officeDocument/2006/relationships" xmlns:p="http://schemas.openxmlformats.org/presentationml/2006/main">
  <p:tag name="LEFTYTIMEBANDDATE" val="Yes"/>
</p:tagLst>
</file>

<file path=ppt/tags/tag20.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1.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2.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3.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3.xml><?xml version="1.0" encoding="utf-8"?>
<p:tagLst xmlns:a="http://schemas.openxmlformats.org/drawingml/2006/main" xmlns:r="http://schemas.openxmlformats.org/officeDocument/2006/relationships" xmlns:p="http://schemas.openxmlformats.org/presentationml/2006/main">
  <p:tag name="TIMESCALVALUEFONT" val="Yes"/>
</p:tagLst>
</file>

<file path=ppt/tags/tag4.xml><?xml version="1.0" encoding="utf-8"?>
<p:tagLst xmlns:a="http://schemas.openxmlformats.org/drawingml/2006/main" xmlns:r="http://schemas.openxmlformats.org/officeDocument/2006/relationships" xmlns:p="http://schemas.openxmlformats.org/presentationml/2006/main">
  <p:tag name="TIMESCALVALUEFONT" val="Yes"/>
</p:tagLst>
</file>

<file path=ppt/tags/tag5.xml><?xml version="1.0" encoding="utf-8"?>
<p:tagLst xmlns:a="http://schemas.openxmlformats.org/drawingml/2006/main" xmlns:r="http://schemas.openxmlformats.org/officeDocument/2006/relationships" xmlns:p="http://schemas.openxmlformats.org/presentationml/2006/main">
  <p:tag name="TIMESCALVALUEFONT" val="Yes"/>
</p:tagLst>
</file>

<file path=ppt/tags/tag6.xml><?xml version="1.0" encoding="utf-8"?>
<p:tagLst xmlns:a="http://schemas.openxmlformats.org/drawingml/2006/main" xmlns:r="http://schemas.openxmlformats.org/officeDocument/2006/relationships" xmlns:p="http://schemas.openxmlformats.org/presentationml/2006/main">
  <p:tag name="TIMESCALVALUEFONT" val="Yes"/>
</p:tagLst>
</file>

<file path=ppt/tags/tag7.xml><?xml version="1.0" encoding="utf-8"?>
<p:tagLst xmlns:a="http://schemas.openxmlformats.org/drawingml/2006/main" xmlns:r="http://schemas.openxmlformats.org/officeDocument/2006/relationships" xmlns:p="http://schemas.openxmlformats.org/presentationml/2006/main">
  <p:tag name="TIMESCALVALUEFONT" val="Yes"/>
</p:tagLst>
</file>

<file path=ppt/tags/tag8.xml><?xml version="1.0" encoding="utf-8"?>
<p:tagLst xmlns:a="http://schemas.openxmlformats.org/drawingml/2006/main" xmlns:r="http://schemas.openxmlformats.org/officeDocument/2006/relationships" xmlns:p="http://schemas.openxmlformats.org/presentationml/2006/main">
  <p:tag name="TIMESCALVALUEFONT" val="Yes"/>
</p:tagLst>
</file>

<file path=ppt/tags/tag9.xml><?xml version="1.0" encoding="utf-8"?>
<p:tagLst xmlns:a="http://schemas.openxmlformats.org/drawingml/2006/main" xmlns:r="http://schemas.openxmlformats.org/officeDocument/2006/relationships" xmlns:p="http://schemas.openxmlformats.org/presentationml/2006/main">
  <p:tag name="TIMESCALVALUEFONT" val="Yes"/>
</p:tagLst>
</file>

<file path=ppt/theme/theme1.xml><?xml version="1.0" encoding="utf-8"?>
<a:theme xmlns:a="http://schemas.openxmlformats.org/drawingml/2006/main" name="3_Office 主题">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wrap="square" rtlCol="0" anchor="ctr">
        <a:noAutofit/>
      </a:bodyPr>
      <a:lstStyle>
        <a:defPPr algn="ctr">
          <a:defRPr sz="20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2448</Words>
  <Application>Microsoft Office PowerPoint</Application>
  <PresentationFormat>自定义</PresentationFormat>
  <Paragraphs>457</Paragraphs>
  <Slides>25</Slides>
  <Notes>10</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3_Office 主题</vt:lpstr>
      <vt:lpstr>PowerPoint 演示文稿</vt:lpstr>
      <vt:lpstr>背景介绍</vt:lpstr>
      <vt:lpstr>PowerPoint 演示文稿</vt:lpstr>
      <vt:lpstr>PowerPoint 演示文稿</vt:lpstr>
      <vt:lpstr>PowerPoint 演示文稿</vt:lpstr>
      <vt:lpstr>迪普科技解决之道</vt:lpstr>
      <vt:lpstr>PowerPoint 演示文稿</vt:lpstr>
      <vt:lpstr>PowerPoint 演示文稿</vt:lpstr>
      <vt:lpstr>PowerPoint 演示文稿</vt:lpstr>
      <vt:lpstr>PowerPoint 演示文稿</vt:lpstr>
      <vt:lpstr>PowerPoint 演示文稿</vt:lpstr>
      <vt:lpstr>PowerPoint 演示文稿</vt:lpstr>
      <vt:lpstr>功能价值</vt:lpstr>
      <vt:lpstr>PowerPoint 演示文稿</vt:lpstr>
      <vt:lpstr>PowerPoint 演示文稿</vt:lpstr>
      <vt:lpstr>PowerPoint 演示文稿</vt:lpstr>
      <vt:lpstr>PowerPoint 演示文稿</vt:lpstr>
      <vt:lpstr>PowerPoint 演示文稿</vt:lpstr>
      <vt:lpstr>PowerPoint 演示文稿</vt:lpstr>
      <vt:lpstr>产品规划及示例</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2016-12-28T08:47:43Z</dcterms:created>
  <dcterms:modified xsi:type="dcterms:W3CDTF">2018-04-26T06:24:31Z</dcterms:modified>
</cp:coreProperties>
</file>